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ink/ink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3.xml" ContentType="application/inkml+xml"/>
  <Override PartName="/ppt/ink/ink4.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15.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62"/>
  </p:notesMasterIdLst>
  <p:sldIdLst>
    <p:sldId id="256" r:id="rId2"/>
    <p:sldId id="340" r:id="rId3"/>
    <p:sldId id="342" r:id="rId4"/>
    <p:sldId id="416" r:id="rId5"/>
    <p:sldId id="418" r:id="rId6"/>
    <p:sldId id="422" r:id="rId7"/>
    <p:sldId id="341" r:id="rId8"/>
    <p:sldId id="393" r:id="rId9"/>
    <p:sldId id="410" r:id="rId10"/>
    <p:sldId id="345" r:id="rId11"/>
    <p:sldId id="343" r:id="rId12"/>
    <p:sldId id="348" r:id="rId13"/>
    <p:sldId id="350" r:id="rId14"/>
    <p:sldId id="349" r:id="rId15"/>
    <p:sldId id="351" r:id="rId16"/>
    <p:sldId id="353" r:id="rId17"/>
    <p:sldId id="395" r:id="rId18"/>
    <p:sldId id="354" r:id="rId19"/>
    <p:sldId id="352" r:id="rId20"/>
    <p:sldId id="355" r:id="rId21"/>
    <p:sldId id="396" r:id="rId22"/>
    <p:sldId id="397" r:id="rId23"/>
    <p:sldId id="356" r:id="rId24"/>
    <p:sldId id="368" r:id="rId25"/>
    <p:sldId id="357" r:id="rId26"/>
    <p:sldId id="360" r:id="rId27"/>
    <p:sldId id="373" r:id="rId28"/>
    <p:sldId id="365" r:id="rId29"/>
    <p:sldId id="374" r:id="rId30"/>
    <p:sldId id="411" r:id="rId31"/>
    <p:sldId id="370" r:id="rId32"/>
    <p:sldId id="409" r:id="rId33"/>
    <p:sldId id="364" r:id="rId34"/>
    <p:sldId id="376" r:id="rId35"/>
    <p:sldId id="377" r:id="rId36"/>
    <p:sldId id="378" r:id="rId37"/>
    <p:sldId id="380" r:id="rId38"/>
    <p:sldId id="371" r:id="rId39"/>
    <p:sldId id="385" r:id="rId40"/>
    <p:sldId id="386" r:id="rId41"/>
    <p:sldId id="387" r:id="rId42"/>
    <p:sldId id="388" r:id="rId43"/>
    <p:sldId id="399" r:id="rId44"/>
    <p:sldId id="400" r:id="rId45"/>
    <p:sldId id="384" r:id="rId46"/>
    <p:sldId id="403" r:id="rId47"/>
    <p:sldId id="405" r:id="rId48"/>
    <p:sldId id="404" r:id="rId49"/>
    <p:sldId id="412" r:id="rId50"/>
    <p:sldId id="415" r:id="rId51"/>
    <p:sldId id="402" r:id="rId52"/>
    <p:sldId id="346" r:id="rId53"/>
    <p:sldId id="413" r:id="rId54"/>
    <p:sldId id="414" r:id="rId55"/>
    <p:sldId id="419" r:id="rId56"/>
    <p:sldId id="420" r:id="rId57"/>
    <p:sldId id="347" r:id="rId58"/>
    <p:sldId id="358" r:id="rId59"/>
    <p:sldId id="359" r:id="rId60"/>
    <p:sldId id="381" r:id="rId61"/>
  </p:sldIdLst>
  <p:sldSz cx="9144000" cy="5143500" type="screen16x9"/>
  <p:notesSz cx="6858000" cy="9144000"/>
  <p:embeddedFontLst>
    <p:embeddedFont>
      <p:font typeface="Assistant" pitchFamily="2" charset="-79"/>
      <p:regular r:id="rId63"/>
      <p:bold r:id="rId64"/>
    </p:embeddedFont>
    <p:embeddedFont>
      <p:font typeface="Comfortaa" panose="020B0604020202020204" charset="0"/>
      <p:regular r:id="rId65"/>
      <p:bold r:id="rId66"/>
    </p:embeddedFont>
    <p:embeddedFont>
      <p:font typeface="Kulim Park" panose="020B0604020202020204" charset="0"/>
      <p:regular r:id="rId67"/>
      <p:bold r:id="rId68"/>
      <p:italic r:id="rId69"/>
      <p:boldItalic r:id="rId70"/>
    </p:embeddedFont>
    <p:embeddedFont>
      <p:font typeface="Kulim Park SemiBold" panose="020B0604020202020204" charset="0"/>
      <p:regular r:id="rId71"/>
      <p:bold r:id="rId72"/>
      <p:italic r:id="rId73"/>
      <p:boldItalic r:id="rId74"/>
    </p:embeddedFont>
    <p:embeddedFont>
      <p:font typeface="Lora" pitchFamily="2" charset="0"/>
      <p:regular r:id="rId75"/>
      <p:bold r:id="rId76"/>
      <p:italic r:id="rId77"/>
      <p:boldItalic r:id="rId78"/>
    </p:embeddedFont>
    <p:embeddedFont>
      <p:font typeface="Manrope" panose="020B0604020202020204" charset="0"/>
      <p:regular r:id="rId79"/>
      <p:bold r:id="rId80"/>
    </p:embeddedFont>
    <p:embeddedFont>
      <p:font typeface="Montserrat" panose="00000500000000000000" pitchFamily="2"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F4B"/>
    <a:srgbClr val="FAA4CF"/>
    <a:srgbClr val="F34FAD"/>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E71DE6-ED88-4AF5-AD1D-2321AA8CB91C}" v="51" dt="2024-01-17T19:24:40.144"/>
  </p1510:revLst>
</p1510:revInfo>
</file>

<file path=ppt/tableStyles.xml><?xml version="1.0" encoding="utf-8"?>
<a:tblStyleLst xmlns:a="http://schemas.openxmlformats.org/drawingml/2006/main" def="{37A68BD6-0229-40B6-B78D-C6FDD01914F7}">
  <a:tblStyle styleId="{37A68BD6-0229-40B6-B78D-C6FDD01914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4FD87CD-8110-4435-8235-78968998243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57" autoAdjust="0"/>
    <p:restoredTop sz="90598" autoAdjust="0"/>
  </p:normalViewPr>
  <p:slideViewPr>
    <p:cSldViewPr snapToGrid="0">
      <p:cViewPr varScale="1">
        <p:scale>
          <a:sx n="73" d="100"/>
          <a:sy n="73" d="100"/>
        </p:scale>
        <p:origin x="824"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font" Target="fonts/font22.fntdata"/><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20.fntdata"/><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סופי פרחיה" userId="eb25bcaaae84d291" providerId="LiveId" clId="{27E71DE6-ED88-4AF5-AD1D-2321AA8CB91C}"/>
    <pc:docChg chg="undo custSel addSld delSld modSld sldOrd delMainMaster">
      <pc:chgData name="סופי פרחיה" userId="eb25bcaaae84d291" providerId="LiveId" clId="{27E71DE6-ED88-4AF5-AD1D-2321AA8CB91C}" dt="2024-01-17T19:39:37.342" v="3052" actId="1076"/>
      <pc:docMkLst>
        <pc:docMk/>
      </pc:docMkLst>
      <pc:sldChg chg="modSp mod">
        <pc:chgData name="סופי פרחיה" userId="eb25bcaaae84d291" providerId="LiveId" clId="{27E71DE6-ED88-4AF5-AD1D-2321AA8CB91C}" dt="2024-01-17T19:23:09.564" v="2878" actId="1076"/>
        <pc:sldMkLst>
          <pc:docMk/>
          <pc:sldMk cId="0" sldId="259"/>
        </pc:sldMkLst>
        <pc:spChg chg="mod">
          <ac:chgData name="סופי פרחיה" userId="eb25bcaaae84d291" providerId="LiveId" clId="{27E71DE6-ED88-4AF5-AD1D-2321AA8CB91C}" dt="2024-01-17T19:23:09.564" v="2878" actId="1076"/>
          <ac:spMkLst>
            <pc:docMk/>
            <pc:sldMk cId="0" sldId="259"/>
            <ac:spMk id="585" creationId="{00000000-0000-0000-0000-000000000000}"/>
          </ac:spMkLst>
        </pc:spChg>
      </pc:sldChg>
      <pc:sldChg chg="del">
        <pc:chgData name="סופי פרחיה" userId="eb25bcaaae84d291" providerId="LiveId" clId="{27E71DE6-ED88-4AF5-AD1D-2321AA8CB91C}" dt="2024-01-17T19:33:34.450" v="3022" actId="47"/>
        <pc:sldMkLst>
          <pc:docMk/>
          <pc:sldMk cId="0" sldId="260"/>
        </pc:sldMkLst>
      </pc:sldChg>
      <pc:sldChg chg="del">
        <pc:chgData name="סופי פרחיה" userId="eb25bcaaae84d291" providerId="LiveId" clId="{27E71DE6-ED88-4AF5-AD1D-2321AA8CB91C}" dt="2024-01-17T19:33:35.354" v="3023" actId="47"/>
        <pc:sldMkLst>
          <pc:docMk/>
          <pc:sldMk cId="0" sldId="261"/>
        </pc:sldMkLst>
      </pc:sldChg>
      <pc:sldChg chg="del">
        <pc:chgData name="סופי פרחיה" userId="eb25bcaaae84d291" providerId="LiveId" clId="{27E71DE6-ED88-4AF5-AD1D-2321AA8CB91C}" dt="2024-01-17T19:33:36.168" v="3024" actId="47"/>
        <pc:sldMkLst>
          <pc:docMk/>
          <pc:sldMk cId="0" sldId="262"/>
        </pc:sldMkLst>
      </pc:sldChg>
      <pc:sldChg chg="del">
        <pc:chgData name="סופי פרחיה" userId="eb25bcaaae84d291" providerId="LiveId" clId="{27E71DE6-ED88-4AF5-AD1D-2321AA8CB91C}" dt="2024-01-17T19:33:36.862" v="3025" actId="47"/>
        <pc:sldMkLst>
          <pc:docMk/>
          <pc:sldMk cId="0" sldId="263"/>
        </pc:sldMkLst>
      </pc:sldChg>
      <pc:sldChg chg="del">
        <pc:chgData name="סופי פרחיה" userId="eb25bcaaae84d291" providerId="LiveId" clId="{27E71DE6-ED88-4AF5-AD1D-2321AA8CB91C}" dt="2024-01-17T19:33:37.680" v="3026" actId="47"/>
        <pc:sldMkLst>
          <pc:docMk/>
          <pc:sldMk cId="0" sldId="264"/>
        </pc:sldMkLst>
      </pc:sldChg>
      <pc:sldChg chg="del">
        <pc:chgData name="סופי פרחיה" userId="eb25bcaaae84d291" providerId="LiveId" clId="{27E71DE6-ED88-4AF5-AD1D-2321AA8CB91C}" dt="2024-01-17T19:33:38.081" v="3027" actId="47"/>
        <pc:sldMkLst>
          <pc:docMk/>
          <pc:sldMk cId="0" sldId="265"/>
        </pc:sldMkLst>
      </pc:sldChg>
      <pc:sldChg chg="del">
        <pc:chgData name="סופי פרחיה" userId="eb25bcaaae84d291" providerId="LiveId" clId="{27E71DE6-ED88-4AF5-AD1D-2321AA8CB91C}" dt="2024-01-17T19:33:38.526" v="3028" actId="47"/>
        <pc:sldMkLst>
          <pc:docMk/>
          <pc:sldMk cId="0" sldId="266"/>
        </pc:sldMkLst>
      </pc:sldChg>
      <pc:sldChg chg="del">
        <pc:chgData name="סופי פרחיה" userId="eb25bcaaae84d291" providerId="LiveId" clId="{27E71DE6-ED88-4AF5-AD1D-2321AA8CB91C}" dt="2024-01-17T19:33:40.321" v="3029" actId="47"/>
        <pc:sldMkLst>
          <pc:docMk/>
          <pc:sldMk cId="0" sldId="267"/>
        </pc:sldMkLst>
      </pc:sldChg>
      <pc:sldChg chg="del">
        <pc:chgData name="סופי פרחיה" userId="eb25bcaaae84d291" providerId="LiveId" clId="{27E71DE6-ED88-4AF5-AD1D-2321AA8CB91C}" dt="2024-01-17T19:33:40.678" v="3030" actId="47"/>
        <pc:sldMkLst>
          <pc:docMk/>
          <pc:sldMk cId="0" sldId="268"/>
        </pc:sldMkLst>
      </pc:sldChg>
      <pc:sldChg chg="del">
        <pc:chgData name="סופי פרחיה" userId="eb25bcaaae84d291" providerId="LiveId" clId="{27E71DE6-ED88-4AF5-AD1D-2321AA8CB91C}" dt="2024-01-17T19:33:41.658" v="3031" actId="47"/>
        <pc:sldMkLst>
          <pc:docMk/>
          <pc:sldMk cId="0" sldId="269"/>
        </pc:sldMkLst>
      </pc:sldChg>
      <pc:sldChg chg="del">
        <pc:chgData name="סופי פרחיה" userId="eb25bcaaae84d291" providerId="LiveId" clId="{27E71DE6-ED88-4AF5-AD1D-2321AA8CB91C}" dt="2024-01-17T19:33:42.001" v="3032" actId="47"/>
        <pc:sldMkLst>
          <pc:docMk/>
          <pc:sldMk cId="0" sldId="270"/>
        </pc:sldMkLst>
      </pc:sldChg>
      <pc:sldChg chg="del">
        <pc:chgData name="סופי פרחיה" userId="eb25bcaaae84d291" providerId="LiveId" clId="{27E71DE6-ED88-4AF5-AD1D-2321AA8CB91C}" dt="2024-01-17T19:33:42.345" v="3033" actId="47"/>
        <pc:sldMkLst>
          <pc:docMk/>
          <pc:sldMk cId="0" sldId="271"/>
        </pc:sldMkLst>
      </pc:sldChg>
      <pc:sldChg chg="del">
        <pc:chgData name="סופי פרחיה" userId="eb25bcaaae84d291" providerId="LiveId" clId="{27E71DE6-ED88-4AF5-AD1D-2321AA8CB91C}" dt="2024-01-17T19:33:42.808" v="3034" actId="47"/>
        <pc:sldMkLst>
          <pc:docMk/>
          <pc:sldMk cId="0" sldId="272"/>
        </pc:sldMkLst>
      </pc:sldChg>
      <pc:sldChg chg="del">
        <pc:chgData name="סופי פרחיה" userId="eb25bcaaae84d291" providerId="LiveId" clId="{27E71DE6-ED88-4AF5-AD1D-2321AA8CB91C}" dt="2024-01-17T19:33:45.161" v="3035" actId="47"/>
        <pc:sldMkLst>
          <pc:docMk/>
          <pc:sldMk cId="0" sldId="273"/>
        </pc:sldMkLst>
      </pc:sldChg>
      <pc:sldChg chg="del">
        <pc:chgData name="סופי פרחיה" userId="eb25bcaaae84d291" providerId="LiveId" clId="{27E71DE6-ED88-4AF5-AD1D-2321AA8CB91C}" dt="2024-01-17T19:33:45.515" v="3036" actId="47"/>
        <pc:sldMkLst>
          <pc:docMk/>
          <pc:sldMk cId="0" sldId="274"/>
        </pc:sldMkLst>
      </pc:sldChg>
      <pc:sldChg chg="del">
        <pc:chgData name="סופי פרחיה" userId="eb25bcaaae84d291" providerId="LiveId" clId="{27E71DE6-ED88-4AF5-AD1D-2321AA8CB91C}" dt="2024-01-17T19:33:46.389" v="3037" actId="47"/>
        <pc:sldMkLst>
          <pc:docMk/>
          <pc:sldMk cId="0" sldId="275"/>
        </pc:sldMkLst>
      </pc:sldChg>
      <pc:sldChg chg="del">
        <pc:chgData name="סופי פרחיה" userId="eb25bcaaae84d291" providerId="LiveId" clId="{27E71DE6-ED88-4AF5-AD1D-2321AA8CB91C}" dt="2024-01-17T19:33:47.549" v="3038" actId="47"/>
        <pc:sldMkLst>
          <pc:docMk/>
          <pc:sldMk cId="0" sldId="276"/>
        </pc:sldMkLst>
      </pc:sldChg>
      <pc:sldChg chg="del">
        <pc:chgData name="סופי פרחיה" userId="eb25bcaaae84d291" providerId="LiveId" clId="{27E71DE6-ED88-4AF5-AD1D-2321AA8CB91C}" dt="2024-01-17T19:33:48.313" v="3039" actId="47"/>
        <pc:sldMkLst>
          <pc:docMk/>
          <pc:sldMk cId="0" sldId="277"/>
        </pc:sldMkLst>
      </pc:sldChg>
      <pc:sldChg chg="del">
        <pc:chgData name="סופי פרחיה" userId="eb25bcaaae84d291" providerId="LiveId" clId="{27E71DE6-ED88-4AF5-AD1D-2321AA8CB91C}" dt="2024-01-17T19:33:23.678" v="3012" actId="47"/>
        <pc:sldMkLst>
          <pc:docMk/>
          <pc:sldMk cId="0" sldId="278"/>
        </pc:sldMkLst>
      </pc:sldChg>
      <pc:sldChg chg="del">
        <pc:chgData name="סופי פרחיה" userId="eb25bcaaae84d291" providerId="LiveId" clId="{27E71DE6-ED88-4AF5-AD1D-2321AA8CB91C}" dt="2024-01-17T19:33:24.454" v="3013" actId="47"/>
        <pc:sldMkLst>
          <pc:docMk/>
          <pc:sldMk cId="0" sldId="279"/>
        </pc:sldMkLst>
      </pc:sldChg>
      <pc:sldChg chg="del">
        <pc:chgData name="סופי פרחיה" userId="eb25bcaaae84d291" providerId="LiveId" clId="{27E71DE6-ED88-4AF5-AD1D-2321AA8CB91C}" dt="2024-01-17T19:33:24.882" v="3014" actId="47"/>
        <pc:sldMkLst>
          <pc:docMk/>
          <pc:sldMk cId="0" sldId="280"/>
        </pc:sldMkLst>
      </pc:sldChg>
      <pc:sldChg chg="del">
        <pc:chgData name="סופי פרחיה" userId="eb25bcaaae84d291" providerId="LiveId" clId="{27E71DE6-ED88-4AF5-AD1D-2321AA8CB91C}" dt="2024-01-17T19:33:25.352" v="3015" actId="47"/>
        <pc:sldMkLst>
          <pc:docMk/>
          <pc:sldMk cId="0" sldId="281"/>
        </pc:sldMkLst>
      </pc:sldChg>
      <pc:sldChg chg="del">
        <pc:chgData name="סופי פרחיה" userId="eb25bcaaae84d291" providerId="LiveId" clId="{27E71DE6-ED88-4AF5-AD1D-2321AA8CB91C}" dt="2024-01-17T19:33:25.858" v="3016" actId="47"/>
        <pc:sldMkLst>
          <pc:docMk/>
          <pc:sldMk cId="0" sldId="282"/>
        </pc:sldMkLst>
      </pc:sldChg>
      <pc:sldChg chg="del">
        <pc:chgData name="סופי פרחיה" userId="eb25bcaaae84d291" providerId="LiveId" clId="{27E71DE6-ED88-4AF5-AD1D-2321AA8CB91C}" dt="2024-01-17T19:33:26.223" v="3017" actId="47"/>
        <pc:sldMkLst>
          <pc:docMk/>
          <pc:sldMk cId="0" sldId="283"/>
        </pc:sldMkLst>
      </pc:sldChg>
      <pc:sldChg chg="del">
        <pc:chgData name="סופי פרחיה" userId="eb25bcaaae84d291" providerId="LiveId" clId="{27E71DE6-ED88-4AF5-AD1D-2321AA8CB91C}" dt="2024-01-17T19:33:26.561" v="3018" actId="47"/>
        <pc:sldMkLst>
          <pc:docMk/>
          <pc:sldMk cId="0" sldId="284"/>
        </pc:sldMkLst>
      </pc:sldChg>
      <pc:sldChg chg="del">
        <pc:chgData name="סופי פרחיה" userId="eb25bcaaae84d291" providerId="LiveId" clId="{27E71DE6-ED88-4AF5-AD1D-2321AA8CB91C}" dt="2024-01-17T19:33:27.657" v="3019" actId="47"/>
        <pc:sldMkLst>
          <pc:docMk/>
          <pc:sldMk cId="0" sldId="285"/>
        </pc:sldMkLst>
      </pc:sldChg>
      <pc:sldChg chg="del">
        <pc:chgData name="סופי פרחיה" userId="eb25bcaaae84d291" providerId="LiveId" clId="{27E71DE6-ED88-4AF5-AD1D-2321AA8CB91C}" dt="2024-01-17T19:33:28.961" v="3020" actId="47"/>
        <pc:sldMkLst>
          <pc:docMk/>
          <pc:sldMk cId="0" sldId="286"/>
        </pc:sldMkLst>
      </pc:sldChg>
      <pc:sldChg chg="del">
        <pc:chgData name="סופי פרחיה" userId="eb25bcaaae84d291" providerId="LiveId" clId="{27E71DE6-ED88-4AF5-AD1D-2321AA8CB91C}" dt="2024-01-17T19:33:29.841" v="3021" actId="47"/>
        <pc:sldMkLst>
          <pc:docMk/>
          <pc:sldMk cId="0" sldId="287"/>
        </pc:sldMkLst>
      </pc:sldChg>
      <pc:sldChg chg="del">
        <pc:chgData name="סופי פרחיה" userId="eb25bcaaae84d291" providerId="LiveId" clId="{27E71DE6-ED88-4AF5-AD1D-2321AA8CB91C}" dt="2024-01-17T19:33:11.902" v="3004" actId="47"/>
        <pc:sldMkLst>
          <pc:docMk/>
          <pc:sldMk cId="0" sldId="288"/>
        </pc:sldMkLst>
      </pc:sldChg>
      <pc:sldChg chg="del">
        <pc:chgData name="סופי פרחיה" userId="eb25bcaaae84d291" providerId="LiveId" clId="{27E71DE6-ED88-4AF5-AD1D-2321AA8CB91C}" dt="2024-01-17T19:33:12.217" v="3005" actId="47"/>
        <pc:sldMkLst>
          <pc:docMk/>
          <pc:sldMk cId="0" sldId="289"/>
        </pc:sldMkLst>
      </pc:sldChg>
      <pc:sldChg chg="del">
        <pc:chgData name="סופי פרחיה" userId="eb25bcaaae84d291" providerId="LiveId" clId="{27E71DE6-ED88-4AF5-AD1D-2321AA8CB91C}" dt="2024-01-17T19:33:12.591" v="3006" actId="47"/>
        <pc:sldMkLst>
          <pc:docMk/>
          <pc:sldMk cId="0" sldId="290"/>
        </pc:sldMkLst>
      </pc:sldChg>
      <pc:sldChg chg="del">
        <pc:chgData name="סופי פרחיה" userId="eb25bcaaae84d291" providerId="LiveId" clId="{27E71DE6-ED88-4AF5-AD1D-2321AA8CB91C}" dt="2024-01-17T19:33:13.007" v="3007" actId="47"/>
        <pc:sldMkLst>
          <pc:docMk/>
          <pc:sldMk cId="0" sldId="291"/>
        </pc:sldMkLst>
      </pc:sldChg>
      <pc:sldChg chg="del">
        <pc:chgData name="סופי פרחיה" userId="eb25bcaaae84d291" providerId="LiveId" clId="{27E71DE6-ED88-4AF5-AD1D-2321AA8CB91C}" dt="2024-01-17T19:33:13.794" v="3008" actId="47"/>
        <pc:sldMkLst>
          <pc:docMk/>
          <pc:sldMk cId="0" sldId="292"/>
        </pc:sldMkLst>
      </pc:sldChg>
      <pc:sldChg chg="del">
        <pc:chgData name="סופי פרחיה" userId="eb25bcaaae84d291" providerId="LiveId" clId="{27E71DE6-ED88-4AF5-AD1D-2321AA8CB91C}" dt="2024-01-17T19:33:14.452" v="3009" actId="47"/>
        <pc:sldMkLst>
          <pc:docMk/>
          <pc:sldMk cId="0" sldId="293"/>
        </pc:sldMkLst>
      </pc:sldChg>
      <pc:sldChg chg="del">
        <pc:chgData name="סופי פרחיה" userId="eb25bcaaae84d291" providerId="LiveId" clId="{27E71DE6-ED88-4AF5-AD1D-2321AA8CB91C}" dt="2024-01-17T19:33:15.988" v="3010" actId="47"/>
        <pc:sldMkLst>
          <pc:docMk/>
          <pc:sldMk cId="0" sldId="294"/>
        </pc:sldMkLst>
      </pc:sldChg>
      <pc:sldChg chg="del">
        <pc:chgData name="סופי פרחיה" userId="eb25bcaaae84d291" providerId="LiveId" clId="{27E71DE6-ED88-4AF5-AD1D-2321AA8CB91C}" dt="2024-01-17T19:33:17.218" v="3011" actId="47"/>
        <pc:sldMkLst>
          <pc:docMk/>
          <pc:sldMk cId="0" sldId="295"/>
        </pc:sldMkLst>
      </pc:sldChg>
      <pc:sldChg chg="del">
        <pc:chgData name="סופי פרחיה" userId="eb25bcaaae84d291" providerId="LiveId" clId="{27E71DE6-ED88-4AF5-AD1D-2321AA8CB91C}" dt="2024-01-17T19:32:42.496" v="2961" actId="47"/>
        <pc:sldMkLst>
          <pc:docMk/>
          <pc:sldMk cId="0" sldId="296"/>
        </pc:sldMkLst>
      </pc:sldChg>
      <pc:sldChg chg="del">
        <pc:chgData name="סופי פרחיה" userId="eb25bcaaae84d291" providerId="LiveId" clId="{27E71DE6-ED88-4AF5-AD1D-2321AA8CB91C}" dt="2024-01-17T19:32:44.123" v="2962" actId="47"/>
        <pc:sldMkLst>
          <pc:docMk/>
          <pc:sldMk cId="0" sldId="297"/>
        </pc:sldMkLst>
      </pc:sldChg>
      <pc:sldChg chg="del">
        <pc:chgData name="סופי פרחיה" userId="eb25bcaaae84d291" providerId="LiveId" clId="{27E71DE6-ED88-4AF5-AD1D-2321AA8CB91C}" dt="2024-01-17T19:32:45.315" v="2963" actId="47"/>
        <pc:sldMkLst>
          <pc:docMk/>
          <pc:sldMk cId="0" sldId="298"/>
        </pc:sldMkLst>
      </pc:sldChg>
      <pc:sldChg chg="del">
        <pc:chgData name="סופי פרחיה" userId="eb25bcaaae84d291" providerId="LiveId" clId="{27E71DE6-ED88-4AF5-AD1D-2321AA8CB91C}" dt="2024-01-17T19:32:45.950" v="2964" actId="47"/>
        <pc:sldMkLst>
          <pc:docMk/>
          <pc:sldMk cId="0" sldId="299"/>
        </pc:sldMkLst>
      </pc:sldChg>
      <pc:sldChg chg="del">
        <pc:chgData name="סופי פרחיה" userId="eb25bcaaae84d291" providerId="LiveId" clId="{27E71DE6-ED88-4AF5-AD1D-2321AA8CB91C}" dt="2024-01-17T19:32:47.193" v="2965" actId="47"/>
        <pc:sldMkLst>
          <pc:docMk/>
          <pc:sldMk cId="0" sldId="300"/>
        </pc:sldMkLst>
      </pc:sldChg>
      <pc:sldChg chg="del">
        <pc:chgData name="סופי פרחיה" userId="eb25bcaaae84d291" providerId="LiveId" clId="{27E71DE6-ED88-4AF5-AD1D-2321AA8CB91C}" dt="2024-01-17T19:32:48.065" v="2966" actId="47"/>
        <pc:sldMkLst>
          <pc:docMk/>
          <pc:sldMk cId="0" sldId="301"/>
        </pc:sldMkLst>
      </pc:sldChg>
      <pc:sldChg chg="del">
        <pc:chgData name="סופי פרחיה" userId="eb25bcaaae84d291" providerId="LiveId" clId="{27E71DE6-ED88-4AF5-AD1D-2321AA8CB91C}" dt="2024-01-17T19:32:48.332" v="2967" actId="47"/>
        <pc:sldMkLst>
          <pc:docMk/>
          <pc:sldMk cId="0" sldId="302"/>
        </pc:sldMkLst>
      </pc:sldChg>
      <pc:sldChg chg="modSp del mod">
        <pc:chgData name="סופי פרחיה" userId="eb25bcaaae84d291" providerId="LiveId" clId="{27E71DE6-ED88-4AF5-AD1D-2321AA8CB91C}" dt="2024-01-17T19:32:48.591" v="2968" actId="47"/>
        <pc:sldMkLst>
          <pc:docMk/>
          <pc:sldMk cId="0" sldId="303"/>
        </pc:sldMkLst>
        <pc:spChg chg="mod">
          <ac:chgData name="סופי פרחיה" userId="eb25bcaaae84d291" providerId="LiveId" clId="{27E71DE6-ED88-4AF5-AD1D-2321AA8CB91C}" dt="2024-01-17T19:22:35.088" v="2877" actId="1076"/>
          <ac:spMkLst>
            <pc:docMk/>
            <pc:sldMk cId="0" sldId="303"/>
            <ac:spMk id="1367" creationId="{00000000-0000-0000-0000-000000000000}"/>
          </ac:spMkLst>
        </pc:spChg>
      </pc:sldChg>
      <pc:sldChg chg="del">
        <pc:chgData name="סופי פרחיה" userId="eb25bcaaae84d291" providerId="LiveId" clId="{27E71DE6-ED88-4AF5-AD1D-2321AA8CB91C}" dt="2024-01-17T19:32:49.247" v="2969" actId="47"/>
        <pc:sldMkLst>
          <pc:docMk/>
          <pc:sldMk cId="0" sldId="304"/>
        </pc:sldMkLst>
      </pc:sldChg>
      <pc:sldChg chg="del">
        <pc:chgData name="סופי פרחיה" userId="eb25bcaaae84d291" providerId="LiveId" clId="{27E71DE6-ED88-4AF5-AD1D-2321AA8CB91C}" dt="2024-01-17T19:32:49.660" v="2970" actId="47"/>
        <pc:sldMkLst>
          <pc:docMk/>
          <pc:sldMk cId="0" sldId="305"/>
        </pc:sldMkLst>
      </pc:sldChg>
      <pc:sldChg chg="del">
        <pc:chgData name="סופי פרחיה" userId="eb25bcaaae84d291" providerId="LiveId" clId="{27E71DE6-ED88-4AF5-AD1D-2321AA8CB91C}" dt="2024-01-17T19:32:50.165" v="2971" actId="47"/>
        <pc:sldMkLst>
          <pc:docMk/>
          <pc:sldMk cId="0" sldId="306"/>
        </pc:sldMkLst>
      </pc:sldChg>
      <pc:sldChg chg="del">
        <pc:chgData name="סופי פרחיה" userId="eb25bcaaae84d291" providerId="LiveId" clId="{27E71DE6-ED88-4AF5-AD1D-2321AA8CB91C}" dt="2024-01-17T19:32:50.496" v="2972" actId="47"/>
        <pc:sldMkLst>
          <pc:docMk/>
          <pc:sldMk cId="0" sldId="307"/>
        </pc:sldMkLst>
      </pc:sldChg>
      <pc:sldChg chg="del">
        <pc:chgData name="סופי פרחיה" userId="eb25bcaaae84d291" providerId="LiveId" clId="{27E71DE6-ED88-4AF5-AD1D-2321AA8CB91C}" dt="2024-01-17T19:32:50.992" v="2973" actId="47"/>
        <pc:sldMkLst>
          <pc:docMk/>
          <pc:sldMk cId="0" sldId="308"/>
        </pc:sldMkLst>
      </pc:sldChg>
      <pc:sldChg chg="del">
        <pc:chgData name="סופי פרחיה" userId="eb25bcaaae84d291" providerId="LiveId" clId="{27E71DE6-ED88-4AF5-AD1D-2321AA8CB91C}" dt="2024-01-17T19:32:51.262" v="2974" actId="47"/>
        <pc:sldMkLst>
          <pc:docMk/>
          <pc:sldMk cId="0" sldId="309"/>
        </pc:sldMkLst>
      </pc:sldChg>
      <pc:sldChg chg="del">
        <pc:chgData name="סופי פרחיה" userId="eb25bcaaae84d291" providerId="LiveId" clId="{27E71DE6-ED88-4AF5-AD1D-2321AA8CB91C}" dt="2024-01-17T19:32:51.615" v="2975" actId="47"/>
        <pc:sldMkLst>
          <pc:docMk/>
          <pc:sldMk cId="0" sldId="310"/>
        </pc:sldMkLst>
      </pc:sldChg>
      <pc:sldChg chg="del">
        <pc:chgData name="סופי פרחיה" userId="eb25bcaaae84d291" providerId="LiveId" clId="{27E71DE6-ED88-4AF5-AD1D-2321AA8CB91C}" dt="2024-01-17T19:32:52.021" v="2976" actId="47"/>
        <pc:sldMkLst>
          <pc:docMk/>
          <pc:sldMk cId="0" sldId="311"/>
        </pc:sldMkLst>
      </pc:sldChg>
      <pc:sldChg chg="del">
        <pc:chgData name="סופי פרחיה" userId="eb25bcaaae84d291" providerId="LiveId" clId="{27E71DE6-ED88-4AF5-AD1D-2321AA8CB91C}" dt="2024-01-17T19:32:52.469" v="2977" actId="47"/>
        <pc:sldMkLst>
          <pc:docMk/>
          <pc:sldMk cId="0" sldId="312"/>
        </pc:sldMkLst>
      </pc:sldChg>
      <pc:sldChg chg="del">
        <pc:chgData name="סופי פרחיה" userId="eb25bcaaae84d291" providerId="LiveId" clId="{27E71DE6-ED88-4AF5-AD1D-2321AA8CB91C}" dt="2024-01-17T19:32:52.882" v="2978" actId="47"/>
        <pc:sldMkLst>
          <pc:docMk/>
          <pc:sldMk cId="0" sldId="313"/>
        </pc:sldMkLst>
      </pc:sldChg>
      <pc:sldChg chg="del">
        <pc:chgData name="סופי פרחיה" userId="eb25bcaaae84d291" providerId="LiveId" clId="{27E71DE6-ED88-4AF5-AD1D-2321AA8CB91C}" dt="2024-01-17T19:32:53.275" v="2979" actId="47"/>
        <pc:sldMkLst>
          <pc:docMk/>
          <pc:sldMk cId="0" sldId="314"/>
        </pc:sldMkLst>
      </pc:sldChg>
      <pc:sldChg chg="del">
        <pc:chgData name="סופי פרחיה" userId="eb25bcaaae84d291" providerId="LiveId" clId="{27E71DE6-ED88-4AF5-AD1D-2321AA8CB91C}" dt="2024-01-17T19:32:54.390" v="2980" actId="47"/>
        <pc:sldMkLst>
          <pc:docMk/>
          <pc:sldMk cId="0" sldId="315"/>
        </pc:sldMkLst>
      </pc:sldChg>
      <pc:sldChg chg="del">
        <pc:chgData name="סופי פרחיה" userId="eb25bcaaae84d291" providerId="LiveId" clId="{27E71DE6-ED88-4AF5-AD1D-2321AA8CB91C}" dt="2024-01-17T19:32:54.802" v="2981" actId="47"/>
        <pc:sldMkLst>
          <pc:docMk/>
          <pc:sldMk cId="0" sldId="316"/>
        </pc:sldMkLst>
      </pc:sldChg>
      <pc:sldChg chg="del">
        <pc:chgData name="סופי פרחיה" userId="eb25bcaaae84d291" providerId="LiveId" clId="{27E71DE6-ED88-4AF5-AD1D-2321AA8CB91C}" dt="2024-01-17T19:32:55.227" v="2982" actId="47"/>
        <pc:sldMkLst>
          <pc:docMk/>
          <pc:sldMk cId="0" sldId="317"/>
        </pc:sldMkLst>
      </pc:sldChg>
      <pc:sldChg chg="del">
        <pc:chgData name="סופי פרחיה" userId="eb25bcaaae84d291" providerId="LiveId" clId="{27E71DE6-ED88-4AF5-AD1D-2321AA8CB91C}" dt="2024-01-17T19:32:55.597" v="2983" actId="47"/>
        <pc:sldMkLst>
          <pc:docMk/>
          <pc:sldMk cId="0" sldId="318"/>
        </pc:sldMkLst>
      </pc:sldChg>
      <pc:sldChg chg="del">
        <pc:chgData name="סופי פרחיה" userId="eb25bcaaae84d291" providerId="LiveId" clId="{27E71DE6-ED88-4AF5-AD1D-2321AA8CB91C}" dt="2024-01-17T19:32:55.968" v="2984" actId="47"/>
        <pc:sldMkLst>
          <pc:docMk/>
          <pc:sldMk cId="0" sldId="319"/>
        </pc:sldMkLst>
      </pc:sldChg>
      <pc:sldChg chg="del">
        <pc:chgData name="סופי פרחיה" userId="eb25bcaaae84d291" providerId="LiveId" clId="{27E71DE6-ED88-4AF5-AD1D-2321AA8CB91C}" dt="2024-01-17T19:32:56.384" v="2985" actId="47"/>
        <pc:sldMkLst>
          <pc:docMk/>
          <pc:sldMk cId="0" sldId="320"/>
        </pc:sldMkLst>
      </pc:sldChg>
      <pc:sldChg chg="del">
        <pc:chgData name="סופי פרחיה" userId="eb25bcaaae84d291" providerId="LiveId" clId="{27E71DE6-ED88-4AF5-AD1D-2321AA8CB91C}" dt="2024-01-17T19:32:56.739" v="2986" actId="47"/>
        <pc:sldMkLst>
          <pc:docMk/>
          <pc:sldMk cId="0" sldId="321"/>
        </pc:sldMkLst>
      </pc:sldChg>
      <pc:sldChg chg="del">
        <pc:chgData name="סופי פרחיה" userId="eb25bcaaae84d291" providerId="LiveId" clId="{27E71DE6-ED88-4AF5-AD1D-2321AA8CB91C}" dt="2024-01-17T19:32:57.547" v="2987" actId="47"/>
        <pc:sldMkLst>
          <pc:docMk/>
          <pc:sldMk cId="0" sldId="322"/>
        </pc:sldMkLst>
      </pc:sldChg>
      <pc:sldChg chg="del">
        <pc:chgData name="סופי פרחיה" userId="eb25bcaaae84d291" providerId="LiveId" clId="{27E71DE6-ED88-4AF5-AD1D-2321AA8CB91C}" dt="2024-01-17T19:32:58.358" v="2988" actId="47"/>
        <pc:sldMkLst>
          <pc:docMk/>
          <pc:sldMk cId="0" sldId="323"/>
        </pc:sldMkLst>
      </pc:sldChg>
      <pc:sldChg chg="del">
        <pc:chgData name="סופי פרחיה" userId="eb25bcaaae84d291" providerId="LiveId" clId="{27E71DE6-ED88-4AF5-AD1D-2321AA8CB91C}" dt="2024-01-17T19:32:58.957" v="2989" actId="47"/>
        <pc:sldMkLst>
          <pc:docMk/>
          <pc:sldMk cId="0" sldId="324"/>
        </pc:sldMkLst>
      </pc:sldChg>
      <pc:sldChg chg="del">
        <pc:chgData name="סופי פרחיה" userId="eb25bcaaae84d291" providerId="LiveId" clId="{27E71DE6-ED88-4AF5-AD1D-2321AA8CB91C}" dt="2024-01-17T19:32:59.709" v="2990" actId="47"/>
        <pc:sldMkLst>
          <pc:docMk/>
          <pc:sldMk cId="0" sldId="325"/>
        </pc:sldMkLst>
      </pc:sldChg>
      <pc:sldChg chg="del">
        <pc:chgData name="סופי פרחיה" userId="eb25bcaaae84d291" providerId="LiveId" clId="{27E71DE6-ED88-4AF5-AD1D-2321AA8CB91C}" dt="2024-01-17T19:33:01.002" v="2991" actId="47"/>
        <pc:sldMkLst>
          <pc:docMk/>
          <pc:sldMk cId="0" sldId="326"/>
        </pc:sldMkLst>
      </pc:sldChg>
      <pc:sldChg chg="del">
        <pc:chgData name="סופי פרחיה" userId="eb25bcaaae84d291" providerId="LiveId" clId="{27E71DE6-ED88-4AF5-AD1D-2321AA8CB91C}" dt="2024-01-17T19:33:02.145" v="2992" actId="47"/>
        <pc:sldMkLst>
          <pc:docMk/>
          <pc:sldMk cId="0" sldId="327"/>
        </pc:sldMkLst>
      </pc:sldChg>
      <pc:sldChg chg="del">
        <pc:chgData name="סופי פרחיה" userId="eb25bcaaae84d291" providerId="LiveId" clId="{27E71DE6-ED88-4AF5-AD1D-2321AA8CB91C}" dt="2024-01-17T19:33:02.878" v="2993" actId="47"/>
        <pc:sldMkLst>
          <pc:docMk/>
          <pc:sldMk cId="0" sldId="328"/>
        </pc:sldMkLst>
      </pc:sldChg>
      <pc:sldChg chg="del">
        <pc:chgData name="סופי פרחיה" userId="eb25bcaaae84d291" providerId="LiveId" clId="{27E71DE6-ED88-4AF5-AD1D-2321AA8CB91C}" dt="2024-01-17T19:33:03.637" v="2994" actId="47"/>
        <pc:sldMkLst>
          <pc:docMk/>
          <pc:sldMk cId="0" sldId="329"/>
        </pc:sldMkLst>
      </pc:sldChg>
      <pc:sldChg chg="del">
        <pc:chgData name="סופי פרחיה" userId="eb25bcaaae84d291" providerId="LiveId" clId="{27E71DE6-ED88-4AF5-AD1D-2321AA8CB91C}" dt="2024-01-17T19:33:04.454" v="2995" actId="47"/>
        <pc:sldMkLst>
          <pc:docMk/>
          <pc:sldMk cId="0" sldId="330"/>
        </pc:sldMkLst>
      </pc:sldChg>
      <pc:sldChg chg="del">
        <pc:chgData name="סופי פרחיה" userId="eb25bcaaae84d291" providerId="LiveId" clId="{27E71DE6-ED88-4AF5-AD1D-2321AA8CB91C}" dt="2024-01-17T19:33:05.349" v="2996" actId="47"/>
        <pc:sldMkLst>
          <pc:docMk/>
          <pc:sldMk cId="0" sldId="331"/>
        </pc:sldMkLst>
      </pc:sldChg>
      <pc:sldChg chg="del">
        <pc:chgData name="סופי פרחיה" userId="eb25bcaaae84d291" providerId="LiveId" clId="{27E71DE6-ED88-4AF5-AD1D-2321AA8CB91C}" dt="2024-01-17T19:33:05.997" v="2997" actId="47"/>
        <pc:sldMkLst>
          <pc:docMk/>
          <pc:sldMk cId="0" sldId="332"/>
        </pc:sldMkLst>
      </pc:sldChg>
      <pc:sldChg chg="del">
        <pc:chgData name="סופי פרחיה" userId="eb25bcaaae84d291" providerId="LiveId" clId="{27E71DE6-ED88-4AF5-AD1D-2321AA8CB91C}" dt="2024-01-17T19:33:06.407" v="2998" actId="47"/>
        <pc:sldMkLst>
          <pc:docMk/>
          <pc:sldMk cId="0" sldId="333"/>
        </pc:sldMkLst>
      </pc:sldChg>
      <pc:sldChg chg="del">
        <pc:chgData name="סופי פרחיה" userId="eb25bcaaae84d291" providerId="LiveId" clId="{27E71DE6-ED88-4AF5-AD1D-2321AA8CB91C}" dt="2024-01-17T19:33:06.759" v="2999" actId="47"/>
        <pc:sldMkLst>
          <pc:docMk/>
          <pc:sldMk cId="0" sldId="334"/>
        </pc:sldMkLst>
      </pc:sldChg>
      <pc:sldChg chg="del">
        <pc:chgData name="סופי פרחיה" userId="eb25bcaaae84d291" providerId="LiveId" clId="{27E71DE6-ED88-4AF5-AD1D-2321AA8CB91C}" dt="2024-01-17T19:33:07.198" v="3000" actId="47"/>
        <pc:sldMkLst>
          <pc:docMk/>
          <pc:sldMk cId="0" sldId="335"/>
        </pc:sldMkLst>
      </pc:sldChg>
      <pc:sldChg chg="del">
        <pc:chgData name="סופי פרחיה" userId="eb25bcaaae84d291" providerId="LiveId" clId="{27E71DE6-ED88-4AF5-AD1D-2321AA8CB91C}" dt="2024-01-17T19:33:07.592" v="3001" actId="47"/>
        <pc:sldMkLst>
          <pc:docMk/>
          <pc:sldMk cId="0" sldId="336"/>
        </pc:sldMkLst>
      </pc:sldChg>
      <pc:sldChg chg="del">
        <pc:chgData name="סופי פרחיה" userId="eb25bcaaae84d291" providerId="LiveId" clId="{27E71DE6-ED88-4AF5-AD1D-2321AA8CB91C}" dt="2024-01-17T19:33:08.267" v="3002" actId="47"/>
        <pc:sldMkLst>
          <pc:docMk/>
          <pc:sldMk cId="0" sldId="337"/>
        </pc:sldMkLst>
      </pc:sldChg>
      <pc:sldChg chg="del">
        <pc:chgData name="סופי פרחיה" userId="eb25bcaaae84d291" providerId="LiveId" clId="{27E71DE6-ED88-4AF5-AD1D-2321AA8CB91C}" dt="2024-01-17T19:33:09.129" v="3003" actId="47"/>
        <pc:sldMkLst>
          <pc:docMk/>
          <pc:sldMk cId="0" sldId="338"/>
        </pc:sldMkLst>
      </pc:sldChg>
      <pc:sldChg chg="del">
        <pc:chgData name="סופי פרחיה" userId="eb25bcaaae84d291" providerId="LiveId" clId="{27E71DE6-ED88-4AF5-AD1D-2321AA8CB91C}" dt="2024-01-17T19:32:35.368" v="2960" actId="47"/>
        <pc:sldMkLst>
          <pc:docMk/>
          <pc:sldMk cId="0" sldId="339"/>
        </pc:sldMkLst>
      </pc:sldChg>
      <pc:sldChg chg="addSp delSp modSp mod">
        <pc:chgData name="סופי פרחיה" userId="eb25bcaaae84d291" providerId="LiveId" clId="{27E71DE6-ED88-4AF5-AD1D-2321AA8CB91C}" dt="2024-01-17T12:48:05.951" v="2054" actId="478"/>
        <pc:sldMkLst>
          <pc:docMk/>
          <pc:sldMk cId="3352148556" sldId="341"/>
        </pc:sldMkLst>
        <pc:spChg chg="add del mod">
          <ac:chgData name="סופי פרחיה" userId="eb25bcaaae84d291" providerId="LiveId" clId="{27E71DE6-ED88-4AF5-AD1D-2321AA8CB91C}" dt="2024-01-17T12:48:03.596" v="2053" actId="478"/>
          <ac:spMkLst>
            <pc:docMk/>
            <pc:sldMk cId="3352148556" sldId="341"/>
            <ac:spMk id="3" creationId="{DD3AC4BB-360F-4795-9346-20157682482D}"/>
          </ac:spMkLst>
        </pc:spChg>
        <pc:spChg chg="add del mod">
          <ac:chgData name="סופי פרחיה" userId="eb25bcaaae84d291" providerId="LiveId" clId="{27E71DE6-ED88-4AF5-AD1D-2321AA8CB91C}" dt="2024-01-17T12:48:05.951" v="2054" actId="478"/>
          <ac:spMkLst>
            <pc:docMk/>
            <pc:sldMk cId="3352148556" sldId="341"/>
            <ac:spMk id="4" creationId="{8D092F59-8E14-DCA3-BAB6-6B87DA724ACA}"/>
          </ac:spMkLst>
        </pc:spChg>
      </pc:sldChg>
      <pc:sldChg chg="addSp delSp modSp mod ord modNotesTx">
        <pc:chgData name="סופי פרחיה" userId="eb25bcaaae84d291" providerId="LiveId" clId="{27E71DE6-ED88-4AF5-AD1D-2321AA8CB91C}" dt="2024-01-17T11:52:40.046" v="1522" actId="478"/>
        <pc:sldMkLst>
          <pc:docMk/>
          <pc:sldMk cId="1389707628" sldId="343"/>
        </pc:sldMkLst>
        <pc:spChg chg="mod">
          <ac:chgData name="סופי פרחיה" userId="eb25bcaaae84d291" providerId="LiveId" clId="{27E71DE6-ED88-4AF5-AD1D-2321AA8CB91C}" dt="2024-01-15T19:30:52.980" v="473" actId="1076"/>
          <ac:spMkLst>
            <pc:docMk/>
            <pc:sldMk cId="1389707628" sldId="343"/>
            <ac:spMk id="2" creationId="{CC6DDA82-C97C-A197-D405-66D51B3DB067}"/>
          </ac:spMkLst>
        </pc:spChg>
        <pc:spChg chg="mod">
          <ac:chgData name="סופי פרחיה" userId="eb25bcaaae84d291" providerId="LiveId" clId="{27E71DE6-ED88-4AF5-AD1D-2321AA8CB91C}" dt="2024-01-17T11:51:10.401" v="1512"/>
          <ac:spMkLst>
            <pc:docMk/>
            <pc:sldMk cId="1389707628" sldId="343"/>
            <ac:spMk id="4" creationId="{A00EA10C-3E2B-3671-AE18-2D91BE43D8DF}"/>
          </ac:spMkLst>
        </pc:spChg>
        <pc:spChg chg="mod">
          <ac:chgData name="סופי פרחיה" userId="eb25bcaaae84d291" providerId="LiveId" clId="{27E71DE6-ED88-4AF5-AD1D-2321AA8CB91C}" dt="2024-01-17T11:51:10.401" v="1512"/>
          <ac:spMkLst>
            <pc:docMk/>
            <pc:sldMk cId="1389707628" sldId="343"/>
            <ac:spMk id="5" creationId="{9277E135-8715-6C17-862D-8225ECB7F1C5}"/>
          </ac:spMkLst>
        </pc:spChg>
        <pc:spChg chg="mod">
          <ac:chgData name="סופי פרחיה" userId="eb25bcaaae84d291" providerId="LiveId" clId="{27E71DE6-ED88-4AF5-AD1D-2321AA8CB91C}" dt="2024-01-17T11:51:10.401" v="1512"/>
          <ac:spMkLst>
            <pc:docMk/>
            <pc:sldMk cId="1389707628" sldId="343"/>
            <ac:spMk id="6" creationId="{312D9596-66A9-0064-82D6-A2726F7DEC17}"/>
          </ac:spMkLst>
        </pc:spChg>
        <pc:spChg chg="del">
          <ac:chgData name="סופי פרחיה" userId="eb25bcaaae84d291" providerId="LiveId" clId="{27E71DE6-ED88-4AF5-AD1D-2321AA8CB91C}" dt="2024-01-15T19:30:18.246" v="466" actId="478"/>
          <ac:spMkLst>
            <pc:docMk/>
            <pc:sldMk cId="1389707628" sldId="343"/>
            <ac:spMk id="6" creationId="{F6020F6A-28E0-B4C3-DC66-D452A3C68553}"/>
          </ac:spMkLst>
        </pc:spChg>
        <pc:spChg chg="del">
          <ac:chgData name="סופי פרחיה" userId="eb25bcaaae84d291" providerId="LiveId" clId="{27E71DE6-ED88-4AF5-AD1D-2321AA8CB91C}" dt="2024-01-15T19:30:21.004" v="467" actId="478"/>
          <ac:spMkLst>
            <pc:docMk/>
            <pc:sldMk cId="1389707628" sldId="343"/>
            <ac:spMk id="7" creationId="{6AD30C4C-F84B-74C3-04C1-F6DBD3D92E40}"/>
          </ac:spMkLst>
        </pc:spChg>
        <pc:spChg chg="mod">
          <ac:chgData name="סופי פרחיה" userId="eb25bcaaae84d291" providerId="LiveId" clId="{27E71DE6-ED88-4AF5-AD1D-2321AA8CB91C}" dt="2024-01-17T11:51:10.401" v="1512"/>
          <ac:spMkLst>
            <pc:docMk/>
            <pc:sldMk cId="1389707628" sldId="343"/>
            <ac:spMk id="7" creationId="{8511AEB2-0691-2E09-DA96-295466EF7820}"/>
          </ac:spMkLst>
        </pc:spChg>
        <pc:spChg chg="mod">
          <ac:chgData name="סופי פרחיה" userId="eb25bcaaae84d291" providerId="LiveId" clId="{27E71DE6-ED88-4AF5-AD1D-2321AA8CB91C}" dt="2024-01-17T11:51:10.401" v="1512"/>
          <ac:spMkLst>
            <pc:docMk/>
            <pc:sldMk cId="1389707628" sldId="343"/>
            <ac:spMk id="8" creationId="{928B8897-19DC-29CD-311C-4F644009BA38}"/>
          </ac:spMkLst>
        </pc:spChg>
        <pc:spChg chg="mod">
          <ac:chgData name="סופי פרחיה" userId="eb25bcaaae84d291" providerId="LiveId" clId="{27E71DE6-ED88-4AF5-AD1D-2321AA8CB91C}" dt="2024-01-17T11:51:10.401" v="1512"/>
          <ac:spMkLst>
            <pc:docMk/>
            <pc:sldMk cId="1389707628" sldId="343"/>
            <ac:spMk id="9" creationId="{6B572E38-F489-F6D1-42EC-8FD83FB5F317}"/>
          </ac:spMkLst>
        </pc:spChg>
        <pc:spChg chg="mod">
          <ac:chgData name="סופי פרחיה" userId="eb25bcaaae84d291" providerId="LiveId" clId="{27E71DE6-ED88-4AF5-AD1D-2321AA8CB91C}" dt="2024-01-17T11:51:10.401" v="1512"/>
          <ac:spMkLst>
            <pc:docMk/>
            <pc:sldMk cId="1389707628" sldId="343"/>
            <ac:spMk id="10" creationId="{06D8513E-4427-CF22-4E1C-B394220D6A2C}"/>
          </ac:spMkLst>
        </pc:spChg>
        <pc:spChg chg="mod">
          <ac:chgData name="סופי פרחיה" userId="eb25bcaaae84d291" providerId="LiveId" clId="{27E71DE6-ED88-4AF5-AD1D-2321AA8CB91C}" dt="2024-01-17T11:52:09.749" v="1517" actId="207"/>
          <ac:spMkLst>
            <pc:docMk/>
            <pc:sldMk cId="1389707628" sldId="343"/>
            <ac:spMk id="12" creationId="{7CA0C753-45D6-9596-F6DA-EEFD049DF66E}"/>
          </ac:spMkLst>
        </pc:spChg>
        <pc:spChg chg="mod">
          <ac:chgData name="סופי פרחיה" userId="eb25bcaaae84d291" providerId="LiveId" clId="{27E71DE6-ED88-4AF5-AD1D-2321AA8CB91C}" dt="2024-01-17T11:52:09.749" v="1517" actId="207"/>
          <ac:spMkLst>
            <pc:docMk/>
            <pc:sldMk cId="1389707628" sldId="343"/>
            <ac:spMk id="13" creationId="{987F83ED-CCB6-E2CB-D9A5-CAAF109A6B95}"/>
          </ac:spMkLst>
        </pc:spChg>
        <pc:spChg chg="mod">
          <ac:chgData name="סופי פרחיה" userId="eb25bcaaae84d291" providerId="LiveId" clId="{27E71DE6-ED88-4AF5-AD1D-2321AA8CB91C}" dt="2024-01-17T11:52:09.749" v="1517" actId="207"/>
          <ac:spMkLst>
            <pc:docMk/>
            <pc:sldMk cId="1389707628" sldId="343"/>
            <ac:spMk id="14" creationId="{B6BDF92A-1980-3FCB-79A8-851702849D81}"/>
          </ac:spMkLst>
        </pc:spChg>
        <pc:spChg chg="mod">
          <ac:chgData name="סופי פרחיה" userId="eb25bcaaae84d291" providerId="LiveId" clId="{27E71DE6-ED88-4AF5-AD1D-2321AA8CB91C}" dt="2024-01-17T11:52:09.749" v="1517" actId="207"/>
          <ac:spMkLst>
            <pc:docMk/>
            <pc:sldMk cId="1389707628" sldId="343"/>
            <ac:spMk id="15" creationId="{7CD5EAC5-DA1D-DA62-BE7D-A226C3B0A507}"/>
          </ac:spMkLst>
        </pc:spChg>
        <pc:spChg chg="mod">
          <ac:chgData name="סופי פרחיה" userId="eb25bcaaae84d291" providerId="LiveId" clId="{27E71DE6-ED88-4AF5-AD1D-2321AA8CB91C}" dt="2024-01-17T11:52:09.749" v="1517" actId="207"/>
          <ac:spMkLst>
            <pc:docMk/>
            <pc:sldMk cId="1389707628" sldId="343"/>
            <ac:spMk id="16" creationId="{221EA2A2-76D1-DC7A-F459-DF209C9291D9}"/>
          </ac:spMkLst>
        </pc:spChg>
        <pc:spChg chg="mod">
          <ac:chgData name="סופי פרחיה" userId="eb25bcaaae84d291" providerId="LiveId" clId="{27E71DE6-ED88-4AF5-AD1D-2321AA8CB91C}" dt="2024-01-17T11:52:09.749" v="1517" actId="207"/>
          <ac:spMkLst>
            <pc:docMk/>
            <pc:sldMk cId="1389707628" sldId="343"/>
            <ac:spMk id="17" creationId="{502F97E5-4EA0-49B7-DAE4-4093218A6383}"/>
          </ac:spMkLst>
        </pc:spChg>
        <pc:spChg chg="mod">
          <ac:chgData name="סופי פרחיה" userId="eb25bcaaae84d291" providerId="LiveId" clId="{27E71DE6-ED88-4AF5-AD1D-2321AA8CB91C}" dt="2024-01-17T11:52:09.749" v="1517" actId="207"/>
          <ac:spMkLst>
            <pc:docMk/>
            <pc:sldMk cId="1389707628" sldId="343"/>
            <ac:spMk id="18" creationId="{C699E60D-AAE6-11A3-963F-99242CB11029}"/>
          </ac:spMkLst>
        </pc:spChg>
        <pc:grpChg chg="add mod">
          <ac:chgData name="סופי פרחיה" userId="eb25bcaaae84d291" providerId="LiveId" clId="{27E71DE6-ED88-4AF5-AD1D-2321AA8CB91C}" dt="2024-01-17T11:51:10.401" v="1512"/>
          <ac:grpSpMkLst>
            <pc:docMk/>
            <pc:sldMk cId="1389707628" sldId="343"/>
            <ac:grpSpMk id="3" creationId="{5E06E36D-58DB-15C2-71C2-F72605F45A99}"/>
          </ac:grpSpMkLst>
        </pc:grpChg>
        <pc:grpChg chg="add del mod">
          <ac:chgData name="סופי פרחיה" userId="eb25bcaaae84d291" providerId="LiveId" clId="{27E71DE6-ED88-4AF5-AD1D-2321AA8CB91C}" dt="2024-01-17T11:52:40.046" v="1522" actId="478"/>
          <ac:grpSpMkLst>
            <pc:docMk/>
            <pc:sldMk cId="1389707628" sldId="343"/>
            <ac:grpSpMk id="11" creationId="{1D809913-EA38-1C0C-C206-F5E3FA2C52F6}"/>
          </ac:grpSpMkLst>
        </pc:grpChg>
      </pc:sldChg>
      <pc:sldChg chg="addSp delSp modSp mod ord">
        <pc:chgData name="סופי פרחיה" userId="eb25bcaaae84d291" providerId="LiveId" clId="{27E71DE6-ED88-4AF5-AD1D-2321AA8CB91C}" dt="2024-01-17T12:08:56.587" v="1636" actId="478"/>
        <pc:sldMkLst>
          <pc:docMk/>
          <pc:sldMk cId="1548470276" sldId="344"/>
        </pc:sldMkLst>
        <pc:spChg chg="del">
          <ac:chgData name="סופי פרחיה" userId="eb25bcaaae84d291" providerId="LiveId" clId="{27E71DE6-ED88-4AF5-AD1D-2321AA8CB91C}" dt="2024-01-15T18:59:02.207" v="43" actId="478"/>
          <ac:spMkLst>
            <pc:docMk/>
            <pc:sldMk cId="1548470276" sldId="344"/>
            <ac:spMk id="6" creationId="{E7AF6014-10C4-772B-F392-44134C41CA8E}"/>
          </ac:spMkLst>
        </pc:spChg>
        <pc:spChg chg="mod">
          <ac:chgData name="סופי פרחיה" userId="eb25bcaaae84d291" providerId="LiveId" clId="{27E71DE6-ED88-4AF5-AD1D-2321AA8CB91C}" dt="2024-01-17T12:05:49.258" v="1603" actId="1076"/>
          <ac:spMkLst>
            <pc:docMk/>
            <pc:sldMk cId="1548470276" sldId="344"/>
            <ac:spMk id="8" creationId="{49179324-CA0A-D2E0-6DAD-3AC58E832696}"/>
          </ac:spMkLst>
        </pc:spChg>
        <pc:spChg chg="del">
          <ac:chgData name="סופי פרחיה" userId="eb25bcaaae84d291" providerId="LiveId" clId="{27E71DE6-ED88-4AF5-AD1D-2321AA8CB91C}" dt="2024-01-15T18:59:00.699" v="42" actId="478"/>
          <ac:spMkLst>
            <pc:docMk/>
            <pc:sldMk cId="1548470276" sldId="344"/>
            <ac:spMk id="10" creationId="{7AA18B7C-8C2B-33C5-1625-E0556727F9EE}"/>
          </ac:spMkLst>
        </pc:spChg>
        <pc:spChg chg="add mod">
          <ac:chgData name="סופי פרחיה" userId="eb25bcaaae84d291" providerId="LiveId" clId="{27E71DE6-ED88-4AF5-AD1D-2321AA8CB91C}" dt="2024-01-17T12:05:57.493" v="1605" actId="1076"/>
          <ac:spMkLst>
            <pc:docMk/>
            <pc:sldMk cId="1548470276" sldId="344"/>
            <ac:spMk id="12" creationId="{B03EF5AB-77ED-32C7-8AD7-80863186433D}"/>
          </ac:spMkLst>
        </pc:spChg>
        <pc:picChg chg="add del mod">
          <ac:chgData name="סופי פרחיה" userId="eb25bcaaae84d291" providerId="LiveId" clId="{27E71DE6-ED88-4AF5-AD1D-2321AA8CB91C}" dt="2024-01-17T12:08:56.587" v="1636" actId="478"/>
          <ac:picMkLst>
            <pc:docMk/>
            <pc:sldMk cId="1548470276" sldId="344"/>
            <ac:picMk id="3" creationId="{ACDFBE5B-EC54-D7A6-7E4A-070691E6C2AC}"/>
          </ac:picMkLst>
        </pc:picChg>
      </pc:sldChg>
      <pc:sldChg chg="addSp delSp modSp mod ord modNotesTx">
        <pc:chgData name="סופי פרחיה" userId="eb25bcaaae84d291" providerId="LiveId" clId="{27E71DE6-ED88-4AF5-AD1D-2321AA8CB91C}" dt="2024-01-17T19:34:38.551" v="3042"/>
        <pc:sldMkLst>
          <pc:docMk/>
          <pc:sldMk cId="3774406746" sldId="345"/>
        </pc:sldMkLst>
        <pc:spChg chg="del mod">
          <ac:chgData name="סופי פרחיה" userId="eb25bcaaae84d291" providerId="LiveId" clId="{27E71DE6-ED88-4AF5-AD1D-2321AA8CB91C}" dt="2024-01-15T19:41:37.866" v="669" actId="478"/>
          <ac:spMkLst>
            <pc:docMk/>
            <pc:sldMk cId="3774406746" sldId="345"/>
            <ac:spMk id="5" creationId="{099910F2-AE11-3653-0171-397921330326}"/>
          </ac:spMkLst>
        </pc:spChg>
        <pc:spChg chg="del">
          <ac:chgData name="סופי פרחיה" userId="eb25bcaaae84d291" providerId="LiveId" clId="{27E71DE6-ED88-4AF5-AD1D-2321AA8CB91C}" dt="2024-01-15T19:42:06.459" v="674" actId="478"/>
          <ac:spMkLst>
            <pc:docMk/>
            <pc:sldMk cId="3774406746" sldId="345"/>
            <ac:spMk id="6" creationId="{CAEE604F-5D1F-29F1-20F4-D132F173C856}"/>
          </ac:spMkLst>
        </pc:spChg>
        <pc:spChg chg="mod">
          <ac:chgData name="סופי פרחיה" userId="eb25bcaaae84d291" providerId="LiveId" clId="{27E71DE6-ED88-4AF5-AD1D-2321AA8CB91C}" dt="2024-01-15T19:39:26.485" v="617" actId="1076"/>
          <ac:spMkLst>
            <pc:docMk/>
            <pc:sldMk cId="3774406746" sldId="345"/>
            <ac:spMk id="8" creationId="{3B722DDB-0F4E-2A39-7657-76D4F01F146B}"/>
          </ac:spMkLst>
        </pc:spChg>
        <pc:spChg chg="add mod">
          <ac:chgData name="סופי פרחיה" userId="eb25bcaaae84d291" providerId="LiveId" clId="{27E71DE6-ED88-4AF5-AD1D-2321AA8CB91C}" dt="2024-01-15T19:43:50.223" v="695" actId="115"/>
          <ac:spMkLst>
            <pc:docMk/>
            <pc:sldMk cId="3774406746" sldId="345"/>
            <ac:spMk id="10" creationId="{0C9B1F74-E3F9-44E3-A229-5B4A69BD6146}"/>
          </ac:spMkLst>
        </pc:spChg>
        <pc:spChg chg="add mod">
          <ac:chgData name="סופי פרחיה" userId="eb25bcaaae84d291" providerId="LiveId" clId="{27E71DE6-ED88-4AF5-AD1D-2321AA8CB91C}" dt="2024-01-15T19:43:29.775" v="693" actId="115"/>
          <ac:spMkLst>
            <pc:docMk/>
            <pc:sldMk cId="3774406746" sldId="345"/>
            <ac:spMk id="12" creationId="{77A5EF6F-EBD7-D531-F276-A446F9E73865}"/>
          </ac:spMkLst>
        </pc:spChg>
        <pc:spChg chg="add del">
          <ac:chgData name="סופי פרחיה" userId="eb25bcaaae84d291" providerId="LiveId" clId="{27E71DE6-ED88-4AF5-AD1D-2321AA8CB91C}" dt="2024-01-15T19:52:53.331" v="702" actId="22"/>
          <ac:spMkLst>
            <pc:docMk/>
            <pc:sldMk cId="3774406746" sldId="345"/>
            <ac:spMk id="14" creationId="{E37A9876-5E14-3AAF-8771-58DB0C9DAF0B}"/>
          </ac:spMkLst>
        </pc:spChg>
        <pc:spChg chg="add del">
          <ac:chgData name="סופי פרחיה" userId="eb25bcaaae84d291" providerId="LiveId" clId="{27E71DE6-ED88-4AF5-AD1D-2321AA8CB91C}" dt="2024-01-15T19:52:58.273" v="704" actId="22"/>
          <ac:spMkLst>
            <pc:docMk/>
            <pc:sldMk cId="3774406746" sldId="345"/>
            <ac:spMk id="16" creationId="{EE78E4EA-3A87-AE91-CEBB-B6956CA16CAA}"/>
          </ac:spMkLst>
        </pc:spChg>
        <pc:picChg chg="add del mod">
          <ac:chgData name="סופי פרחיה" userId="eb25bcaaae84d291" providerId="LiveId" clId="{27E71DE6-ED88-4AF5-AD1D-2321AA8CB91C}" dt="2024-01-15T19:53:30.623" v="711" actId="478"/>
          <ac:picMkLst>
            <pc:docMk/>
            <pc:sldMk cId="3774406746" sldId="345"/>
            <ac:picMk id="18" creationId="{BEA68636-1A53-8FF3-9D9A-7CB461528BF5}"/>
          </ac:picMkLst>
        </pc:picChg>
      </pc:sldChg>
      <pc:sldChg chg="modSp mod">
        <pc:chgData name="סופי פרחיה" userId="eb25bcaaae84d291" providerId="LiveId" clId="{27E71DE6-ED88-4AF5-AD1D-2321AA8CB91C}" dt="2024-01-17T11:19:24.031" v="1420"/>
        <pc:sldMkLst>
          <pc:docMk/>
          <pc:sldMk cId="2722493815" sldId="346"/>
        </pc:sldMkLst>
        <pc:spChg chg="mod">
          <ac:chgData name="סופי פרחיה" userId="eb25bcaaae84d291" providerId="LiveId" clId="{27E71DE6-ED88-4AF5-AD1D-2321AA8CB91C}" dt="2024-01-17T11:19:24.031" v="1420"/>
          <ac:spMkLst>
            <pc:docMk/>
            <pc:sldMk cId="2722493815" sldId="346"/>
            <ac:spMk id="4" creationId="{091436DC-011F-ADC9-C143-280661CD6F58}"/>
          </ac:spMkLst>
        </pc:spChg>
      </pc:sldChg>
      <pc:sldChg chg="addSp delSp modSp mod modNotesTx">
        <pc:chgData name="סופי פרחיה" userId="eb25bcaaae84d291" providerId="LiveId" clId="{27E71DE6-ED88-4AF5-AD1D-2321AA8CB91C}" dt="2024-01-15T19:06:52.121" v="149"/>
        <pc:sldMkLst>
          <pc:docMk/>
          <pc:sldMk cId="304627293" sldId="347"/>
        </pc:sldMkLst>
        <pc:spChg chg="add mod">
          <ac:chgData name="סופי פרחיה" userId="eb25bcaaae84d291" providerId="LiveId" clId="{27E71DE6-ED88-4AF5-AD1D-2321AA8CB91C}" dt="2024-01-15T19:04:23.191" v="137" actId="1076"/>
          <ac:spMkLst>
            <pc:docMk/>
            <pc:sldMk cId="304627293" sldId="347"/>
            <ac:spMk id="18" creationId="{10EB4D67-2150-4330-4D20-B15162826614}"/>
          </ac:spMkLst>
        </pc:spChg>
        <pc:spChg chg="add mod">
          <ac:chgData name="סופי פרחיה" userId="eb25bcaaae84d291" providerId="LiveId" clId="{27E71DE6-ED88-4AF5-AD1D-2321AA8CB91C}" dt="2024-01-15T19:04:12.460" v="134" actId="20577"/>
          <ac:spMkLst>
            <pc:docMk/>
            <pc:sldMk cId="304627293" sldId="347"/>
            <ac:spMk id="19" creationId="{8D7EA711-7964-5071-C17E-8CD6899C5A12}"/>
          </ac:spMkLst>
        </pc:spChg>
        <pc:spChg chg="add del mod">
          <ac:chgData name="סופי פרחיה" userId="eb25bcaaae84d291" providerId="LiveId" clId="{27E71DE6-ED88-4AF5-AD1D-2321AA8CB91C}" dt="2024-01-15T19:02:13.273" v="78" actId="478"/>
          <ac:spMkLst>
            <pc:docMk/>
            <pc:sldMk cId="304627293" sldId="347"/>
            <ac:spMk id="20" creationId="{E7F62DF8-D920-0649-724A-82BACE9AABA5}"/>
          </ac:spMkLst>
        </pc:spChg>
        <pc:spChg chg="add mod">
          <ac:chgData name="סופי פרחיה" userId="eb25bcaaae84d291" providerId="LiveId" clId="{27E71DE6-ED88-4AF5-AD1D-2321AA8CB91C}" dt="2024-01-15T19:05:38.098" v="142" actId="1076"/>
          <ac:spMkLst>
            <pc:docMk/>
            <pc:sldMk cId="304627293" sldId="347"/>
            <ac:spMk id="21" creationId="{3A08CFBC-95EB-EC94-B9B9-BE89027E752D}"/>
          </ac:spMkLst>
        </pc:spChg>
        <pc:spChg chg="add del mod">
          <ac:chgData name="סופי פרחיה" userId="eb25bcaaae84d291" providerId="LiveId" clId="{27E71DE6-ED88-4AF5-AD1D-2321AA8CB91C}" dt="2024-01-15T19:03:27.702" v="117" actId="478"/>
          <ac:spMkLst>
            <pc:docMk/>
            <pc:sldMk cId="304627293" sldId="347"/>
            <ac:spMk id="23" creationId="{B32BB961-2111-BA0F-B83A-9D0621050D93}"/>
          </ac:spMkLst>
        </pc:spChg>
        <pc:picChg chg="add del mod">
          <ac:chgData name="סופי פרחיה" userId="eb25bcaaae84d291" providerId="LiveId" clId="{27E71DE6-ED88-4AF5-AD1D-2321AA8CB91C}" dt="2024-01-15T18:46:05.687" v="4" actId="478"/>
          <ac:picMkLst>
            <pc:docMk/>
            <pc:sldMk cId="304627293" sldId="347"/>
            <ac:picMk id="9" creationId="{1CEF2A92-63EC-9FC9-1CCD-3FAA6F8D10D3}"/>
          </ac:picMkLst>
        </pc:picChg>
        <pc:picChg chg="add mod">
          <ac:chgData name="סופי פרחיה" userId="eb25bcaaae84d291" providerId="LiveId" clId="{27E71DE6-ED88-4AF5-AD1D-2321AA8CB91C}" dt="2024-01-15T19:05:25.958" v="138" actId="14100"/>
          <ac:picMkLst>
            <pc:docMk/>
            <pc:sldMk cId="304627293" sldId="347"/>
            <ac:picMk id="11" creationId="{60F3D9AC-B3E9-E345-4041-3661B3CD1B72}"/>
          </ac:picMkLst>
        </pc:picChg>
        <pc:picChg chg="add mod">
          <ac:chgData name="סופי פרחיה" userId="eb25bcaaae84d291" providerId="LiveId" clId="{27E71DE6-ED88-4AF5-AD1D-2321AA8CB91C}" dt="2024-01-15T19:05:35.781" v="141" actId="14100"/>
          <ac:picMkLst>
            <pc:docMk/>
            <pc:sldMk cId="304627293" sldId="347"/>
            <ac:picMk id="17" creationId="{29ACC06F-CA8C-786F-1CE1-F43FCB90267D}"/>
          </ac:picMkLst>
        </pc:picChg>
        <pc:cxnChg chg="add del mod">
          <ac:chgData name="סופי פרחיה" userId="eb25bcaaae84d291" providerId="LiveId" clId="{27E71DE6-ED88-4AF5-AD1D-2321AA8CB91C}" dt="2024-01-15T18:48:08.192" v="12" actId="478"/>
          <ac:cxnSpMkLst>
            <pc:docMk/>
            <pc:sldMk cId="304627293" sldId="347"/>
            <ac:cxnSpMk id="13" creationId="{8C394AB5-EEEE-7DC3-6D78-19FC8D3875F4}"/>
          </ac:cxnSpMkLst>
        </pc:cxnChg>
      </pc:sldChg>
      <pc:sldChg chg="addSp delSp modSp new mod modNotesTx">
        <pc:chgData name="סופי פרחיה" userId="eb25bcaaae84d291" providerId="LiveId" clId="{27E71DE6-ED88-4AF5-AD1D-2321AA8CB91C}" dt="2024-01-15T20:40:14.533" v="1218" actId="1076"/>
        <pc:sldMkLst>
          <pc:docMk/>
          <pc:sldMk cId="2666366657" sldId="348"/>
        </pc:sldMkLst>
        <pc:spChg chg="mod">
          <ac:chgData name="סופי פרחיה" userId="eb25bcaaae84d291" providerId="LiveId" clId="{27E71DE6-ED88-4AF5-AD1D-2321AA8CB91C}" dt="2024-01-15T20:24:38.795" v="992" actId="20577"/>
          <ac:spMkLst>
            <pc:docMk/>
            <pc:sldMk cId="2666366657" sldId="348"/>
            <ac:spMk id="2" creationId="{82C9FB68-4088-EFB2-C9B1-DE686B819308}"/>
          </ac:spMkLst>
        </pc:spChg>
        <pc:spChg chg="del">
          <ac:chgData name="סופי פרחיה" userId="eb25bcaaae84d291" providerId="LiveId" clId="{27E71DE6-ED88-4AF5-AD1D-2321AA8CB91C}" dt="2024-01-15T19:31:10.199" v="476" actId="478"/>
          <ac:spMkLst>
            <pc:docMk/>
            <pc:sldMk cId="2666366657" sldId="348"/>
            <ac:spMk id="3" creationId="{C5388459-1047-750E-A73A-1609C2940A11}"/>
          </ac:spMkLst>
        </pc:spChg>
        <pc:spChg chg="del mod">
          <ac:chgData name="סופי פרחיה" userId="eb25bcaaae84d291" providerId="LiveId" clId="{27E71DE6-ED88-4AF5-AD1D-2321AA8CB91C}" dt="2024-01-15T19:32:13.993" v="492" actId="478"/>
          <ac:spMkLst>
            <pc:docMk/>
            <pc:sldMk cId="2666366657" sldId="348"/>
            <ac:spMk id="4" creationId="{1A354D33-DEB1-8DE2-75A9-91FC873ABC15}"/>
          </ac:spMkLst>
        </pc:spChg>
        <pc:spChg chg="add mod">
          <ac:chgData name="סופי פרחיה" userId="eb25bcaaae84d291" providerId="LiveId" clId="{27E71DE6-ED88-4AF5-AD1D-2321AA8CB91C}" dt="2024-01-15T19:50:31.146" v="700" actId="1076"/>
          <ac:spMkLst>
            <pc:docMk/>
            <pc:sldMk cId="2666366657" sldId="348"/>
            <ac:spMk id="5" creationId="{8D7CA135-FBBC-E4C3-4409-FBB8A199F9C6}"/>
          </ac:spMkLst>
        </pc:spChg>
        <pc:spChg chg="add del mod">
          <ac:chgData name="סופי פרחיה" userId="eb25bcaaae84d291" providerId="LiveId" clId="{27E71DE6-ED88-4AF5-AD1D-2321AA8CB91C}" dt="2024-01-15T19:32:16.573" v="493" actId="478"/>
          <ac:spMkLst>
            <pc:docMk/>
            <pc:sldMk cId="2666366657" sldId="348"/>
            <ac:spMk id="7" creationId="{51E42BB1-84F0-7774-02E4-CE6736AF8A77}"/>
          </ac:spMkLst>
        </pc:spChg>
        <pc:spChg chg="add mod">
          <ac:chgData name="סופי פרחיה" userId="eb25bcaaae84d291" providerId="LiveId" clId="{27E71DE6-ED88-4AF5-AD1D-2321AA8CB91C}" dt="2024-01-15T20:40:14.533" v="1218" actId="1076"/>
          <ac:spMkLst>
            <pc:docMk/>
            <pc:sldMk cId="2666366657" sldId="348"/>
            <ac:spMk id="9" creationId="{AE658300-BE52-5A36-9C65-6740E05C3877}"/>
          </ac:spMkLst>
        </pc:spChg>
      </pc:sldChg>
      <pc:sldChg chg="addSp delSp modSp new mod">
        <pc:chgData name="סופי פרחיה" userId="eb25bcaaae84d291" providerId="LiveId" clId="{27E71DE6-ED88-4AF5-AD1D-2321AA8CB91C}" dt="2024-01-15T20:22:39.359" v="975" actId="9405"/>
        <pc:sldMkLst>
          <pc:docMk/>
          <pc:sldMk cId="3995582621" sldId="349"/>
        </pc:sldMkLst>
        <pc:spChg chg="del">
          <ac:chgData name="סופי פרחיה" userId="eb25bcaaae84d291" providerId="LiveId" clId="{27E71DE6-ED88-4AF5-AD1D-2321AA8CB91C}" dt="2024-01-15T20:15:48.703" v="872" actId="478"/>
          <ac:spMkLst>
            <pc:docMk/>
            <pc:sldMk cId="3995582621" sldId="349"/>
            <ac:spMk id="2" creationId="{40040AF8-3F81-CAC9-AA74-E6B88D20F587}"/>
          </ac:spMkLst>
        </pc:spChg>
        <pc:spChg chg="del">
          <ac:chgData name="סופי פרחיה" userId="eb25bcaaae84d291" providerId="LiveId" clId="{27E71DE6-ED88-4AF5-AD1D-2321AA8CB91C}" dt="2024-01-15T20:15:45.963" v="871" actId="478"/>
          <ac:spMkLst>
            <pc:docMk/>
            <pc:sldMk cId="3995582621" sldId="349"/>
            <ac:spMk id="3" creationId="{DB453014-64BF-DFD2-EAC0-18A29E541AD1}"/>
          </ac:spMkLst>
        </pc:spChg>
        <pc:spChg chg="del mod">
          <ac:chgData name="סופי פרחיה" userId="eb25bcaaae84d291" providerId="LiveId" clId="{27E71DE6-ED88-4AF5-AD1D-2321AA8CB91C}" dt="2024-01-15T20:08:11.389" v="818" actId="478"/>
          <ac:spMkLst>
            <pc:docMk/>
            <pc:sldMk cId="3995582621" sldId="349"/>
            <ac:spMk id="4" creationId="{D09D7E27-B88B-AC20-4264-F443E0C97C22}"/>
          </ac:spMkLst>
        </pc:spChg>
        <pc:spChg chg="add del mod">
          <ac:chgData name="סופי פרחיה" userId="eb25bcaaae84d291" providerId="LiveId" clId="{27E71DE6-ED88-4AF5-AD1D-2321AA8CB91C}" dt="2024-01-15T20:15:52.462" v="873" actId="478"/>
          <ac:spMkLst>
            <pc:docMk/>
            <pc:sldMk cId="3995582621" sldId="349"/>
            <ac:spMk id="6" creationId="{8D17095C-1DEB-E8FB-B00D-BFA5C763D4EC}"/>
          </ac:spMkLst>
        </pc:spChg>
        <pc:spChg chg="add del mod">
          <ac:chgData name="סופי פרחיה" userId="eb25bcaaae84d291" providerId="LiveId" clId="{27E71DE6-ED88-4AF5-AD1D-2321AA8CB91C}" dt="2024-01-15T20:16:42.699" v="884" actId="478"/>
          <ac:spMkLst>
            <pc:docMk/>
            <pc:sldMk cId="3995582621" sldId="349"/>
            <ac:spMk id="8" creationId="{88970339-DA40-95A6-DE86-672DAAE43ADD}"/>
          </ac:spMkLst>
        </pc:spChg>
        <pc:spChg chg="add del mod">
          <ac:chgData name="סופי פרחיה" userId="eb25bcaaae84d291" providerId="LiveId" clId="{27E71DE6-ED88-4AF5-AD1D-2321AA8CB91C}" dt="2024-01-15T20:16:47.083" v="886" actId="478"/>
          <ac:spMkLst>
            <pc:docMk/>
            <pc:sldMk cId="3995582621" sldId="349"/>
            <ac:spMk id="10" creationId="{631B29CD-7D93-B762-0BCA-36914A5A4755}"/>
          </ac:spMkLst>
        </pc:spChg>
        <pc:spChg chg="add mod">
          <ac:chgData name="סופי פרחיה" userId="eb25bcaaae84d291" providerId="LiveId" clId="{27E71DE6-ED88-4AF5-AD1D-2321AA8CB91C}" dt="2024-01-15T20:22:19.679" v="974" actId="20577"/>
          <ac:spMkLst>
            <pc:docMk/>
            <pc:sldMk cId="3995582621" sldId="349"/>
            <ac:spMk id="12" creationId="{E7DAA8B4-06EB-0AD7-F8B6-73EF96D25A32}"/>
          </ac:spMkLst>
        </pc:spChg>
        <pc:spChg chg="add mod">
          <ac:chgData name="סופי פרחיה" userId="eb25bcaaae84d291" providerId="LiveId" clId="{27E71DE6-ED88-4AF5-AD1D-2321AA8CB91C}" dt="2024-01-15T20:21:41.764" v="972" actId="1076"/>
          <ac:spMkLst>
            <pc:docMk/>
            <pc:sldMk cId="3995582621" sldId="349"/>
            <ac:spMk id="15" creationId="{3532109B-01F5-479A-5BF5-0A23DCE8A2A2}"/>
          </ac:spMkLst>
        </pc:spChg>
        <pc:picChg chg="add del mod">
          <ac:chgData name="סופי פרחיה" userId="eb25bcaaae84d291" providerId="LiveId" clId="{27E71DE6-ED88-4AF5-AD1D-2321AA8CB91C}" dt="2024-01-15T20:18:45.016" v="920" actId="478"/>
          <ac:picMkLst>
            <pc:docMk/>
            <pc:sldMk cId="3995582621" sldId="349"/>
            <ac:picMk id="11" creationId="{47DE76A3-5FC3-F1A0-DD95-84D6DF47F086}"/>
          </ac:picMkLst>
        </pc:picChg>
        <pc:picChg chg="add mod">
          <ac:chgData name="סופי פרחיה" userId="eb25bcaaae84d291" providerId="LiveId" clId="{27E71DE6-ED88-4AF5-AD1D-2321AA8CB91C}" dt="2024-01-15T20:21:50.924" v="973" actId="1076"/>
          <ac:picMkLst>
            <pc:docMk/>
            <pc:sldMk cId="3995582621" sldId="349"/>
            <ac:picMk id="13" creationId="{3D1C73FE-AB40-031B-0F2B-C22C42A5C303}"/>
          </ac:picMkLst>
        </pc:picChg>
        <pc:inkChg chg="add">
          <ac:chgData name="סופי פרחיה" userId="eb25bcaaae84d291" providerId="LiveId" clId="{27E71DE6-ED88-4AF5-AD1D-2321AA8CB91C}" dt="2024-01-15T20:22:39.359" v="975" actId="9405"/>
          <ac:inkMkLst>
            <pc:docMk/>
            <pc:sldMk cId="3995582621" sldId="349"/>
            <ac:inkMk id="16" creationId="{88FB9CD6-7B3B-2450-D0A4-DE1D60411D72}"/>
          </ac:inkMkLst>
        </pc:inkChg>
      </pc:sldChg>
      <pc:sldChg chg="addSp delSp modSp new mod modNotesTx">
        <pc:chgData name="סופי פרחיה" userId="eb25bcaaae84d291" providerId="LiveId" clId="{27E71DE6-ED88-4AF5-AD1D-2321AA8CB91C}" dt="2024-01-15T20:22:42.984" v="976" actId="9405"/>
        <pc:sldMkLst>
          <pc:docMk/>
          <pc:sldMk cId="676852936" sldId="350"/>
        </pc:sldMkLst>
        <pc:spChg chg="del mod">
          <ac:chgData name="סופי פרחיה" userId="eb25bcaaae84d291" providerId="LiveId" clId="{27E71DE6-ED88-4AF5-AD1D-2321AA8CB91C}" dt="2024-01-15T20:02:08.720" v="779" actId="478"/>
          <ac:spMkLst>
            <pc:docMk/>
            <pc:sldMk cId="676852936" sldId="350"/>
            <ac:spMk id="2" creationId="{AE88F765-AF3F-5EF8-6C92-E5697688382C}"/>
          </ac:spMkLst>
        </pc:spChg>
        <pc:spChg chg="del">
          <ac:chgData name="סופי פרחיה" userId="eb25bcaaae84d291" providerId="LiveId" clId="{27E71DE6-ED88-4AF5-AD1D-2321AA8CB91C}" dt="2024-01-15T20:02:12.589" v="781" actId="478"/>
          <ac:spMkLst>
            <pc:docMk/>
            <pc:sldMk cId="676852936" sldId="350"/>
            <ac:spMk id="3" creationId="{01FE1D13-BBF6-9B19-EFA8-C45C3A114136}"/>
          </ac:spMkLst>
        </pc:spChg>
        <pc:spChg chg="del mod">
          <ac:chgData name="סופי פרחיה" userId="eb25bcaaae84d291" providerId="LiveId" clId="{27E71DE6-ED88-4AF5-AD1D-2321AA8CB91C}" dt="2024-01-15T20:02:10.506" v="780" actId="478"/>
          <ac:spMkLst>
            <pc:docMk/>
            <pc:sldMk cId="676852936" sldId="350"/>
            <ac:spMk id="4" creationId="{F07C9AAB-28D5-AEEA-C7B5-01CF00E5CE7B}"/>
          </ac:spMkLst>
        </pc:spChg>
        <pc:spChg chg="add mod">
          <ac:chgData name="סופי פרחיה" userId="eb25bcaaae84d291" providerId="LiveId" clId="{27E71DE6-ED88-4AF5-AD1D-2321AA8CB91C}" dt="2024-01-15T20:19:29.910" v="934" actId="1076"/>
          <ac:spMkLst>
            <pc:docMk/>
            <pc:sldMk cId="676852936" sldId="350"/>
            <ac:spMk id="8" creationId="{B59EAF65-5239-AEEC-D98B-6E3CCB3C8930}"/>
          </ac:spMkLst>
        </pc:spChg>
        <pc:spChg chg="add del mod">
          <ac:chgData name="סופי פרחיה" userId="eb25bcaaae84d291" providerId="LiveId" clId="{27E71DE6-ED88-4AF5-AD1D-2321AA8CB91C}" dt="2024-01-15T20:16:53.240" v="889" actId="478"/>
          <ac:spMkLst>
            <pc:docMk/>
            <pc:sldMk cId="676852936" sldId="350"/>
            <ac:spMk id="10" creationId="{8E61080B-FF1F-CE16-AA11-D7ECD6B04FED}"/>
          </ac:spMkLst>
        </pc:spChg>
        <pc:spChg chg="add mod">
          <ac:chgData name="סופי פרחיה" userId="eb25bcaaae84d291" providerId="LiveId" clId="{27E71DE6-ED88-4AF5-AD1D-2321AA8CB91C}" dt="2024-01-15T20:19:17.385" v="930" actId="1076"/>
          <ac:spMkLst>
            <pc:docMk/>
            <pc:sldMk cId="676852936" sldId="350"/>
            <ac:spMk id="13" creationId="{AA5788CE-E01C-1A2B-4D59-EB10C8BFC709}"/>
          </ac:spMkLst>
        </pc:spChg>
        <pc:spChg chg="add mod">
          <ac:chgData name="סופי פרחיה" userId="eb25bcaaae84d291" providerId="LiveId" clId="{27E71DE6-ED88-4AF5-AD1D-2321AA8CB91C}" dt="2024-01-15T20:19:19.087" v="931" actId="1076"/>
          <ac:spMkLst>
            <pc:docMk/>
            <pc:sldMk cId="676852936" sldId="350"/>
            <ac:spMk id="14" creationId="{D84B6D63-3E95-1F06-464D-F6A04EA19CA6}"/>
          </ac:spMkLst>
        </pc:spChg>
        <pc:spChg chg="add mod">
          <ac:chgData name="סופי פרחיה" userId="eb25bcaaae84d291" providerId="LiveId" clId="{27E71DE6-ED88-4AF5-AD1D-2321AA8CB91C}" dt="2024-01-15T20:20:43.266" v="956" actId="1076"/>
          <ac:spMkLst>
            <pc:docMk/>
            <pc:sldMk cId="676852936" sldId="350"/>
            <ac:spMk id="16" creationId="{453642D2-8C93-3AB4-9F2F-0F0806BCFC10}"/>
          </ac:spMkLst>
        </pc:spChg>
        <pc:picChg chg="add mod modCrop">
          <ac:chgData name="סופי פרחיה" userId="eb25bcaaae84d291" providerId="LiveId" clId="{27E71DE6-ED88-4AF5-AD1D-2321AA8CB91C}" dt="2024-01-15T20:20:51.020" v="957" actId="1076"/>
          <ac:picMkLst>
            <pc:docMk/>
            <pc:sldMk cId="676852936" sldId="350"/>
            <ac:picMk id="6" creationId="{3FB4E51F-547B-29D2-63B2-B5F1696EC873}"/>
          </ac:picMkLst>
        </pc:picChg>
        <pc:inkChg chg="add del">
          <ac:chgData name="סופי פרחיה" userId="eb25bcaaae84d291" providerId="LiveId" clId="{27E71DE6-ED88-4AF5-AD1D-2321AA8CB91C}" dt="2024-01-15T20:14:31.782" v="867" actId="9405"/>
          <ac:inkMkLst>
            <pc:docMk/>
            <pc:sldMk cId="676852936" sldId="350"/>
            <ac:inkMk id="11" creationId="{0FE80B8E-F8DE-BBE7-7F19-8C73788FB558}"/>
          </ac:inkMkLst>
        </pc:inkChg>
        <pc:inkChg chg="add del">
          <ac:chgData name="סופי פרחיה" userId="eb25bcaaae84d291" providerId="LiveId" clId="{27E71DE6-ED88-4AF5-AD1D-2321AA8CB91C}" dt="2024-01-15T20:18:54.576" v="925" actId="478"/>
          <ac:inkMkLst>
            <pc:docMk/>
            <pc:sldMk cId="676852936" sldId="350"/>
            <ac:inkMk id="12" creationId="{A57E87B4-E9F7-42FE-8D38-F85794F3A691}"/>
          </ac:inkMkLst>
        </pc:inkChg>
        <pc:inkChg chg="add">
          <ac:chgData name="סופי פרחיה" userId="eb25bcaaae84d291" providerId="LiveId" clId="{27E71DE6-ED88-4AF5-AD1D-2321AA8CB91C}" dt="2024-01-15T20:22:42.984" v="976" actId="9405"/>
          <ac:inkMkLst>
            <pc:docMk/>
            <pc:sldMk cId="676852936" sldId="350"/>
            <ac:inkMk id="17" creationId="{293D5432-ED58-A60E-3D43-E1B250143293}"/>
          </ac:inkMkLst>
        </pc:inkChg>
      </pc:sldChg>
      <pc:sldChg chg="addSp delSp modSp new mod ord modNotesTx">
        <pc:chgData name="סופי פרחיה" userId="eb25bcaaae84d291" providerId="LiveId" clId="{27E71DE6-ED88-4AF5-AD1D-2321AA8CB91C}" dt="2024-01-15T20:53:20.185" v="1279" actId="1076"/>
        <pc:sldMkLst>
          <pc:docMk/>
          <pc:sldMk cId="3038724997" sldId="351"/>
        </pc:sldMkLst>
        <pc:spChg chg="mod">
          <ac:chgData name="סופי פרחיה" userId="eb25bcaaae84d291" providerId="LiveId" clId="{27E71DE6-ED88-4AF5-AD1D-2321AA8CB91C}" dt="2024-01-15T20:39:31.103" v="1209" actId="1076"/>
          <ac:spMkLst>
            <pc:docMk/>
            <pc:sldMk cId="3038724997" sldId="351"/>
            <ac:spMk id="2" creationId="{032C4585-6E96-3CC6-91CD-6AB613E399AC}"/>
          </ac:spMkLst>
        </pc:spChg>
        <pc:spChg chg="del">
          <ac:chgData name="סופי פרחיה" userId="eb25bcaaae84d291" providerId="LiveId" clId="{27E71DE6-ED88-4AF5-AD1D-2321AA8CB91C}" dt="2024-01-15T20:23:34.605" v="979" actId="478"/>
          <ac:spMkLst>
            <pc:docMk/>
            <pc:sldMk cId="3038724997" sldId="351"/>
            <ac:spMk id="3" creationId="{B815B072-3AF8-11D7-F811-5DAF8CA63846}"/>
          </ac:spMkLst>
        </pc:spChg>
        <pc:spChg chg="del mod">
          <ac:chgData name="סופי פרחיה" userId="eb25bcaaae84d291" providerId="LiveId" clId="{27E71DE6-ED88-4AF5-AD1D-2321AA8CB91C}" dt="2024-01-15T20:37:22.200" v="1187" actId="478"/>
          <ac:spMkLst>
            <pc:docMk/>
            <pc:sldMk cId="3038724997" sldId="351"/>
            <ac:spMk id="4" creationId="{D39E3248-F0B7-57D5-0345-3A3A956D9B5F}"/>
          </ac:spMkLst>
        </pc:spChg>
        <pc:spChg chg="add del mod">
          <ac:chgData name="סופי פרחיה" userId="eb25bcaaae84d291" providerId="LiveId" clId="{27E71DE6-ED88-4AF5-AD1D-2321AA8CB91C}" dt="2024-01-15T20:37:41.859" v="1192" actId="478"/>
          <ac:spMkLst>
            <pc:docMk/>
            <pc:sldMk cId="3038724997" sldId="351"/>
            <ac:spMk id="6" creationId="{B53339AF-55A0-56F3-146C-A1CAECD15C0F}"/>
          </ac:spMkLst>
        </pc:spChg>
        <pc:spChg chg="add mod">
          <ac:chgData name="סופי פרחיה" userId="eb25bcaaae84d291" providerId="LiveId" clId="{27E71DE6-ED88-4AF5-AD1D-2321AA8CB91C}" dt="2024-01-15T20:53:15.580" v="1278" actId="255"/>
          <ac:spMkLst>
            <pc:docMk/>
            <pc:sldMk cId="3038724997" sldId="351"/>
            <ac:spMk id="8" creationId="{4EC947FA-C8E6-665C-A434-CA93C7407F76}"/>
          </ac:spMkLst>
        </pc:spChg>
        <pc:spChg chg="add del mod">
          <ac:chgData name="סופי פרחיה" userId="eb25bcaaae84d291" providerId="LiveId" clId="{27E71DE6-ED88-4AF5-AD1D-2321AA8CB91C}" dt="2024-01-15T20:37:26.456" v="1189" actId="478"/>
          <ac:spMkLst>
            <pc:docMk/>
            <pc:sldMk cId="3038724997" sldId="351"/>
            <ac:spMk id="10" creationId="{37AF05BD-EF21-787C-9009-1A57640AECC8}"/>
          </ac:spMkLst>
        </pc:spChg>
        <pc:spChg chg="add del mod">
          <ac:chgData name="סופי פרחיה" userId="eb25bcaaae84d291" providerId="LiveId" clId="{27E71DE6-ED88-4AF5-AD1D-2321AA8CB91C}" dt="2024-01-15T20:51:11.717" v="1260" actId="478"/>
          <ac:spMkLst>
            <pc:docMk/>
            <pc:sldMk cId="3038724997" sldId="351"/>
            <ac:spMk id="12" creationId="{94E19F24-F8B3-322E-BDB6-E86BE84AAC34}"/>
          </ac:spMkLst>
        </pc:spChg>
        <pc:spChg chg="mod">
          <ac:chgData name="סופי פרחיה" userId="eb25bcaaae84d291" providerId="LiveId" clId="{27E71DE6-ED88-4AF5-AD1D-2321AA8CB91C}" dt="2024-01-15T20:53:02.244" v="1274"/>
          <ac:spMkLst>
            <pc:docMk/>
            <pc:sldMk cId="3038724997" sldId="351"/>
            <ac:spMk id="14" creationId="{956BE0F6-B352-46B2-44BA-C0E0DD0CBD11}"/>
          </ac:spMkLst>
        </pc:spChg>
        <pc:spChg chg="mod">
          <ac:chgData name="סופי פרחיה" userId="eb25bcaaae84d291" providerId="LiveId" clId="{27E71DE6-ED88-4AF5-AD1D-2321AA8CB91C}" dt="2024-01-15T20:53:02.244" v="1274"/>
          <ac:spMkLst>
            <pc:docMk/>
            <pc:sldMk cId="3038724997" sldId="351"/>
            <ac:spMk id="15" creationId="{A9558D63-6D86-3359-33F8-A7F2DC86D1DF}"/>
          </ac:spMkLst>
        </pc:spChg>
        <pc:grpChg chg="add mod">
          <ac:chgData name="סופי פרחיה" userId="eb25bcaaae84d291" providerId="LiveId" clId="{27E71DE6-ED88-4AF5-AD1D-2321AA8CB91C}" dt="2024-01-15T20:53:20.185" v="1279" actId="1076"/>
          <ac:grpSpMkLst>
            <pc:docMk/>
            <pc:sldMk cId="3038724997" sldId="351"/>
            <ac:grpSpMk id="13" creationId="{7BEE28D3-62F1-7920-7C82-2CD1C3D9C4A1}"/>
          </ac:grpSpMkLst>
        </pc:grpChg>
      </pc:sldChg>
      <pc:sldChg chg="addSp delSp modSp new mod modNotesTx">
        <pc:chgData name="סופי פרחיה" userId="eb25bcaaae84d291" providerId="LiveId" clId="{27E71DE6-ED88-4AF5-AD1D-2321AA8CB91C}" dt="2024-01-17T11:53:17.589" v="1532" actId="1076"/>
        <pc:sldMkLst>
          <pc:docMk/>
          <pc:sldMk cId="3855026238" sldId="352"/>
        </pc:sldMkLst>
        <pc:spChg chg="mod">
          <ac:chgData name="סופי פרחיה" userId="eb25bcaaae84d291" providerId="LiveId" clId="{27E71DE6-ED88-4AF5-AD1D-2321AA8CB91C}" dt="2024-01-17T11:53:15.152" v="1531" actId="1076"/>
          <ac:spMkLst>
            <pc:docMk/>
            <pc:sldMk cId="3855026238" sldId="352"/>
            <ac:spMk id="2" creationId="{461E07E8-5575-8034-F86B-279F6B63F101}"/>
          </ac:spMkLst>
        </pc:spChg>
        <pc:spChg chg="del">
          <ac:chgData name="סופי פרחיה" userId="eb25bcaaae84d291" providerId="LiveId" clId="{27E71DE6-ED88-4AF5-AD1D-2321AA8CB91C}" dt="2024-01-15T20:42:27.212" v="1229" actId="478"/>
          <ac:spMkLst>
            <pc:docMk/>
            <pc:sldMk cId="3855026238" sldId="352"/>
            <ac:spMk id="3" creationId="{652306D9-110B-C252-8D47-DBAD4E8E41FB}"/>
          </ac:spMkLst>
        </pc:spChg>
        <pc:spChg chg="mod">
          <ac:chgData name="סופי פרחיה" userId="eb25bcaaae84d291" providerId="LiveId" clId="{27E71DE6-ED88-4AF5-AD1D-2321AA8CB91C}" dt="2024-01-17T11:52:36.240" v="1521"/>
          <ac:spMkLst>
            <pc:docMk/>
            <pc:sldMk cId="3855026238" sldId="352"/>
            <ac:spMk id="4" creationId="{4C9EAF92-0CD7-03FE-9C72-4553340D873D}"/>
          </ac:spMkLst>
        </pc:spChg>
        <pc:spChg chg="del">
          <ac:chgData name="סופי פרחיה" userId="eb25bcaaae84d291" providerId="LiveId" clId="{27E71DE6-ED88-4AF5-AD1D-2321AA8CB91C}" dt="2024-01-15T20:42:28.961" v="1230" actId="478"/>
          <ac:spMkLst>
            <pc:docMk/>
            <pc:sldMk cId="3855026238" sldId="352"/>
            <ac:spMk id="4" creationId="{6791B5E1-0542-E8CB-2294-100F857E91EC}"/>
          </ac:spMkLst>
        </pc:spChg>
        <pc:spChg chg="mod">
          <ac:chgData name="סופי פרחיה" userId="eb25bcaaae84d291" providerId="LiveId" clId="{27E71DE6-ED88-4AF5-AD1D-2321AA8CB91C}" dt="2024-01-17T11:52:36.240" v="1521"/>
          <ac:spMkLst>
            <pc:docMk/>
            <pc:sldMk cId="3855026238" sldId="352"/>
            <ac:spMk id="5" creationId="{F55B6BC4-9248-9118-087D-6B2D532B3BB8}"/>
          </ac:spMkLst>
        </pc:spChg>
        <pc:spChg chg="mod">
          <ac:chgData name="סופי פרחיה" userId="eb25bcaaae84d291" providerId="LiveId" clId="{27E71DE6-ED88-4AF5-AD1D-2321AA8CB91C}" dt="2024-01-17T11:52:36.240" v="1521"/>
          <ac:spMkLst>
            <pc:docMk/>
            <pc:sldMk cId="3855026238" sldId="352"/>
            <ac:spMk id="6" creationId="{19ED668F-6511-2AC6-B2B0-0AB7436C299A}"/>
          </ac:spMkLst>
        </pc:spChg>
        <pc:spChg chg="mod">
          <ac:chgData name="סופי פרחיה" userId="eb25bcaaae84d291" providerId="LiveId" clId="{27E71DE6-ED88-4AF5-AD1D-2321AA8CB91C}" dt="2024-01-17T11:52:36.240" v="1521"/>
          <ac:spMkLst>
            <pc:docMk/>
            <pc:sldMk cId="3855026238" sldId="352"/>
            <ac:spMk id="7" creationId="{5F452A42-20FF-065D-2932-FEC2350B462B}"/>
          </ac:spMkLst>
        </pc:spChg>
        <pc:spChg chg="mod">
          <ac:chgData name="סופי פרחיה" userId="eb25bcaaae84d291" providerId="LiveId" clId="{27E71DE6-ED88-4AF5-AD1D-2321AA8CB91C}" dt="2024-01-17T11:52:36.240" v="1521"/>
          <ac:spMkLst>
            <pc:docMk/>
            <pc:sldMk cId="3855026238" sldId="352"/>
            <ac:spMk id="8" creationId="{DB9F0A85-EE55-DD9E-99DE-4CB2C062ED09}"/>
          </ac:spMkLst>
        </pc:spChg>
        <pc:spChg chg="mod">
          <ac:chgData name="סופי פרחיה" userId="eb25bcaaae84d291" providerId="LiveId" clId="{27E71DE6-ED88-4AF5-AD1D-2321AA8CB91C}" dt="2024-01-17T11:52:36.240" v="1521"/>
          <ac:spMkLst>
            <pc:docMk/>
            <pc:sldMk cId="3855026238" sldId="352"/>
            <ac:spMk id="9" creationId="{A47AEC3B-AF34-010E-0AAB-850CCB306AF2}"/>
          </ac:spMkLst>
        </pc:spChg>
        <pc:spChg chg="mod">
          <ac:chgData name="סופי פרחיה" userId="eb25bcaaae84d291" providerId="LiveId" clId="{27E71DE6-ED88-4AF5-AD1D-2321AA8CB91C}" dt="2024-01-17T11:52:36.240" v="1521"/>
          <ac:spMkLst>
            <pc:docMk/>
            <pc:sldMk cId="3855026238" sldId="352"/>
            <ac:spMk id="10" creationId="{0AB7BB9C-6CFA-D71D-826A-F5FF37F44B6C}"/>
          </ac:spMkLst>
        </pc:spChg>
        <pc:grpChg chg="add mod">
          <ac:chgData name="סופי פרחיה" userId="eb25bcaaae84d291" providerId="LiveId" clId="{27E71DE6-ED88-4AF5-AD1D-2321AA8CB91C}" dt="2024-01-17T11:53:17.589" v="1532" actId="1076"/>
          <ac:grpSpMkLst>
            <pc:docMk/>
            <pc:sldMk cId="3855026238" sldId="352"/>
            <ac:grpSpMk id="3" creationId="{D6EEEA43-672D-69BE-0BB0-A15D0D8BB7BD}"/>
          </ac:grpSpMkLst>
        </pc:grpChg>
      </pc:sldChg>
      <pc:sldChg chg="addSp delSp modSp new mod">
        <pc:chgData name="סופי פרחיה" userId="eb25bcaaae84d291" providerId="LiveId" clId="{27E71DE6-ED88-4AF5-AD1D-2321AA8CB91C}" dt="2024-01-15T20:53:59.704" v="1284" actId="1076"/>
        <pc:sldMkLst>
          <pc:docMk/>
          <pc:sldMk cId="969457884" sldId="353"/>
        </pc:sldMkLst>
        <pc:spChg chg="del">
          <ac:chgData name="סופי פרחיה" userId="eb25bcaaae84d291" providerId="LiveId" clId="{27E71DE6-ED88-4AF5-AD1D-2321AA8CB91C}" dt="2024-01-15T20:49:58.717" v="1245" actId="478"/>
          <ac:spMkLst>
            <pc:docMk/>
            <pc:sldMk cId="969457884" sldId="353"/>
            <ac:spMk id="2" creationId="{E633D60C-62C9-5F46-CF3E-615580D01297}"/>
          </ac:spMkLst>
        </pc:spChg>
        <pc:spChg chg="del">
          <ac:chgData name="סופי פרחיה" userId="eb25bcaaae84d291" providerId="LiveId" clId="{27E71DE6-ED88-4AF5-AD1D-2321AA8CB91C}" dt="2024-01-15T20:50:01.186" v="1247" actId="478"/>
          <ac:spMkLst>
            <pc:docMk/>
            <pc:sldMk cId="969457884" sldId="353"/>
            <ac:spMk id="3" creationId="{D237D9DC-7F75-A473-6D10-A2194D74FDBB}"/>
          </ac:spMkLst>
        </pc:spChg>
        <pc:spChg chg="del">
          <ac:chgData name="סופי פרחיה" userId="eb25bcaaae84d291" providerId="LiveId" clId="{27E71DE6-ED88-4AF5-AD1D-2321AA8CB91C}" dt="2024-01-15T20:49:59.732" v="1246" actId="478"/>
          <ac:spMkLst>
            <pc:docMk/>
            <pc:sldMk cId="969457884" sldId="353"/>
            <ac:spMk id="4" creationId="{54B46B48-7073-4BF3-F8D8-E355F8DB94EC}"/>
          </ac:spMkLst>
        </pc:spChg>
        <pc:spChg chg="add del">
          <ac:chgData name="סופי פרחיה" userId="eb25bcaaae84d291" providerId="LiveId" clId="{27E71DE6-ED88-4AF5-AD1D-2321AA8CB91C}" dt="2024-01-15T20:50:03.712" v="1249" actId="22"/>
          <ac:spMkLst>
            <pc:docMk/>
            <pc:sldMk cId="969457884" sldId="353"/>
            <ac:spMk id="6" creationId="{A80564B2-D647-F8CB-FEF0-24F0305A00CC}"/>
          </ac:spMkLst>
        </pc:spChg>
        <pc:spChg chg="add mod">
          <ac:chgData name="סופי פרחיה" userId="eb25bcaaae84d291" providerId="LiveId" clId="{27E71DE6-ED88-4AF5-AD1D-2321AA8CB91C}" dt="2024-01-15T20:53:35.719" v="1281" actId="1076"/>
          <ac:spMkLst>
            <pc:docMk/>
            <pc:sldMk cId="969457884" sldId="353"/>
            <ac:spMk id="9" creationId="{0A4269A1-A0D0-94D6-D37E-7C00062928E6}"/>
          </ac:spMkLst>
        </pc:spChg>
        <pc:spChg chg="mod">
          <ac:chgData name="סופי פרחיה" userId="eb25bcaaae84d291" providerId="LiveId" clId="{27E71DE6-ED88-4AF5-AD1D-2321AA8CB91C}" dt="2024-01-15T20:52:35.673" v="1273" actId="207"/>
          <ac:spMkLst>
            <pc:docMk/>
            <pc:sldMk cId="969457884" sldId="353"/>
            <ac:spMk id="11" creationId="{7108B6C5-EC84-958F-3CE0-2A5DAFB2E223}"/>
          </ac:spMkLst>
        </pc:spChg>
        <pc:spChg chg="mod">
          <ac:chgData name="סופי פרחיה" userId="eb25bcaaae84d291" providerId="LiveId" clId="{27E71DE6-ED88-4AF5-AD1D-2321AA8CB91C}" dt="2024-01-15T20:52:35.673" v="1273" actId="207"/>
          <ac:spMkLst>
            <pc:docMk/>
            <pc:sldMk cId="969457884" sldId="353"/>
            <ac:spMk id="12" creationId="{2EF51304-412A-E4A3-53C4-54620961A49C}"/>
          </ac:spMkLst>
        </pc:spChg>
        <pc:grpChg chg="add mod">
          <ac:chgData name="סופי פרחיה" userId="eb25bcaaae84d291" providerId="LiveId" clId="{27E71DE6-ED88-4AF5-AD1D-2321AA8CB91C}" dt="2024-01-15T20:53:59.704" v="1284" actId="1076"/>
          <ac:grpSpMkLst>
            <pc:docMk/>
            <pc:sldMk cId="969457884" sldId="353"/>
            <ac:grpSpMk id="10" creationId="{CFF5EC37-3534-47FC-EC17-0F87DE44B30A}"/>
          </ac:grpSpMkLst>
        </pc:grpChg>
        <pc:picChg chg="add mod">
          <ac:chgData name="סופי פרחיה" userId="eb25bcaaae84d291" providerId="LiveId" clId="{27E71DE6-ED88-4AF5-AD1D-2321AA8CB91C}" dt="2024-01-15T20:50:56.279" v="1256" actId="14100"/>
          <ac:picMkLst>
            <pc:docMk/>
            <pc:sldMk cId="969457884" sldId="353"/>
            <ac:picMk id="8" creationId="{DE7661DF-036D-F169-492C-415A8F128A45}"/>
          </ac:picMkLst>
        </pc:picChg>
      </pc:sldChg>
      <pc:sldChg chg="addSp delSp modSp new mod modNotesTx">
        <pc:chgData name="סופי פרחיה" userId="eb25bcaaae84d291" providerId="LiveId" clId="{27E71DE6-ED88-4AF5-AD1D-2321AA8CB91C}" dt="2024-01-17T11:21:38.130" v="1424" actId="1076"/>
        <pc:sldMkLst>
          <pc:docMk/>
          <pc:sldMk cId="2143218103" sldId="354"/>
        </pc:sldMkLst>
        <pc:spChg chg="del">
          <ac:chgData name="סופי פרחיה" userId="eb25bcaaae84d291" providerId="LiveId" clId="{27E71DE6-ED88-4AF5-AD1D-2321AA8CB91C}" dt="2024-01-17T11:13:30.108" v="1338" actId="478"/>
          <ac:spMkLst>
            <pc:docMk/>
            <pc:sldMk cId="2143218103" sldId="354"/>
            <ac:spMk id="2" creationId="{614234F1-AB9F-44EF-7C90-DE916C5B6722}"/>
          </ac:spMkLst>
        </pc:spChg>
        <pc:spChg chg="del">
          <ac:chgData name="סופי פרחיה" userId="eb25bcaaae84d291" providerId="LiveId" clId="{27E71DE6-ED88-4AF5-AD1D-2321AA8CB91C}" dt="2024-01-17T11:13:31.606" v="1339" actId="478"/>
          <ac:spMkLst>
            <pc:docMk/>
            <pc:sldMk cId="2143218103" sldId="354"/>
            <ac:spMk id="3" creationId="{30DE759D-298F-245E-45E5-F73C974327E9}"/>
          </ac:spMkLst>
        </pc:spChg>
        <pc:spChg chg="del">
          <ac:chgData name="סופי פרחיה" userId="eb25bcaaae84d291" providerId="LiveId" clId="{27E71DE6-ED88-4AF5-AD1D-2321AA8CB91C}" dt="2024-01-17T11:13:32.343" v="1340" actId="478"/>
          <ac:spMkLst>
            <pc:docMk/>
            <pc:sldMk cId="2143218103" sldId="354"/>
            <ac:spMk id="4" creationId="{742C80AB-6CCD-5BC5-B329-33BC9B905545}"/>
          </ac:spMkLst>
        </pc:spChg>
        <pc:spChg chg="add del">
          <ac:chgData name="סופי פרחיה" userId="eb25bcaaae84d291" providerId="LiveId" clId="{27E71DE6-ED88-4AF5-AD1D-2321AA8CB91C}" dt="2024-01-17T11:13:35.780" v="1342" actId="22"/>
          <ac:spMkLst>
            <pc:docMk/>
            <pc:sldMk cId="2143218103" sldId="354"/>
            <ac:spMk id="6" creationId="{F2E4E335-850F-FBD0-3F04-84407CB84C48}"/>
          </ac:spMkLst>
        </pc:spChg>
        <pc:spChg chg="add del mod">
          <ac:chgData name="סופי פרחיה" userId="eb25bcaaae84d291" providerId="LiveId" clId="{27E71DE6-ED88-4AF5-AD1D-2321AA8CB91C}" dt="2024-01-17T11:14:18.379" v="1350" actId="478"/>
          <ac:spMkLst>
            <pc:docMk/>
            <pc:sldMk cId="2143218103" sldId="354"/>
            <ac:spMk id="9" creationId="{686BFEAB-D3A9-85CE-1AD5-9EF54A887DD6}"/>
          </ac:spMkLst>
        </pc:spChg>
        <pc:spChg chg="add mod">
          <ac:chgData name="סופי פרחיה" userId="eb25bcaaae84d291" providerId="LiveId" clId="{27E71DE6-ED88-4AF5-AD1D-2321AA8CB91C}" dt="2024-01-17T11:21:35.969" v="1423" actId="1076"/>
          <ac:spMkLst>
            <pc:docMk/>
            <pc:sldMk cId="2143218103" sldId="354"/>
            <ac:spMk id="15" creationId="{478A794C-FCF3-FE8D-D58A-376AB54FF6E8}"/>
          </ac:spMkLst>
        </pc:spChg>
        <pc:picChg chg="add mod">
          <ac:chgData name="סופי פרחיה" userId="eb25bcaaae84d291" providerId="LiveId" clId="{27E71DE6-ED88-4AF5-AD1D-2321AA8CB91C}" dt="2024-01-17T11:21:38.130" v="1424" actId="1076"/>
          <ac:picMkLst>
            <pc:docMk/>
            <pc:sldMk cId="2143218103" sldId="354"/>
            <ac:picMk id="8" creationId="{E9BBB26C-4782-F1F1-0FC5-4A06A324A0D4}"/>
          </ac:picMkLst>
        </pc:picChg>
        <pc:picChg chg="add mod">
          <ac:chgData name="סופי פרחיה" userId="eb25bcaaae84d291" providerId="LiveId" clId="{27E71DE6-ED88-4AF5-AD1D-2321AA8CB91C}" dt="2024-01-17T11:17:21.491" v="1416" actId="1076"/>
          <ac:picMkLst>
            <pc:docMk/>
            <pc:sldMk cId="2143218103" sldId="354"/>
            <ac:picMk id="11" creationId="{CF8A7F1D-80EE-4B52-9F95-E2B7AE846D3A}"/>
          </ac:picMkLst>
        </pc:picChg>
        <pc:picChg chg="add del">
          <ac:chgData name="סופי פרחיה" userId="eb25bcaaae84d291" providerId="LiveId" clId="{27E71DE6-ED88-4AF5-AD1D-2321AA8CB91C}" dt="2024-01-17T11:15:55.098" v="1361" actId="22"/>
          <ac:picMkLst>
            <pc:docMk/>
            <pc:sldMk cId="2143218103" sldId="354"/>
            <ac:picMk id="13" creationId="{1CCA4A94-4428-C613-AFFA-4E762790B991}"/>
          </ac:picMkLst>
        </pc:picChg>
      </pc:sldChg>
      <pc:sldChg chg="addSp delSp modSp new mod modNotesTx">
        <pc:chgData name="סופי פרחיה" userId="eb25bcaaae84d291" providerId="LiveId" clId="{27E71DE6-ED88-4AF5-AD1D-2321AA8CB91C}" dt="2024-01-17T12:12:43.881" v="1702" actId="14100"/>
        <pc:sldMkLst>
          <pc:docMk/>
          <pc:sldMk cId="3054740803" sldId="355"/>
        </pc:sldMkLst>
        <pc:spChg chg="del">
          <ac:chgData name="סופי פרחיה" userId="eb25bcaaae84d291" providerId="LiveId" clId="{27E71DE6-ED88-4AF5-AD1D-2321AA8CB91C}" dt="2024-01-17T12:12:28.951" v="1697" actId="478"/>
          <ac:spMkLst>
            <pc:docMk/>
            <pc:sldMk cId="3054740803" sldId="355"/>
            <ac:spMk id="2" creationId="{3651FA99-9104-B9F5-E618-A1F87A99C6CE}"/>
          </ac:spMkLst>
        </pc:spChg>
        <pc:spChg chg="del">
          <ac:chgData name="סופי פרחיה" userId="eb25bcaaae84d291" providerId="LiveId" clId="{27E71DE6-ED88-4AF5-AD1D-2321AA8CB91C}" dt="2024-01-17T12:12:32.362" v="1698" actId="478"/>
          <ac:spMkLst>
            <pc:docMk/>
            <pc:sldMk cId="3054740803" sldId="355"/>
            <ac:spMk id="3" creationId="{3D2BFE52-66A0-57FB-D128-157B222D2A18}"/>
          </ac:spMkLst>
        </pc:spChg>
        <pc:spChg chg="mod">
          <ac:chgData name="סופי פרחיה" userId="eb25bcaaae84d291" providerId="LiveId" clId="{27E71DE6-ED88-4AF5-AD1D-2321AA8CB91C}" dt="2024-01-17T12:12:43.881" v="1702" actId="14100"/>
          <ac:spMkLst>
            <pc:docMk/>
            <pc:sldMk cId="3054740803" sldId="355"/>
            <ac:spMk id="4" creationId="{B91FA8D7-956B-AB0E-252D-D997042C788E}"/>
          </ac:spMkLst>
        </pc:spChg>
        <pc:spChg chg="add del">
          <ac:chgData name="סופי פרחיה" userId="eb25bcaaae84d291" providerId="LiveId" clId="{27E71DE6-ED88-4AF5-AD1D-2321AA8CB91C}" dt="2024-01-17T11:48:11.994" v="1479" actId="22"/>
          <ac:spMkLst>
            <pc:docMk/>
            <pc:sldMk cId="3054740803" sldId="355"/>
            <ac:spMk id="6" creationId="{A71BFDE8-FB12-4989-8955-ECEE7ED73240}"/>
          </ac:spMkLst>
        </pc:spChg>
      </pc:sldChg>
      <pc:sldChg chg="addSp delSp modSp new mod modNotesTx">
        <pc:chgData name="סופי פרחיה" userId="eb25bcaaae84d291" providerId="LiveId" clId="{27E71DE6-ED88-4AF5-AD1D-2321AA8CB91C}" dt="2024-01-17T12:03:50.929" v="1600" actId="113"/>
        <pc:sldMkLst>
          <pc:docMk/>
          <pc:sldMk cId="4289944033" sldId="356"/>
        </pc:sldMkLst>
        <pc:spChg chg="mod">
          <ac:chgData name="סופי פרחיה" userId="eb25bcaaae84d291" providerId="LiveId" clId="{27E71DE6-ED88-4AF5-AD1D-2321AA8CB91C}" dt="2024-01-17T12:03:19.858" v="1589" actId="14100"/>
          <ac:spMkLst>
            <pc:docMk/>
            <pc:sldMk cId="4289944033" sldId="356"/>
            <ac:spMk id="2" creationId="{F3C98C09-424E-A1B7-1B5A-1D8191F07355}"/>
          </ac:spMkLst>
        </pc:spChg>
        <pc:spChg chg="del">
          <ac:chgData name="סופי פרחיה" userId="eb25bcaaae84d291" providerId="LiveId" clId="{27E71DE6-ED88-4AF5-AD1D-2321AA8CB91C}" dt="2024-01-17T11:49:59.276" v="1506" actId="478"/>
          <ac:spMkLst>
            <pc:docMk/>
            <pc:sldMk cId="4289944033" sldId="356"/>
            <ac:spMk id="3" creationId="{A65D8404-1AF9-8C63-0F9A-EF9AF5D7E004}"/>
          </ac:spMkLst>
        </pc:spChg>
        <pc:spChg chg="del">
          <ac:chgData name="סופי פרחיה" userId="eb25bcaaae84d291" providerId="LiveId" clId="{27E71DE6-ED88-4AF5-AD1D-2321AA8CB91C}" dt="2024-01-17T11:50:01.011" v="1507" actId="478"/>
          <ac:spMkLst>
            <pc:docMk/>
            <pc:sldMk cId="4289944033" sldId="356"/>
            <ac:spMk id="4" creationId="{04489D00-C30E-0B00-6AA7-A00429DF5410}"/>
          </ac:spMkLst>
        </pc:spChg>
        <pc:spChg chg="add mod">
          <ac:chgData name="סופי פרחיה" userId="eb25bcaaae84d291" providerId="LiveId" clId="{27E71DE6-ED88-4AF5-AD1D-2321AA8CB91C}" dt="2024-01-17T12:03:50.929" v="1600" actId="113"/>
          <ac:spMkLst>
            <pc:docMk/>
            <pc:sldMk cId="4289944033" sldId="356"/>
            <ac:spMk id="9" creationId="{D1AD8732-32FB-663A-73E1-A2F522BCEADD}"/>
          </ac:spMkLst>
        </pc:spChg>
        <pc:spChg chg="add del mod">
          <ac:chgData name="סופי פרחיה" userId="eb25bcaaae84d291" providerId="LiveId" clId="{27E71DE6-ED88-4AF5-AD1D-2321AA8CB91C}" dt="2024-01-17T12:01:56.919" v="1565" actId="478"/>
          <ac:spMkLst>
            <pc:docMk/>
            <pc:sldMk cId="4289944033" sldId="356"/>
            <ac:spMk id="11" creationId="{2AF5B141-7D6A-9E27-F932-7EFE310D142C}"/>
          </ac:spMkLst>
        </pc:spChg>
        <pc:spChg chg="add mod">
          <ac:chgData name="סופי פרחיה" userId="eb25bcaaae84d291" providerId="LiveId" clId="{27E71DE6-ED88-4AF5-AD1D-2321AA8CB91C}" dt="2024-01-17T12:03:48.253" v="1599" actId="113"/>
          <ac:spMkLst>
            <pc:docMk/>
            <pc:sldMk cId="4289944033" sldId="356"/>
            <ac:spMk id="13" creationId="{2A7FEB87-249C-600E-8635-3D6AE629A4B1}"/>
          </ac:spMkLst>
        </pc:spChg>
        <pc:picChg chg="add">
          <ac:chgData name="סופי פרחיה" userId="eb25bcaaae84d291" providerId="LiveId" clId="{27E71DE6-ED88-4AF5-AD1D-2321AA8CB91C}" dt="2024-01-17T11:56:16.978" v="1533"/>
          <ac:picMkLst>
            <pc:docMk/>
            <pc:sldMk cId="4289944033" sldId="356"/>
            <ac:picMk id="5" creationId="{08BC579E-D166-5D4D-FDA0-A44BCE469A2C}"/>
          </ac:picMkLst>
        </pc:picChg>
        <pc:picChg chg="add mod">
          <ac:chgData name="סופי פרחיה" userId="eb25bcaaae84d291" providerId="LiveId" clId="{27E71DE6-ED88-4AF5-AD1D-2321AA8CB91C}" dt="2024-01-17T12:03:22.194" v="1590" actId="1076"/>
          <ac:picMkLst>
            <pc:docMk/>
            <pc:sldMk cId="4289944033" sldId="356"/>
            <ac:picMk id="7" creationId="{7FDC5D2B-DDA4-D37B-6A35-EA2705C259D9}"/>
          </ac:picMkLst>
        </pc:picChg>
      </pc:sldChg>
      <pc:sldChg chg="addSp delSp modSp new mod modNotesTx">
        <pc:chgData name="סופי פרחיה" userId="eb25bcaaae84d291" providerId="LiveId" clId="{27E71DE6-ED88-4AF5-AD1D-2321AA8CB91C}" dt="2024-01-17T19:34:23.947" v="3040" actId="20577"/>
        <pc:sldMkLst>
          <pc:docMk/>
          <pc:sldMk cId="613242236" sldId="357"/>
        </pc:sldMkLst>
        <pc:spChg chg="mod">
          <ac:chgData name="סופי פרחיה" userId="eb25bcaaae84d291" providerId="LiveId" clId="{27E71DE6-ED88-4AF5-AD1D-2321AA8CB91C}" dt="2024-01-17T12:09:32.792" v="1644" actId="1076"/>
          <ac:spMkLst>
            <pc:docMk/>
            <pc:sldMk cId="613242236" sldId="357"/>
            <ac:spMk id="2" creationId="{CAAB7C31-240B-EFCF-8430-1DC3F39DFA51}"/>
          </ac:spMkLst>
        </pc:spChg>
        <pc:spChg chg="del">
          <ac:chgData name="סופי פרחיה" userId="eb25bcaaae84d291" providerId="LiveId" clId="{27E71DE6-ED88-4AF5-AD1D-2321AA8CB91C}" dt="2024-01-17T12:08:41.835" v="1629" actId="478"/>
          <ac:spMkLst>
            <pc:docMk/>
            <pc:sldMk cId="613242236" sldId="357"/>
            <ac:spMk id="3" creationId="{01F5C1D4-CE8B-0A1C-61C4-CD1EC1965266}"/>
          </ac:spMkLst>
        </pc:spChg>
        <pc:spChg chg="del mod">
          <ac:chgData name="סופי פרחיה" userId="eb25bcaaae84d291" providerId="LiveId" clId="{27E71DE6-ED88-4AF5-AD1D-2321AA8CB91C}" dt="2024-01-17T12:08:09.506" v="1612" actId="21"/>
          <ac:spMkLst>
            <pc:docMk/>
            <pc:sldMk cId="613242236" sldId="357"/>
            <ac:spMk id="4" creationId="{E2CD2F56-A8F0-95F7-60FD-407E61655A3A}"/>
          </ac:spMkLst>
        </pc:spChg>
        <pc:spChg chg="add del mod">
          <ac:chgData name="סופי פרחיה" userId="eb25bcaaae84d291" providerId="LiveId" clId="{27E71DE6-ED88-4AF5-AD1D-2321AA8CB91C}" dt="2024-01-17T12:09:02.277" v="1637" actId="478"/>
          <ac:spMkLst>
            <pc:docMk/>
            <pc:sldMk cId="613242236" sldId="357"/>
            <ac:spMk id="6" creationId="{2C151FC2-ECFA-E4B9-9F99-FAE19D604135}"/>
          </ac:spMkLst>
        </pc:spChg>
        <pc:spChg chg="add mod">
          <ac:chgData name="סופי פרחיה" userId="eb25bcaaae84d291" providerId="LiveId" clId="{27E71DE6-ED88-4AF5-AD1D-2321AA8CB91C}" dt="2024-01-17T12:08:12.375" v="1614"/>
          <ac:spMkLst>
            <pc:docMk/>
            <pc:sldMk cId="613242236" sldId="357"/>
            <ac:spMk id="7" creationId="{E2CD2F56-A8F0-95F7-60FD-407E61655A3A}"/>
          </ac:spMkLst>
        </pc:spChg>
        <pc:spChg chg="add mod">
          <ac:chgData name="סופי פרחיה" userId="eb25bcaaae84d291" providerId="LiveId" clId="{27E71DE6-ED88-4AF5-AD1D-2321AA8CB91C}" dt="2024-01-17T12:11:55.232" v="1695" actId="20577"/>
          <ac:spMkLst>
            <pc:docMk/>
            <pc:sldMk cId="613242236" sldId="357"/>
            <ac:spMk id="9" creationId="{B4AD5F46-C8A9-DA52-82EF-86641D4DDB98}"/>
          </ac:spMkLst>
        </pc:spChg>
        <pc:spChg chg="add mod">
          <ac:chgData name="סופי פרחיה" userId="eb25bcaaae84d291" providerId="LiveId" clId="{27E71DE6-ED88-4AF5-AD1D-2321AA8CB91C}" dt="2024-01-17T19:34:23.947" v="3040" actId="20577"/>
          <ac:spMkLst>
            <pc:docMk/>
            <pc:sldMk cId="613242236" sldId="357"/>
            <ac:spMk id="12" creationId="{68C7B98F-C85E-4DC3-6159-7CD9CD9E91DA}"/>
          </ac:spMkLst>
        </pc:spChg>
        <pc:picChg chg="add mod">
          <ac:chgData name="סופי פרחיה" userId="eb25bcaaae84d291" providerId="LiveId" clId="{27E71DE6-ED88-4AF5-AD1D-2321AA8CB91C}" dt="2024-01-17T12:12:04.290" v="1696" actId="14100"/>
          <ac:picMkLst>
            <pc:docMk/>
            <pc:sldMk cId="613242236" sldId="357"/>
            <ac:picMk id="10" creationId="{B89160E4-7466-6B8D-E78E-77F913D40003}"/>
          </ac:picMkLst>
        </pc:picChg>
      </pc:sldChg>
      <pc:sldChg chg="addSp delSp modSp new mod modNotesTx">
        <pc:chgData name="סופי פרחיה" userId="eb25bcaaae84d291" providerId="LiveId" clId="{27E71DE6-ED88-4AF5-AD1D-2321AA8CB91C}" dt="2024-01-17T12:23:39.136" v="2028" actId="14100"/>
        <pc:sldMkLst>
          <pc:docMk/>
          <pc:sldMk cId="4241900851" sldId="358"/>
        </pc:sldMkLst>
        <pc:spChg chg="mod">
          <ac:chgData name="סופי פרחיה" userId="eb25bcaaae84d291" providerId="LiveId" clId="{27E71DE6-ED88-4AF5-AD1D-2321AA8CB91C}" dt="2024-01-17T12:23:16.167" v="2016" actId="1076"/>
          <ac:spMkLst>
            <pc:docMk/>
            <pc:sldMk cId="4241900851" sldId="358"/>
            <ac:spMk id="2" creationId="{481B7C20-C556-1EBE-DBD2-B5F627D33767}"/>
          </ac:spMkLst>
        </pc:spChg>
        <pc:spChg chg="del">
          <ac:chgData name="סופי פרחיה" userId="eb25bcaaae84d291" providerId="LiveId" clId="{27E71DE6-ED88-4AF5-AD1D-2321AA8CB91C}" dt="2024-01-17T12:18:44.643" v="1794" actId="478"/>
          <ac:spMkLst>
            <pc:docMk/>
            <pc:sldMk cId="4241900851" sldId="358"/>
            <ac:spMk id="3" creationId="{F0A8C3EA-42EA-6585-33DC-506671138726}"/>
          </ac:spMkLst>
        </pc:spChg>
        <pc:spChg chg="del mod">
          <ac:chgData name="סופי פרחיה" userId="eb25bcaaae84d291" providerId="LiveId" clId="{27E71DE6-ED88-4AF5-AD1D-2321AA8CB91C}" dt="2024-01-17T12:18:55.284" v="1799" actId="478"/>
          <ac:spMkLst>
            <pc:docMk/>
            <pc:sldMk cId="4241900851" sldId="358"/>
            <ac:spMk id="4" creationId="{6597A20F-DB48-0728-37EE-ECD96EAF5CB9}"/>
          </ac:spMkLst>
        </pc:spChg>
        <pc:spChg chg="add del">
          <ac:chgData name="סופי פרחיה" userId="eb25bcaaae84d291" providerId="LiveId" clId="{27E71DE6-ED88-4AF5-AD1D-2321AA8CB91C}" dt="2024-01-17T12:15:44.388" v="1749" actId="22"/>
          <ac:spMkLst>
            <pc:docMk/>
            <pc:sldMk cId="4241900851" sldId="358"/>
            <ac:spMk id="6" creationId="{EE3AFADB-0BDA-B791-DF4D-1834BC219A1C}"/>
          </ac:spMkLst>
        </pc:spChg>
        <pc:spChg chg="add mod">
          <ac:chgData name="סופי פרחיה" userId="eb25bcaaae84d291" providerId="LiveId" clId="{27E71DE6-ED88-4AF5-AD1D-2321AA8CB91C}" dt="2024-01-17T12:23:19.669" v="2018" actId="1076"/>
          <ac:spMkLst>
            <pc:docMk/>
            <pc:sldMk cId="4241900851" sldId="358"/>
            <ac:spMk id="8" creationId="{0BE4745A-B82B-223D-DACC-E385C3B9ED8C}"/>
          </ac:spMkLst>
        </pc:spChg>
        <pc:spChg chg="add mod">
          <ac:chgData name="סופי פרחיה" userId="eb25bcaaae84d291" providerId="LiveId" clId="{27E71DE6-ED88-4AF5-AD1D-2321AA8CB91C}" dt="2024-01-17T12:23:39.136" v="2028" actId="14100"/>
          <ac:spMkLst>
            <pc:docMk/>
            <pc:sldMk cId="4241900851" sldId="358"/>
            <ac:spMk id="10" creationId="{74F75008-9AC8-9914-0EB6-C9D071B4CAEB}"/>
          </ac:spMkLst>
        </pc:spChg>
        <pc:spChg chg="add del mod">
          <ac:chgData name="סופי פרחיה" userId="eb25bcaaae84d291" providerId="LiveId" clId="{27E71DE6-ED88-4AF5-AD1D-2321AA8CB91C}" dt="2024-01-17T12:22:15.984" v="2002" actId="478"/>
          <ac:spMkLst>
            <pc:docMk/>
            <pc:sldMk cId="4241900851" sldId="358"/>
            <ac:spMk id="12" creationId="{01B8A432-5D19-7F31-FC72-023CC4A2027D}"/>
          </ac:spMkLst>
        </pc:spChg>
        <pc:spChg chg="add mod">
          <ac:chgData name="סופי פרחיה" userId="eb25bcaaae84d291" providerId="LiveId" clId="{27E71DE6-ED88-4AF5-AD1D-2321AA8CB91C}" dt="2024-01-17T12:23:17.480" v="2017" actId="1076"/>
          <ac:spMkLst>
            <pc:docMk/>
            <pc:sldMk cId="4241900851" sldId="358"/>
            <ac:spMk id="14" creationId="{10CCA014-C4F9-7E4B-5F0C-972896EED17F}"/>
          </ac:spMkLst>
        </pc:spChg>
        <pc:spChg chg="add mod">
          <ac:chgData name="סופי פרחיה" userId="eb25bcaaae84d291" providerId="LiveId" clId="{27E71DE6-ED88-4AF5-AD1D-2321AA8CB91C}" dt="2024-01-17T12:23:37.259" v="2027" actId="14100"/>
          <ac:spMkLst>
            <pc:docMk/>
            <pc:sldMk cId="4241900851" sldId="358"/>
            <ac:spMk id="16" creationId="{EE4C2443-6578-36AA-766F-8EE8198F265A}"/>
          </ac:spMkLst>
        </pc:spChg>
      </pc:sldChg>
      <pc:sldChg chg="addSp delSp modSp new mod ord modNotesTx">
        <pc:chgData name="סופי פרחיה" userId="eb25bcaaae84d291" providerId="LiveId" clId="{27E71DE6-ED88-4AF5-AD1D-2321AA8CB91C}" dt="2024-01-17T19:39:37.342" v="3052" actId="1076"/>
        <pc:sldMkLst>
          <pc:docMk/>
          <pc:sldMk cId="3042705824" sldId="359"/>
        </pc:sldMkLst>
        <pc:spChg chg="del">
          <ac:chgData name="סופי פרחיה" userId="eb25bcaaae84d291" providerId="LiveId" clId="{27E71DE6-ED88-4AF5-AD1D-2321AA8CB91C}" dt="2024-01-17T12:28:08.925" v="2045" actId="478"/>
          <ac:spMkLst>
            <pc:docMk/>
            <pc:sldMk cId="3042705824" sldId="359"/>
            <ac:spMk id="2" creationId="{6E96F786-8636-5AD2-9D40-F72FEB1B2FC8}"/>
          </ac:spMkLst>
        </pc:spChg>
        <pc:spChg chg="del">
          <ac:chgData name="סופי פרחיה" userId="eb25bcaaae84d291" providerId="LiveId" clId="{27E71DE6-ED88-4AF5-AD1D-2321AA8CB91C}" dt="2024-01-17T12:28:07.892" v="2044" actId="478"/>
          <ac:spMkLst>
            <pc:docMk/>
            <pc:sldMk cId="3042705824" sldId="359"/>
            <ac:spMk id="3" creationId="{C168DB18-7BB9-5A76-C208-267A29655313}"/>
          </ac:spMkLst>
        </pc:spChg>
        <pc:spChg chg="del">
          <ac:chgData name="סופי פרחיה" userId="eb25bcaaae84d291" providerId="LiveId" clId="{27E71DE6-ED88-4AF5-AD1D-2321AA8CB91C}" dt="2024-01-17T12:28:12.865" v="2046" actId="478"/>
          <ac:spMkLst>
            <pc:docMk/>
            <pc:sldMk cId="3042705824" sldId="359"/>
            <ac:spMk id="4" creationId="{65603011-7858-884F-29AC-4AF5C0515CC9}"/>
          </ac:spMkLst>
        </pc:spChg>
        <pc:spChg chg="add del mod">
          <ac:chgData name="סופי פרחיה" userId="eb25bcaaae84d291" providerId="LiveId" clId="{27E71DE6-ED88-4AF5-AD1D-2321AA8CB91C}" dt="2024-01-17T13:02:32.712" v="2203" actId="478"/>
          <ac:spMkLst>
            <pc:docMk/>
            <pc:sldMk cId="3042705824" sldId="359"/>
            <ac:spMk id="6" creationId="{237B0E42-2472-75F6-C24C-0602B39B4E90}"/>
          </ac:spMkLst>
        </pc:spChg>
        <pc:spChg chg="add del mod">
          <ac:chgData name="סופי פרחיה" userId="eb25bcaaae84d291" providerId="LiveId" clId="{27E71DE6-ED88-4AF5-AD1D-2321AA8CB91C}" dt="2024-01-17T18:40:57.248" v="2343" actId="478"/>
          <ac:spMkLst>
            <pc:docMk/>
            <pc:sldMk cId="3042705824" sldId="359"/>
            <ac:spMk id="8" creationId="{9870DE6E-2AF1-C9A4-A1FC-4ACDE625C078}"/>
          </ac:spMkLst>
        </pc:spChg>
        <pc:spChg chg="add del mod">
          <ac:chgData name="סופי פרחיה" userId="eb25bcaaae84d291" providerId="LiveId" clId="{27E71DE6-ED88-4AF5-AD1D-2321AA8CB91C}" dt="2024-01-17T18:43:54.724" v="2361" actId="478"/>
          <ac:spMkLst>
            <pc:docMk/>
            <pc:sldMk cId="3042705824" sldId="359"/>
            <ac:spMk id="9" creationId="{16053198-8D74-5A31-C659-5F2FB131F0EC}"/>
          </ac:spMkLst>
        </pc:spChg>
        <pc:spChg chg="add del mod">
          <ac:chgData name="סופי פרחיה" userId="eb25bcaaae84d291" providerId="LiveId" clId="{27E71DE6-ED88-4AF5-AD1D-2321AA8CB91C}" dt="2024-01-17T18:43:55.559" v="2362" actId="478"/>
          <ac:spMkLst>
            <pc:docMk/>
            <pc:sldMk cId="3042705824" sldId="359"/>
            <ac:spMk id="10" creationId="{2CBA6889-F6E2-C33D-3743-0E8A88CC1CF6}"/>
          </ac:spMkLst>
        </pc:spChg>
        <pc:spChg chg="add del mod">
          <ac:chgData name="סופי פרחיה" userId="eb25bcaaae84d291" providerId="LiveId" clId="{27E71DE6-ED88-4AF5-AD1D-2321AA8CB91C}" dt="2024-01-17T18:43:53.683" v="2360" actId="478"/>
          <ac:spMkLst>
            <pc:docMk/>
            <pc:sldMk cId="3042705824" sldId="359"/>
            <ac:spMk id="12" creationId="{67DDD9A5-0DE8-2D71-12D9-25762215B69C}"/>
          </ac:spMkLst>
        </pc:spChg>
        <pc:spChg chg="add del">
          <ac:chgData name="סופי פרחיה" userId="eb25bcaaae84d291" providerId="LiveId" clId="{27E71DE6-ED88-4AF5-AD1D-2321AA8CB91C}" dt="2024-01-17T18:48:13.327" v="2386" actId="478"/>
          <ac:spMkLst>
            <pc:docMk/>
            <pc:sldMk cId="3042705824" sldId="359"/>
            <ac:spMk id="14" creationId="{86D646B8-5F3B-70D3-F09F-BDDD9C23F304}"/>
          </ac:spMkLst>
        </pc:spChg>
        <pc:spChg chg="add del mod">
          <ac:chgData name="סופי פרחיה" userId="eb25bcaaae84d291" providerId="LiveId" clId="{27E71DE6-ED88-4AF5-AD1D-2321AA8CB91C}" dt="2024-01-17T18:48:14.453" v="2387" actId="478"/>
          <ac:spMkLst>
            <pc:docMk/>
            <pc:sldMk cId="3042705824" sldId="359"/>
            <ac:spMk id="16" creationId="{67F18B5B-2757-B2F1-DD1A-82F5C40EC279}"/>
          </ac:spMkLst>
        </pc:spChg>
        <pc:spChg chg="add del">
          <ac:chgData name="סופי פרחיה" userId="eb25bcaaae84d291" providerId="LiveId" clId="{27E71DE6-ED88-4AF5-AD1D-2321AA8CB91C}" dt="2024-01-17T18:50:38.968" v="2393" actId="478"/>
          <ac:spMkLst>
            <pc:docMk/>
            <pc:sldMk cId="3042705824" sldId="359"/>
            <ac:spMk id="18" creationId="{C11D2EB0-E9AC-312D-3B88-91C527C3505B}"/>
          </ac:spMkLst>
        </pc:spChg>
        <pc:spChg chg="add mod">
          <ac:chgData name="סופי פרחיה" userId="eb25bcaaae84d291" providerId="LiveId" clId="{27E71DE6-ED88-4AF5-AD1D-2321AA8CB91C}" dt="2024-01-17T19:39:32.818" v="3050" actId="1076"/>
          <ac:spMkLst>
            <pc:docMk/>
            <pc:sldMk cId="3042705824" sldId="359"/>
            <ac:spMk id="20" creationId="{274BA666-30AB-1139-E4FF-82C36610249E}"/>
          </ac:spMkLst>
        </pc:spChg>
        <pc:spChg chg="add mod">
          <ac:chgData name="סופי פרחיה" userId="eb25bcaaae84d291" providerId="LiveId" clId="{27E71DE6-ED88-4AF5-AD1D-2321AA8CB91C}" dt="2024-01-17T19:39:35.751" v="3051" actId="1076"/>
          <ac:spMkLst>
            <pc:docMk/>
            <pc:sldMk cId="3042705824" sldId="359"/>
            <ac:spMk id="22" creationId="{DCDF51C3-6A91-6227-8D8A-3C0AF16A6A7E}"/>
          </ac:spMkLst>
        </pc:spChg>
        <pc:spChg chg="add mod">
          <ac:chgData name="סופי פרחיה" userId="eb25bcaaae84d291" providerId="LiveId" clId="{27E71DE6-ED88-4AF5-AD1D-2321AA8CB91C}" dt="2024-01-17T19:39:37.342" v="3052" actId="1076"/>
          <ac:spMkLst>
            <pc:docMk/>
            <pc:sldMk cId="3042705824" sldId="359"/>
            <ac:spMk id="24" creationId="{B475A9BA-943B-1C4C-6DAC-BC5F41B52289}"/>
          </ac:spMkLst>
        </pc:spChg>
        <pc:spChg chg="add mod">
          <ac:chgData name="סופי פרחיה" userId="eb25bcaaae84d291" providerId="LiveId" clId="{27E71DE6-ED88-4AF5-AD1D-2321AA8CB91C}" dt="2024-01-17T18:59:27.119" v="2571" actId="12"/>
          <ac:spMkLst>
            <pc:docMk/>
            <pc:sldMk cId="3042705824" sldId="359"/>
            <ac:spMk id="26" creationId="{ADA90C26-46A7-BC94-AB61-4A97B01E6970}"/>
          </ac:spMkLst>
        </pc:spChg>
        <pc:spChg chg="add del mod">
          <ac:chgData name="סופי פרחיה" userId="eb25bcaaae84d291" providerId="LiveId" clId="{27E71DE6-ED88-4AF5-AD1D-2321AA8CB91C}" dt="2024-01-17T18:58:19.078" v="2553" actId="478"/>
          <ac:spMkLst>
            <pc:docMk/>
            <pc:sldMk cId="3042705824" sldId="359"/>
            <ac:spMk id="28" creationId="{FA97CEFC-8411-9982-2763-7BF17E21900E}"/>
          </ac:spMkLst>
        </pc:spChg>
      </pc:sldChg>
      <pc:sldChg chg="addSp delSp modSp new mod">
        <pc:chgData name="סופי פרחיה" userId="eb25bcaaae84d291" providerId="LiveId" clId="{27E71DE6-ED88-4AF5-AD1D-2321AA8CB91C}" dt="2024-01-17T12:59:21.341" v="2141" actId="14100"/>
        <pc:sldMkLst>
          <pc:docMk/>
          <pc:sldMk cId="3884055481" sldId="360"/>
        </pc:sldMkLst>
        <pc:spChg chg="mod">
          <ac:chgData name="סופי פרחיה" userId="eb25bcaaae84d291" providerId="LiveId" clId="{27E71DE6-ED88-4AF5-AD1D-2321AA8CB91C}" dt="2024-01-17T12:58:49.125" v="2134" actId="1076"/>
          <ac:spMkLst>
            <pc:docMk/>
            <pc:sldMk cId="3884055481" sldId="360"/>
            <ac:spMk id="2" creationId="{B42EFD4D-FF72-E211-2C10-02FC17AA5865}"/>
          </ac:spMkLst>
        </pc:spChg>
        <pc:spChg chg="del">
          <ac:chgData name="סופי פרחיה" userId="eb25bcaaae84d291" providerId="LiveId" clId="{27E71DE6-ED88-4AF5-AD1D-2321AA8CB91C}" dt="2024-01-17T12:58:47.116" v="2133" actId="478"/>
          <ac:spMkLst>
            <pc:docMk/>
            <pc:sldMk cId="3884055481" sldId="360"/>
            <ac:spMk id="3" creationId="{A02F9B8B-9306-FD86-4C5A-93E57B60324F}"/>
          </ac:spMkLst>
        </pc:spChg>
        <pc:spChg chg="del">
          <ac:chgData name="סופי פרחיה" userId="eb25bcaaae84d291" providerId="LiveId" clId="{27E71DE6-ED88-4AF5-AD1D-2321AA8CB91C}" dt="2024-01-17T12:58:50.676" v="2135" actId="478"/>
          <ac:spMkLst>
            <pc:docMk/>
            <pc:sldMk cId="3884055481" sldId="360"/>
            <ac:spMk id="4" creationId="{86A8730D-1A79-6098-310E-9E296AA9C33A}"/>
          </ac:spMkLst>
        </pc:spChg>
        <pc:spChg chg="add mod">
          <ac:chgData name="סופי פרחיה" userId="eb25bcaaae84d291" providerId="LiveId" clId="{27E71DE6-ED88-4AF5-AD1D-2321AA8CB91C}" dt="2024-01-17T12:59:21.341" v="2141" actId="14100"/>
          <ac:spMkLst>
            <pc:docMk/>
            <pc:sldMk cId="3884055481" sldId="360"/>
            <ac:spMk id="6" creationId="{46037856-7E3B-2555-6FEF-65D1299BFCE2}"/>
          </ac:spMkLst>
        </pc:spChg>
      </pc:sldChg>
      <pc:sldChg chg="addSp delSp modSp new mod modNotesTx">
        <pc:chgData name="סופי פרחיה" userId="eb25bcaaae84d291" providerId="LiveId" clId="{27E71DE6-ED88-4AF5-AD1D-2321AA8CB91C}" dt="2024-01-17T18:43:14.305" v="2351"/>
        <pc:sldMkLst>
          <pc:docMk/>
          <pc:sldMk cId="2953197090" sldId="361"/>
        </pc:sldMkLst>
        <pc:spChg chg="del mod">
          <ac:chgData name="סופי פרחיה" userId="eb25bcaaae84d291" providerId="LiveId" clId="{27E71DE6-ED88-4AF5-AD1D-2321AA8CB91C}" dt="2024-01-17T12:59:52.040" v="2147" actId="478"/>
          <ac:spMkLst>
            <pc:docMk/>
            <pc:sldMk cId="2953197090" sldId="361"/>
            <ac:spMk id="2" creationId="{37FB6920-3671-B971-C2FC-7D751E21E59B}"/>
          </ac:spMkLst>
        </pc:spChg>
        <pc:spChg chg="del">
          <ac:chgData name="סופי פרחיה" userId="eb25bcaaae84d291" providerId="LiveId" clId="{27E71DE6-ED88-4AF5-AD1D-2321AA8CB91C}" dt="2024-01-17T12:59:54.860" v="2148" actId="478"/>
          <ac:spMkLst>
            <pc:docMk/>
            <pc:sldMk cId="2953197090" sldId="361"/>
            <ac:spMk id="3" creationId="{15B13EEA-1579-5CD2-2CDF-EA13F3336585}"/>
          </ac:spMkLst>
        </pc:spChg>
        <pc:spChg chg="del">
          <ac:chgData name="סופי פרחיה" userId="eb25bcaaae84d291" providerId="LiveId" clId="{27E71DE6-ED88-4AF5-AD1D-2321AA8CB91C}" dt="2024-01-17T12:59:57.423" v="2149" actId="478"/>
          <ac:spMkLst>
            <pc:docMk/>
            <pc:sldMk cId="2953197090" sldId="361"/>
            <ac:spMk id="4" creationId="{23778733-EF8B-A857-F4EB-8FC3D44F0F61}"/>
          </ac:spMkLst>
        </pc:spChg>
        <pc:spChg chg="add mod">
          <ac:chgData name="סופי פרחיה" userId="eb25bcaaae84d291" providerId="LiveId" clId="{27E71DE6-ED88-4AF5-AD1D-2321AA8CB91C}" dt="2024-01-17T13:01:51.906" v="2197" actId="20577"/>
          <ac:spMkLst>
            <pc:docMk/>
            <pc:sldMk cId="2953197090" sldId="361"/>
            <ac:spMk id="6" creationId="{E80224EF-1B3C-5F8B-2CB7-FFF376B27C04}"/>
          </ac:spMkLst>
        </pc:spChg>
        <pc:spChg chg="add mod">
          <ac:chgData name="סופי פרחיה" userId="eb25bcaaae84d291" providerId="LiveId" clId="{27E71DE6-ED88-4AF5-AD1D-2321AA8CB91C}" dt="2024-01-17T13:02:03.620" v="2200" actId="1076"/>
          <ac:spMkLst>
            <pc:docMk/>
            <pc:sldMk cId="2953197090" sldId="361"/>
            <ac:spMk id="7" creationId="{156D98A4-35A3-4F92-2EAD-A17C20C30E94}"/>
          </ac:spMkLst>
        </pc:spChg>
        <pc:spChg chg="add mod">
          <ac:chgData name="סופי פרחיה" userId="eb25bcaaae84d291" providerId="LiveId" clId="{27E71DE6-ED88-4AF5-AD1D-2321AA8CB91C}" dt="2024-01-17T13:02:19.842" v="2201" actId="13822"/>
          <ac:spMkLst>
            <pc:docMk/>
            <pc:sldMk cId="2953197090" sldId="361"/>
            <ac:spMk id="8" creationId="{00BBDC0E-2CA1-1435-FAD4-22A60283533B}"/>
          </ac:spMkLst>
        </pc:spChg>
        <pc:spChg chg="add mod">
          <ac:chgData name="סופי פרחיה" userId="eb25bcaaae84d291" providerId="LiveId" clId="{27E71DE6-ED88-4AF5-AD1D-2321AA8CB91C}" dt="2024-01-17T13:01:07.500" v="2168" actId="20577"/>
          <ac:spMkLst>
            <pc:docMk/>
            <pc:sldMk cId="2953197090" sldId="361"/>
            <ac:spMk id="10" creationId="{B139E6C0-5492-0035-1760-4204DAD06E8C}"/>
          </ac:spMkLst>
        </pc:spChg>
      </pc:sldChg>
      <pc:sldChg chg="addSp delSp modSp new mod modNotesTx">
        <pc:chgData name="סופי פרחיה" userId="eb25bcaaae84d291" providerId="LiveId" clId="{27E71DE6-ED88-4AF5-AD1D-2321AA8CB91C}" dt="2024-01-17T19:39:17.247" v="3049" actId="14100"/>
        <pc:sldMkLst>
          <pc:docMk/>
          <pc:sldMk cId="4253937591" sldId="362"/>
        </pc:sldMkLst>
        <pc:spChg chg="mod">
          <ac:chgData name="סופי פרחיה" userId="eb25bcaaae84d291" providerId="LiveId" clId="{27E71DE6-ED88-4AF5-AD1D-2321AA8CB91C}" dt="2024-01-17T13:03:18.064" v="2325" actId="1076"/>
          <ac:spMkLst>
            <pc:docMk/>
            <pc:sldMk cId="4253937591" sldId="362"/>
            <ac:spMk id="2" creationId="{5A6A9334-28E4-65B3-C6DD-D8227B6D38F1}"/>
          </ac:spMkLst>
        </pc:spChg>
        <pc:spChg chg="del">
          <ac:chgData name="סופי פרחיה" userId="eb25bcaaae84d291" providerId="LiveId" clId="{27E71DE6-ED88-4AF5-AD1D-2321AA8CB91C}" dt="2024-01-17T13:03:13.816" v="2323" actId="478"/>
          <ac:spMkLst>
            <pc:docMk/>
            <pc:sldMk cId="4253937591" sldId="362"/>
            <ac:spMk id="3" creationId="{9F27C5C3-A3BD-B2A8-E203-E13343CAE09F}"/>
          </ac:spMkLst>
        </pc:spChg>
        <pc:spChg chg="del">
          <ac:chgData name="סופי פרחיה" userId="eb25bcaaae84d291" providerId="LiveId" clId="{27E71DE6-ED88-4AF5-AD1D-2321AA8CB91C}" dt="2024-01-17T13:03:20.287" v="2326" actId="478"/>
          <ac:spMkLst>
            <pc:docMk/>
            <pc:sldMk cId="4253937591" sldId="362"/>
            <ac:spMk id="4" creationId="{F67004EA-2489-5352-0D64-BBFFC3DC030B}"/>
          </ac:spMkLst>
        </pc:spChg>
        <pc:spChg chg="add mod">
          <ac:chgData name="סופי פרחיה" userId="eb25bcaaae84d291" providerId="LiveId" clId="{27E71DE6-ED88-4AF5-AD1D-2321AA8CB91C}" dt="2024-01-17T18:41:29.309" v="2349" actId="20577"/>
          <ac:spMkLst>
            <pc:docMk/>
            <pc:sldMk cId="4253937591" sldId="362"/>
            <ac:spMk id="5" creationId="{4D88C071-4D7A-C021-3A94-16CA0F4E203C}"/>
          </ac:spMkLst>
        </pc:spChg>
        <pc:spChg chg="add mod">
          <ac:chgData name="סופי פרחיה" userId="eb25bcaaae84d291" providerId="LiveId" clId="{27E71DE6-ED88-4AF5-AD1D-2321AA8CB91C}" dt="2024-01-17T13:04:31.741" v="2342" actId="14100"/>
          <ac:spMkLst>
            <pc:docMk/>
            <pc:sldMk cId="4253937591" sldId="362"/>
            <ac:spMk id="7" creationId="{C6402723-00EE-DF1D-B706-97A07B116C5B}"/>
          </ac:spMkLst>
        </pc:spChg>
        <pc:spChg chg="add mod">
          <ac:chgData name="סופי פרחיה" userId="eb25bcaaae84d291" providerId="LiveId" clId="{27E71DE6-ED88-4AF5-AD1D-2321AA8CB91C}" dt="2024-01-17T13:04:18.416" v="2337" actId="13822"/>
          <ac:spMkLst>
            <pc:docMk/>
            <pc:sldMk cId="4253937591" sldId="362"/>
            <ac:spMk id="8" creationId="{2CC51AFF-D4A6-7193-4C06-290AF79F6731}"/>
          </ac:spMkLst>
        </pc:spChg>
        <pc:spChg chg="add mod">
          <ac:chgData name="סופי פרחיה" userId="eb25bcaaae84d291" providerId="LiveId" clId="{27E71DE6-ED88-4AF5-AD1D-2321AA8CB91C}" dt="2024-01-17T19:39:17.247" v="3049" actId="14100"/>
          <ac:spMkLst>
            <pc:docMk/>
            <pc:sldMk cId="4253937591" sldId="362"/>
            <ac:spMk id="10" creationId="{037F3AC6-BBA1-C412-BBDB-692C3D1E15B4}"/>
          </ac:spMkLst>
        </pc:spChg>
      </pc:sldChg>
      <pc:sldChg chg="addSp delSp modSp new mod modNotesTx">
        <pc:chgData name="סופי פרחיה" userId="eb25bcaaae84d291" providerId="LiveId" clId="{27E71DE6-ED88-4AF5-AD1D-2321AA8CB91C}" dt="2024-01-17T19:28:50.635" v="2949" actId="1076"/>
        <pc:sldMkLst>
          <pc:docMk/>
          <pc:sldMk cId="806630964" sldId="363"/>
        </pc:sldMkLst>
        <pc:spChg chg="del mod">
          <ac:chgData name="סופי פרחיה" userId="eb25bcaaae84d291" providerId="LiveId" clId="{27E71DE6-ED88-4AF5-AD1D-2321AA8CB91C}" dt="2024-01-17T19:28:16.629" v="2937" actId="478"/>
          <ac:spMkLst>
            <pc:docMk/>
            <pc:sldMk cId="806630964" sldId="363"/>
            <ac:spMk id="2" creationId="{9B3CBB66-9E9D-A0A1-4655-521869E97F27}"/>
          </ac:spMkLst>
        </pc:spChg>
        <pc:spChg chg="del">
          <ac:chgData name="סופי פרחיה" userId="eb25bcaaae84d291" providerId="LiveId" clId="{27E71DE6-ED88-4AF5-AD1D-2321AA8CB91C}" dt="2024-01-17T18:59:39.545" v="2573" actId="478"/>
          <ac:spMkLst>
            <pc:docMk/>
            <pc:sldMk cId="806630964" sldId="363"/>
            <ac:spMk id="3" creationId="{683373C4-E765-7508-9B1F-0A8007D53695}"/>
          </ac:spMkLst>
        </pc:spChg>
        <pc:spChg chg="del">
          <ac:chgData name="סופי פרחיה" userId="eb25bcaaae84d291" providerId="LiveId" clId="{27E71DE6-ED88-4AF5-AD1D-2321AA8CB91C}" dt="2024-01-17T18:59:41.841" v="2574" actId="478"/>
          <ac:spMkLst>
            <pc:docMk/>
            <pc:sldMk cId="806630964" sldId="363"/>
            <ac:spMk id="4" creationId="{892152F8-B2D4-0E46-F49C-D65EAE328F86}"/>
          </ac:spMkLst>
        </pc:spChg>
        <pc:spChg chg="add del mod">
          <ac:chgData name="סופי פרחיה" userId="eb25bcaaae84d291" providerId="LiveId" clId="{27E71DE6-ED88-4AF5-AD1D-2321AA8CB91C}" dt="2024-01-17T19:28:22.840" v="2940" actId="478"/>
          <ac:spMkLst>
            <pc:docMk/>
            <pc:sldMk cId="806630964" sldId="363"/>
            <ac:spMk id="6" creationId="{4074A2F4-0F5C-0279-C6AA-D6A77D63CBB2}"/>
          </ac:spMkLst>
        </pc:spChg>
        <pc:spChg chg="add mod">
          <ac:chgData name="סופי פרחיה" userId="eb25bcaaae84d291" providerId="LiveId" clId="{27E71DE6-ED88-4AF5-AD1D-2321AA8CB91C}" dt="2024-01-17T19:28:39.605" v="2945" actId="14100"/>
          <ac:spMkLst>
            <pc:docMk/>
            <pc:sldMk cId="806630964" sldId="363"/>
            <ac:spMk id="8" creationId="{E10C14D1-F133-5316-55B6-AB9908B18D21}"/>
          </ac:spMkLst>
        </pc:spChg>
        <pc:spChg chg="add mod">
          <ac:chgData name="סופי פרחיה" userId="eb25bcaaae84d291" providerId="LiveId" clId="{27E71DE6-ED88-4AF5-AD1D-2321AA8CB91C}" dt="2024-01-17T19:28:42.775" v="2946" actId="1076"/>
          <ac:spMkLst>
            <pc:docMk/>
            <pc:sldMk cId="806630964" sldId="363"/>
            <ac:spMk id="10" creationId="{5945DF72-59D4-EB09-F866-719D185555FE}"/>
          </ac:spMkLst>
        </pc:spChg>
        <pc:spChg chg="add mod">
          <ac:chgData name="סופי פרחיה" userId="eb25bcaaae84d291" providerId="LiveId" clId="{27E71DE6-ED88-4AF5-AD1D-2321AA8CB91C}" dt="2024-01-17T19:28:48.602" v="2948" actId="1076"/>
          <ac:spMkLst>
            <pc:docMk/>
            <pc:sldMk cId="806630964" sldId="363"/>
            <ac:spMk id="14" creationId="{94BF2391-431A-C204-C249-2FADB2B5BBC9}"/>
          </ac:spMkLst>
        </pc:spChg>
        <pc:spChg chg="add mod">
          <ac:chgData name="סופי פרחיה" userId="eb25bcaaae84d291" providerId="LiveId" clId="{27E71DE6-ED88-4AF5-AD1D-2321AA8CB91C}" dt="2024-01-17T19:28:50.635" v="2949" actId="1076"/>
          <ac:spMkLst>
            <pc:docMk/>
            <pc:sldMk cId="806630964" sldId="363"/>
            <ac:spMk id="16" creationId="{E93F2499-47B5-4576-610D-40CE10FA196D}"/>
          </ac:spMkLst>
        </pc:spChg>
        <pc:spChg chg="add del mod">
          <ac:chgData name="סופי פרחיה" userId="eb25bcaaae84d291" providerId="LiveId" clId="{27E71DE6-ED88-4AF5-AD1D-2321AA8CB91C}" dt="2024-01-17T19:28:21.535" v="2939" actId="478"/>
          <ac:spMkLst>
            <pc:docMk/>
            <pc:sldMk cId="806630964" sldId="363"/>
            <ac:spMk id="18" creationId="{FDEDA57A-DB0A-A1E0-AECA-75E49CCFA5F4}"/>
          </ac:spMkLst>
        </pc:spChg>
        <pc:picChg chg="add mod modCrop">
          <ac:chgData name="סופי פרחיה" userId="eb25bcaaae84d291" providerId="LiveId" clId="{27E71DE6-ED88-4AF5-AD1D-2321AA8CB91C}" dt="2024-01-17T19:28:44.620" v="2947" actId="1076"/>
          <ac:picMkLst>
            <pc:docMk/>
            <pc:sldMk cId="806630964" sldId="363"/>
            <ac:picMk id="12" creationId="{C7B12CD2-1776-456F-57BB-083860031614}"/>
          </ac:picMkLst>
        </pc:picChg>
      </pc:sldChg>
      <pc:sldChg chg="addSp delSp modSp new mod modNotesTx">
        <pc:chgData name="סופי פרחיה" userId="eb25bcaaae84d291" providerId="LiveId" clId="{27E71DE6-ED88-4AF5-AD1D-2321AA8CB91C}" dt="2024-01-17T19:29:45.684" v="2959" actId="1076"/>
        <pc:sldMkLst>
          <pc:docMk/>
          <pc:sldMk cId="3845992189" sldId="364"/>
        </pc:sldMkLst>
        <pc:spChg chg="mod">
          <ac:chgData name="סופי פרחיה" userId="eb25bcaaae84d291" providerId="LiveId" clId="{27E71DE6-ED88-4AF5-AD1D-2321AA8CB91C}" dt="2024-01-17T19:29:45.684" v="2959" actId="1076"/>
          <ac:spMkLst>
            <pc:docMk/>
            <pc:sldMk cId="3845992189" sldId="364"/>
            <ac:spMk id="2" creationId="{7ADA8A71-BDE5-D3BC-5972-BA4F4B4C4770}"/>
          </ac:spMkLst>
        </pc:spChg>
        <pc:spChg chg="del">
          <ac:chgData name="סופי פרחיה" userId="eb25bcaaae84d291" providerId="LiveId" clId="{27E71DE6-ED88-4AF5-AD1D-2321AA8CB91C}" dt="2024-01-17T19:29:32.272" v="2955" actId="478"/>
          <ac:spMkLst>
            <pc:docMk/>
            <pc:sldMk cId="3845992189" sldId="364"/>
            <ac:spMk id="3" creationId="{E5B78902-1D79-8FCC-48A3-995C9245675C}"/>
          </ac:spMkLst>
        </pc:spChg>
        <pc:spChg chg="del">
          <ac:chgData name="סופי פרחיה" userId="eb25bcaaae84d291" providerId="LiveId" clId="{27E71DE6-ED88-4AF5-AD1D-2321AA8CB91C}" dt="2024-01-17T19:29:30.660" v="2954" actId="478"/>
          <ac:spMkLst>
            <pc:docMk/>
            <pc:sldMk cId="3845992189" sldId="364"/>
            <ac:spMk id="4" creationId="{BBD3CEB1-DE1F-253D-15F7-6DF216EB5E21}"/>
          </ac:spMkLst>
        </pc:spChg>
        <pc:spChg chg="add del mod">
          <ac:chgData name="סופי פרחיה" userId="eb25bcaaae84d291" providerId="LiveId" clId="{27E71DE6-ED88-4AF5-AD1D-2321AA8CB91C}" dt="2024-01-17T19:29:28.897" v="2953" actId="478"/>
          <ac:spMkLst>
            <pc:docMk/>
            <pc:sldMk cId="3845992189" sldId="364"/>
            <ac:spMk id="5" creationId="{D6FFB674-DE9C-5F1C-5CC4-F1BFE47CBF9C}"/>
          </ac:spMkLst>
        </pc:spChg>
      </pc:sldChg>
      <pc:sldChg chg="addSp delSp modSp new mod ord modNotesTx">
        <pc:chgData name="סופי פרחיה" userId="eb25bcaaae84d291" providerId="LiveId" clId="{27E71DE6-ED88-4AF5-AD1D-2321AA8CB91C}" dt="2024-01-17T19:27:57.036" v="2935" actId="478"/>
        <pc:sldMkLst>
          <pc:docMk/>
          <pc:sldMk cId="1061906204" sldId="365"/>
        </pc:sldMkLst>
        <pc:spChg chg="del">
          <ac:chgData name="סופי פרחיה" userId="eb25bcaaae84d291" providerId="LiveId" clId="{27E71DE6-ED88-4AF5-AD1D-2321AA8CB91C}" dt="2024-01-17T19:20:59.199" v="2863" actId="478"/>
          <ac:spMkLst>
            <pc:docMk/>
            <pc:sldMk cId="1061906204" sldId="365"/>
            <ac:spMk id="2" creationId="{012EB5B5-CD9B-8196-6E8A-7C413371B581}"/>
          </ac:spMkLst>
        </pc:spChg>
        <pc:spChg chg="del">
          <ac:chgData name="סופי פרחיה" userId="eb25bcaaae84d291" providerId="LiveId" clId="{27E71DE6-ED88-4AF5-AD1D-2321AA8CB91C}" dt="2024-01-17T19:21:00.814" v="2864" actId="478"/>
          <ac:spMkLst>
            <pc:docMk/>
            <pc:sldMk cId="1061906204" sldId="365"/>
            <ac:spMk id="3" creationId="{927EBEB5-CE8F-5695-7772-E387A10FD9C3}"/>
          </ac:spMkLst>
        </pc:spChg>
        <pc:spChg chg="del">
          <ac:chgData name="סופי פרחיה" userId="eb25bcaaae84d291" providerId="LiveId" clId="{27E71DE6-ED88-4AF5-AD1D-2321AA8CB91C}" dt="2024-01-17T19:21:02.476" v="2865" actId="478"/>
          <ac:spMkLst>
            <pc:docMk/>
            <pc:sldMk cId="1061906204" sldId="365"/>
            <ac:spMk id="4" creationId="{8E30B0B9-8BB9-DD8A-12BE-A012E8B9E4C3}"/>
          </ac:spMkLst>
        </pc:spChg>
        <pc:spChg chg="add mod">
          <ac:chgData name="סופי פרחיה" userId="eb25bcaaae84d291" providerId="LiveId" clId="{27E71DE6-ED88-4AF5-AD1D-2321AA8CB91C}" dt="2024-01-17T19:20:35.750" v="2860"/>
          <ac:spMkLst>
            <pc:docMk/>
            <pc:sldMk cId="1061906204" sldId="365"/>
            <ac:spMk id="5" creationId="{A7072D7D-C87D-08A4-2C0C-D80AC6079846}"/>
          </ac:spMkLst>
        </pc:spChg>
        <pc:spChg chg="add del mod">
          <ac:chgData name="סופי פרחיה" userId="eb25bcaaae84d291" providerId="LiveId" clId="{27E71DE6-ED88-4AF5-AD1D-2321AA8CB91C}" dt="2024-01-17T19:27:57.036" v="2935" actId="478"/>
          <ac:spMkLst>
            <pc:docMk/>
            <pc:sldMk cId="1061906204" sldId="365"/>
            <ac:spMk id="7" creationId="{A0ED2E3B-369B-5C96-2503-68BA2B5E8704}"/>
          </ac:spMkLst>
        </pc:spChg>
        <pc:spChg chg="add mod">
          <ac:chgData name="סופי פרחיה" userId="eb25bcaaae84d291" providerId="LiveId" clId="{27E71DE6-ED88-4AF5-AD1D-2321AA8CB91C}" dt="2024-01-17T19:25:32.407" v="2897" actId="1076"/>
          <ac:spMkLst>
            <pc:docMk/>
            <pc:sldMk cId="1061906204" sldId="365"/>
            <ac:spMk id="9" creationId="{E51F50D2-7CB7-1226-066F-D175EFE7F5EA}"/>
          </ac:spMkLst>
        </pc:spChg>
        <pc:spChg chg="add mod">
          <ac:chgData name="סופי פרחיה" userId="eb25bcaaae84d291" providerId="LiveId" clId="{27E71DE6-ED88-4AF5-AD1D-2321AA8CB91C}" dt="2024-01-17T19:26:57.724" v="2920"/>
          <ac:spMkLst>
            <pc:docMk/>
            <pc:sldMk cId="1061906204" sldId="365"/>
            <ac:spMk id="11" creationId="{04F0D09C-63AE-C219-9BF3-25535E2460B8}"/>
          </ac:spMkLst>
        </pc:spChg>
        <pc:spChg chg="add mod">
          <ac:chgData name="סופי פרחיה" userId="eb25bcaaae84d291" providerId="LiveId" clId="{27E71DE6-ED88-4AF5-AD1D-2321AA8CB91C}" dt="2024-01-17T19:27:45.750" v="2934" actId="14100"/>
          <ac:spMkLst>
            <pc:docMk/>
            <pc:sldMk cId="1061906204" sldId="365"/>
            <ac:spMk id="13" creationId="{CFD39653-5028-86AA-D9A2-9D9CF97B05D4}"/>
          </ac:spMkLst>
        </pc:spChg>
        <pc:spChg chg="add mod">
          <ac:chgData name="סופי פרחיה" userId="eb25bcaaae84d291" providerId="LiveId" clId="{27E71DE6-ED88-4AF5-AD1D-2321AA8CB91C}" dt="2024-01-17T19:23:48.256" v="2884" actId="1076"/>
          <ac:spMkLst>
            <pc:docMk/>
            <pc:sldMk cId="1061906204" sldId="365"/>
            <ac:spMk id="14" creationId="{C3981932-A1EB-47DB-1C16-BAA051CCC23D}"/>
          </ac:spMkLst>
        </pc:spChg>
        <pc:spChg chg="add mod">
          <ac:chgData name="סופי פרחיה" userId="eb25bcaaae84d291" providerId="LiveId" clId="{27E71DE6-ED88-4AF5-AD1D-2321AA8CB91C}" dt="2024-01-17T19:27:16.248" v="2926" actId="1076"/>
          <ac:spMkLst>
            <pc:docMk/>
            <pc:sldMk cId="1061906204" sldId="365"/>
            <ac:spMk id="16" creationId="{2148235B-43F8-0880-E602-07ADEF5B67B5}"/>
          </ac:spMkLst>
        </pc:spChg>
        <pc:spChg chg="add mod">
          <ac:chgData name="סופי פרחיה" userId="eb25bcaaae84d291" providerId="LiveId" clId="{27E71DE6-ED88-4AF5-AD1D-2321AA8CB91C}" dt="2024-01-17T19:27:41.224" v="2933" actId="1076"/>
          <ac:spMkLst>
            <pc:docMk/>
            <pc:sldMk cId="1061906204" sldId="365"/>
            <ac:spMk id="17" creationId="{A70AA40E-0790-9589-C1D8-415D586E9861}"/>
          </ac:spMkLst>
        </pc:spChg>
        <pc:spChg chg="add mod">
          <ac:chgData name="סופי פרחיה" userId="eb25bcaaae84d291" providerId="LiveId" clId="{27E71DE6-ED88-4AF5-AD1D-2321AA8CB91C}" dt="2024-01-17T19:27:39.738" v="2932" actId="1076"/>
          <ac:spMkLst>
            <pc:docMk/>
            <pc:sldMk cId="1061906204" sldId="365"/>
            <ac:spMk id="18" creationId="{E805DD8B-1DF7-8600-E712-BA69D848D985}"/>
          </ac:spMkLst>
        </pc:spChg>
        <pc:spChg chg="add mod">
          <ac:chgData name="סופי פרחיה" userId="eb25bcaaae84d291" providerId="LiveId" clId="{27E71DE6-ED88-4AF5-AD1D-2321AA8CB91C}" dt="2024-01-17T19:27:28.896" v="2929" actId="1076"/>
          <ac:spMkLst>
            <pc:docMk/>
            <pc:sldMk cId="1061906204" sldId="365"/>
            <ac:spMk id="20" creationId="{CB84B741-0793-16FD-EF9F-DC0DD79E2C23}"/>
          </ac:spMkLst>
        </pc:spChg>
        <pc:spChg chg="add mod">
          <ac:chgData name="סופי פרחיה" userId="eb25bcaaae84d291" providerId="LiveId" clId="{27E71DE6-ED88-4AF5-AD1D-2321AA8CB91C}" dt="2024-01-17T19:27:37.437" v="2931" actId="1076"/>
          <ac:spMkLst>
            <pc:docMk/>
            <pc:sldMk cId="1061906204" sldId="365"/>
            <ac:spMk id="22" creationId="{E1308264-7219-521D-0B74-F791C9B8202D}"/>
          </ac:spMkLst>
        </pc:spChg>
      </pc:sldChg>
      <pc:sldMasterChg chg="delSldLayout">
        <pc:chgData name="סופי פרחיה" userId="eb25bcaaae84d291" providerId="LiveId" clId="{27E71DE6-ED88-4AF5-AD1D-2321AA8CB91C}" dt="2024-01-17T19:33:48.313" v="3039" actId="47"/>
        <pc:sldMasterMkLst>
          <pc:docMk/>
          <pc:sldMasterMk cId="0" sldId="2147483701"/>
        </pc:sldMasterMkLst>
        <pc:sldLayoutChg chg="del">
          <pc:chgData name="סופי פרחיה" userId="eb25bcaaae84d291" providerId="LiveId" clId="{27E71DE6-ED88-4AF5-AD1D-2321AA8CB91C}" dt="2024-01-17T19:33:36.168" v="3024" actId="47"/>
          <pc:sldLayoutMkLst>
            <pc:docMk/>
            <pc:sldMasterMk cId="0" sldId="2147483701"/>
            <pc:sldLayoutMk cId="0" sldId="2147483651"/>
          </pc:sldLayoutMkLst>
        </pc:sldLayoutChg>
        <pc:sldLayoutChg chg="del">
          <pc:chgData name="סופי פרחיה" userId="eb25bcaaae84d291" providerId="LiveId" clId="{27E71DE6-ED88-4AF5-AD1D-2321AA8CB91C}" dt="2024-01-17T19:33:34.450" v="3022" actId="47"/>
          <pc:sldLayoutMkLst>
            <pc:docMk/>
            <pc:sldMasterMk cId="0" sldId="2147483701"/>
            <pc:sldLayoutMk cId="0" sldId="2147483653"/>
          </pc:sldLayoutMkLst>
        </pc:sldLayoutChg>
        <pc:sldLayoutChg chg="del">
          <pc:chgData name="סופי פרחיה" userId="eb25bcaaae84d291" providerId="LiveId" clId="{27E71DE6-ED88-4AF5-AD1D-2321AA8CB91C}" dt="2024-01-17T19:32:44.123" v="2962" actId="47"/>
          <pc:sldLayoutMkLst>
            <pc:docMk/>
            <pc:sldMasterMk cId="0" sldId="2147483701"/>
            <pc:sldLayoutMk cId="0" sldId="2147483654"/>
          </pc:sldLayoutMkLst>
        </pc:sldLayoutChg>
        <pc:sldLayoutChg chg="del">
          <pc:chgData name="סופי פרחיה" userId="eb25bcaaae84d291" providerId="LiveId" clId="{27E71DE6-ED88-4AF5-AD1D-2321AA8CB91C}" dt="2024-01-17T19:33:38.081" v="3027" actId="47"/>
          <pc:sldLayoutMkLst>
            <pc:docMk/>
            <pc:sldMasterMk cId="0" sldId="2147483701"/>
            <pc:sldLayoutMk cId="0" sldId="2147483655"/>
          </pc:sldLayoutMkLst>
        </pc:sldLayoutChg>
        <pc:sldLayoutChg chg="del">
          <pc:chgData name="סופי פרחיה" userId="eb25bcaaae84d291" providerId="LiveId" clId="{27E71DE6-ED88-4AF5-AD1D-2321AA8CB91C}" dt="2024-01-17T19:32:52.469" v="2977" actId="47"/>
          <pc:sldLayoutMkLst>
            <pc:docMk/>
            <pc:sldMasterMk cId="0" sldId="2147483701"/>
            <pc:sldLayoutMk cId="0" sldId="2147483656"/>
          </pc:sldLayoutMkLst>
        </pc:sldLayoutChg>
        <pc:sldLayoutChg chg="del">
          <pc:chgData name="סופי פרחיה" userId="eb25bcaaae84d291" providerId="LiveId" clId="{27E71DE6-ED88-4AF5-AD1D-2321AA8CB91C}" dt="2024-01-17T19:32:50.992" v="2973" actId="47"/>
          <pc:sldLayoutMkLst>
            <pc:docMk/>
            <pc:sldMasterMk cId="0" sldId="2147483701"/>
            <pc:sldLayoutMk cId="0" sldId="2147483657"/>
          </pc:sldLayoutMkLst>
        </pc:sldLayoutChg>
        <pc:sldLayoutChg chg="del">
          <pc:chgData name="סופי פרחיה" userId="eb25bcaaae84d291" providerId="LiveId" clId="{27E71DE6-ED88-4AF5-AD1D-2321AA8CB91C}" dt="2024-01-17T19:33:40.321" v="3029" actId="47"/>
          <pc:sldLayoutMkLst>
            <pc:docMk/>
            <pc:sldMasterMk cId="0" sldId="2147483701"/>
            <pc:sldLayoutMk cId="0" sldId="2147483659"/>
          </pc:sldLayoutMkLst>
        </pc:sldLayoutChg>
        <pc:sldLayoutChg chg="del">
          <pc:chgData name="סופי פרחיה" userId="eb25bcaaae84d291" providerId="LiveId" clId="{27E71DE6-ED88-4AF5-AD1D-2321AA8CB91C}" dt="2024-01-17T19:33:24.882" v="3014" actId="47"/>
          <pc:sldLayoutMkLst>
            <pc:docMk/>
            <pc:sldMasterMk cId="0" sldId="2147483701"/>
            <pc:sldLayoutMk cId="0" sldId="2147483660"/>
          </pc:sldLayoutMkLst>
        </pc:sldLayoutChg>
        <pc:sldLayoutChg chg="del">
          <pc:chgData name="סופי פרחיה" userId="eb25bcaaae84d291" providerId="LiveId" clId="{27E71DE6-ED88-4AF5-AD1D-2321AA8CB91C}" dt="2024-01-17T19:33:15.988" v="3010" actId="47"/>
          <pc:sldLayoutMkLst>
            <pc:docMk/>
            <pc:sldMasterMk cId="0" sldId="2147483701"/>
            <pc:sldLayoutMk cId="0" sldId="2147483661"/>
          </pc:sldLayoutMkLst>
        </pc:sldLayoutChg>
        <pc:sldLayoutChg chg="del">
          <pc:chgData name="סופי פרחיה" userId="eb25bcaaae84d291" providerId="LiveId" clId="{27E71DE6-ED88-4AF5-AD1D-2321AA8CB91C}" dt="2024-01-17T19:33:27.657" v="3019" actId="47"/>
          <pc:sldLayoutMkLst>
            <pc:docMk/>
            <pc:sldMasterMk cId="0" sldId="2147483701"/>
            <pc:sldLayoutMk cId="0" sldId="2147483664"/>
          </pc:sldLayoutMkLst>
        </pc:sldLayoutChg>
        <pc:sldLayoutChg chg="del">
          <pc:chgData name="סופי פרחיה" userId="eb25bcaaae84d291" providerId="LiveId" clId="{27E71DE6-ED88-4AF5-AD1D-2321AA8CB91C}" dt="2024-01-17T19:33:28.961" v="3020" actId="47"/>
          <pc:sldLayoutMkLst>
            <pc:docMk/>
            <pc:sldMasterMk cId="0" sldId="2147483701"/>
            <pc:sldLayoutMk cId="0" sldId="2147483665"/>
          </pc:sldLayoutMkLst>
        </pc:sldLayoutChg>
        <pc:sldLayoutChg chg="del">
          <pc:chgData name="סופי פרחיה" userId="eb25bcaaae84d291" providerId="LiveId" clId="{27E71DE6-ED88-4AF5-AD1D-2321AA8CB91C}" dt="2024-01-17T19:33:25.858" v="3016" actId="47"/>
          <pc:sldLayoutMkLst>
            <pc:docMk/>
            <pc:sldMasterMk cId="0" sldId="2147483701"/>
            <pc:sldLayoutMk cId="0" sldId="2147483666"/>
          </pc:sldLayoutMkLst>
        </pc:sldLayoutChg>
        <pc:sldLayoutChg chg="del">
          <pc:chgData name="סופי פרחיה" userId="eb25bcaaae84d291" providerId="LiveId" clId="{27E71DE6-ED88-4AF5-AD1D-2321AA8CB91C}" dt="2024-01-17T19:33:26.561" v="3018" actId="47"/>
          <pc:sldLayoutMkLst>
            <pc:docMk/>
            <pc:sldMasterMk cId="0" sldId="2147483701"/>
            <pc:sldLayoutMk cId="0" sldId="2147483667"/>
          </pc:sldLayoutMkLst>
        </pc:sldLayoutChg>
        <pc:sldLayoutChg chg="del">
          <pc:chgData name="סופי פרחיה" userId="eb25bcaaae84d291" providerId="LiveId" clId="{27E71DE6-ED88-4AF5-AD1D-2321AA8CB91C}" dt="2024-01-17T19:33:13.794" v="3008" actId="47"/>
          <pc:sldLayoutMkLst>
            <pc:docMk/>
            <pc:sldMasterMk cId="0" sldId="2147483701"/>
            <pc:sldLayoutMk cId="0" sldId="2147483668"/>
          </pc:sldLayoutMkLst>
        </pc:sldLayoutChg>
        <pc:sldLayoutChg chg="del">
          <pc:chgData name="סופי פרחיה" userId="eb25bcaaae84d291" providerId="LiveId" clId="{27E71DE6-ED88-4AF5-AD1D-2321AA8CB91C}" dt="2024-01-17T19:33:37.680" v="3026" actId="47"/>
          <pc:sldLayoutMkLst>
            <pc:docMk/>
            <pc:sldMasterMk cId="0" sldId="2147483701"/>
            <pc:sldLayoutMk cId="0" sldId="2147483669"/>
          </pc:sldLayoutMkLst>
        </pc:sldLayoutChg>
        <pc:sldLayoutChg chg="del">
          <pc:chgData name="סופי פרחיה" userId="eb25bcaaae84d291" providerId="LiveId" clId="{27E71DE6-ED88-4AF5-AD1D-2321AA8CB91C}" dt="2024-01-17T19:33:23.678" v="3012" actId="47"/>
          <pc:sldLayoutMkLst>
            <pc:docMk/>
            <pc:sldMasterMk cId="0" sldId="2147483701"/>
            <pc:sldLayoutMk cId="0" sldId="2147483670"/>
          </pc:sldLayoutMkLst>
        </pc:sldLayoutChg>
        <pc:sldLayoutChg chg="del">
          <pc:chgData name="סופי פרחיה" userId="eb25bcaaae84d291" providerId="LiveId" clId="{27E71DE6-ED88-4AF5-AD1D-2321AA8CB91C}" dt="2024-01-17T19:33:45.161" v="3035" actId="47"/>
          <pc:sldLayoutMkLst>
            <pc:docMk/>
            <pc:sldMasterMk cId="0" sldId="2147483701"/>
            <pc:sldLayoutMk cId="0" sldId="2147483671"/>
          </pc:sldLayoutMkLst>
        </pc:sldLayoutChg>
        <pc:sldLayoutChg chg="del">
          <pc:chgData name="סופי פרחיה" userId="eb25bcaaae84d291" providerId="LiveId" clId="{27E71DE6-ED88-4AF5-AD1D-2321AA8CB91C}" dt="2024-01-17T19:33:35.354" v="3023" actId="47"/>
          <pc:sldLayoutMkLst>
            <pc:docMk/>
            <pc:sldMasterMk cId="0" sldId="2147483701"/>
            <pc:sldLayoutMk cId="0" sldId="2147483672"/>
          </pc:sldLayoutMkLst>
        </pc:sldLayoutChg>
        <pc:sldLayoutChg chg="del">
          <pc:chgData name="סופי פרחיה" userId="eb25bcaaae84d291" providerId="LiveId" clId="{27E71DE6-ED88-4AF5-AD1D-2321AA8CB91C}" dt="2024-01-17T19:33:45.515" v="3036" actId="47"/>
          <pc:sldLayoutMkLst>
            <pc:docMk/>
            <pc:sldMasterMk cId="0" sldId="2147483701"/>
            <pc:sldLayoutMk cId="0" sldId="2147483673"/>
          </pc:sldLayoutMkLst>
        </pc:sldLayoutChg>
        <pc:sldLayoutChg chg="del">
          <pc:chgData name="סופי פרחיה" userId="eb25bcaaae84d291" providerId="LiveId" clId="{27E71DE6-ED88-4AF5-AD1D-2321AA8CB91C}" dt="2024-01-17T19:33:24.454" v="3013" actId="47"/>
          <pc:sldLayoutMkLst>
            <pc:docMk/>
            <pc:sldMasterMk cId="0" sldId="2147483701"/>
            <pc:sldLayoutMk cId="0" sldId="2147483674"/>
          </pc:sldLayoutMkLst>
        </pc:sldLayoutChg>
        <pc:sldLayoutChg chg="del">
          <pc:chgData name="סופי פרחיה" userId="eb25bcaaae84d291" providerId="LiveId" clId="{27E71DE6-ED88-4AF5-AD1D-2321AA8CB91C}" dt="2024-01-17T19:33:46.389" v="3037" actId="47"/>
          <pc:sldLayoutMkLst>
            <pc:docMk/>
            <pc:sldMasterMk cId="0" sldId="2147483701"/>
            <pc:sldLayoutMk cId="0" sldId="2147483675"/>
          </pc:sldLayoutMkLst>
        </pc:sldLayoutChg>
        <pc:sldLayoutChg chg="del">
          <pc:chgData name="סופי פרחיה" userId="eb25bcaaae84d291" providerId="LiveId" clId="{27E71DE6-ED88-4AF5-AD1D-2321AA8CB91C}" dt="2024-01-17T19:32:56.739" v="2986" actId="47"/>
          <pc:sldLayoutMkLst>
            <pc:docMk/>
            <pc:sldMasterMk cId="0" sldId="2147483701"/>
            <pc:sldLayoutMk cId="0" sldId="2147483676"/>
          </pc:sldLayoutMkLst>
        </pc:sldLayoutChg>
        <pc:sldLayoutChg chg="del">
          <pc:chgData name="סופי פרחיה" userId="eb25bcaaae84d291" providerId="LiveId" clId="{27E71DE6-ED88-4AF5-AD1D-2321AA8CB91C}" dt="2024-01-17T19:33:42.345" v="3033" actId="47"/>
          <pc:sldLayoutMkLst>
            <pc:docMk/>
            <pc:sldMasterMk cId="0" sldId="2147483701"/>
            <pc:sldLayoutMk cId="0" sldId="2147483677"/>
          </pc:sldLayoutMkLst>
        </pc:sldLayoutChg>
        <pc:sldLayoutChg chg="del">
          <pc:chgData name="סופי פרחיה" userId="eb25bcaaae84d291" providerId="LiveId" clId="{27E71DE6-ED88-4AF5-AD1D-2321AA8CB91C}" dt="2024-01-17T19:33:36.862" v="3025" actId="47"/>
          <pc:sldLayoutMkLst>
            <pc:docMk/>
            <pc:sldMasterMk cId="0" sldId="2147483701"/>
            <pc:sldLayoutMk cId="0" sldId="2147483678"/>
          </pc:sldLayoutMkLst>
        </pc:sldLayoutChg>
        <pc:sldLayoutChg chg="del">
          <pc:chgData name="סופי פרחיה" userId="eb25bcaaae84d291" providerId="LiveId" clId="{27E71DE6-ED88-4AF5-AD1D-2321AA8CB91C}" dt="2024-01-17T19:33:42.808" v="3034" actId="47"/>
          <pc:sldLayoutMkLst>
            <pc:docMk/>
            <pc:sldMasterMk cId="0" sldId="2147483701"/>
            <pc:sldLayoutMk cId="0" sldId="2147483679"/>
          </pc:sldLayoutMkLst>
        </pc:sldLayoutChg>
        <pc:sldLayoutChg chg="del">
          <pc:chgData name="סופי פרחיה" userId="eb25bcaaae84d291" providerId="LiveId" clId="{27E71DE6-ED88-4AF5-AD1D-2321AA8CB91C}" dt="2024-01-17T19:33:40.678" v="3030" actId="47"/>
          <pc:sldLayoutMkLst>
            <pc:docMk/>
            <pc:sldMasterMk cId="0" sldId="2147483701"/>
            <pc:sldLayoutMk cId="0" sldId="2147483680"/>
          </pc:sldLayoutMkLst>
        </pc:sldLayoutChg>
        <pc:sldLayoutChg chg="del">
          <pc:chgData name="סופי פרחיה" userId="eb25bcaaae84d291" providerId="LiveId" clId="{27E71DE6-ED88-4AF5-AD1D-2321AA8CB91C}" dt="2024-01-17T19:33:41.658" v="3031" actId="47"/>
          <pc:sldLayoutMkLst>
            <pc:docMk/>
            <pc:sldMasterMk cId="0" sldId="2147483701"/>
            <pc:sldLayoutMk cId="0" sldId="2147483681"/>
          </pc:sldLayoutMkLst>
        </pc:sldLayoutChg>
        <pc:sldLayoutChg chg="del">
          <pc:chgData name="סופי פרחיה" userId="eb25bcaaae84d291" providerId="LiveId" clId="{27E71DE6-ED88-4AF5-AD1D-2321AA8CB91C}" dt="2024-01-17T19:33:42.001" v="3032" actId="47"/>
          <pc:sldLayoutMkLst>
            <pc:docMk/>
            <pc:sldMasterMk cId="0" sldId="2147483701"/>
            <pc:sldLayoutMk cId="0" sldId="2147483682"/>
          </pc:sldLayoutMkLst>
        </pc:sldLayoutChg>
        <pc:sldLayoutChg chg="del">
          <pc:chgData name="סופי פרחיה" userId="eb25bcaaae84d291" providerId="LiveId" clId="{27E71DE6-ED88-4AF5-AD1D-2321AA8CB91C}" dt="2024-01-17T19:33:47.549" v="3038" actId="47"/>
          <pc:sldLayoutMkLst>
            <pc:docMk/>
            <pc:sldMasterMk cId="0" sldId="2147483701"/>
            <pc:sldLayoutMk cId="0" sldId="2147483683"/>
          </pc:sldLayoutMkLst>
        </pc:sldLayoutChg>
        <pc:sldLayoutChg chg="del">
          <pc:chgData name="סופי פרחיה" userId="eb25bcaaae84d291" providerId="LiveId" clId="{27E71DE6-ED88-4AF5-AD1D-2321AA8CB91C}" dt="2024-01-17T19:33:13.007" v="3007" actId="47"/>
          <pc:sldLayoutMkLst>
            <pc:docMk/>
            <pc:sldMasterMk cId="0" sldId="2147483701"/>
            <pc:sldLayoutMk cId="0" sldId="2147483684"/>
          </pc:sldLayoutMkLst>
        </pc:sldLayoutChg>
        <pc:sldLayoutChg chg="del">
          <pc:chgData name="סופי פרחיה" userId="eb25bcaaae84d291" providerId="LiveId" clId="{27E71DE6-ED88-4AF5-AD1D-2321AA8CB91C}" dt="2024-01-17T19:33:48.313" v="3039" actId="47"/>
          <pc:sldLayoutMkLst>
            <pc:docMk/>
            <pc:sldMasterMk cId="0" sldId="2147483701"/>
            <pc:sldLayoutMk cId="0" sldId="2147483685"/>
          </pc:sldLayoutMkLst>
        </pc:sldLayoutChg>
        <pc:sldLayoutChg chg="del">
          <pc:chgData name="סופי פרחיה" userId="eb25bcaaae84d291" providerId="LiveId" clId="{27E71DE6-ED88-4AF5-AD1D-2321AA8CB91C}" dt="2024-01-17T19:32:48.065" v="2966" actId="47"/>
          <pc:sldLayoutMkLst>
            <pc:docMk/>
            <pc:sldMasterMk cId="0" sldId="2147483701"/>
            <pc:sldLayoutMk cId="0" sldId="2147483686"/>
          </pc:sldLayoutMkLst>
        </pc:sldLayoutChg>
        <pc:sldLayoutChg chg="del">
          <pc:chgData name="סופי פרחיה" userId="eb25bcaaae84d291" providerId="LiveId" clId="{27E71DE6-ED88-4AF5-AD1D-2321AA8CB91C}" dt="2024-01-17T19:33:17.218" v="3011" actId="47"/>
          <pc:sldLayoutMkLst>
            <pc:docMk/>
            <pc:sldMasterMk cId="0" sldId="2147483701"/>
            <pc:sldLayoutMk cId="0" sldId="2147483687"/>
          </pc:sldLayoutMkLst>
        </pc:sldLayoutChg>
        <pc:sldLayoutChg chg="del">
          <pc:chgData name="סופי פרחיה" userId="eb25bcaaae84d291" providerId="LiveId" clId="{27E71DE6-ED88-4AF5-AD1D-2321AA8CB91C}" dt="2024-01-17T19:32:42.496" v="2961" actId="47"/>
          <pc:sldLayoutMkLst>
            <pc:docMk/>
            <pc:sldMasterMk cId="0" sldId="2147483701"/>
            <pc:sldLayoutMk cId="0" sldId="2147483688"/>
          </pc:sldLayoutMkLst>
        </pc:sldLayoutChg>
        <pc:sldLayoutChg chg="del">
          <pc:chgData name="סופי פרחיה" userId="eb25bcaaae84d291" providerId="LiveId" clId="{27E71DE6-ED88-4AF5-AD1D-2321AA8CB91C}" dt="2024-01-17T19:32:51.615" v="2975" actId="47"/>
          <pc:sldLayoutMkLst>
            <pc:docMk/>
            <pc:sldMasterMk cId="0" sldId="2147483701"/>
            <pc:sldLayoutMk cId="0" sldId="2147483689"/>
          </pc:sldLayoutMkLst>
        </pc:sldLayoutChg>
        <pc:sldLayoutChg chg="del">
          <pc:chgData name="סופי פרחיה" userId="eb25bcaaae84d291" providerId="LiveId" clId="{27E71DE6-ED88-4AF5-AD1D-2321AA8CB91C}" dt="2024-01-17T19:32:52.021" v="2976" actId="47"/>
          <pc:sldLayoutMkLst>
            <pc:docMk/>
            <pc:sldMasterMk cId="0" sldId="2147483701"/>
            <pc:sldLayoutMk cId="0" sldId="2147483690"/>
          </pc:sldLayoutMkLst>
        </pc:sldLayoutChg>
        <pc:sldLayoutChg chg="del">
          <pc:chgData name="סופי פרחיה" userId="eb25bcaaae84d291" providerId="LiveId" clId="{27E71DE6-ED88-4AF5-AD1D-2321AA8CB91C}" dt="2024-01-17T19:32:50.165" v="2971" actId="47"/>
          <pc:sldLayoutMkLst>
            <pc:docMk/>
            <pc:sldMasterMk cId="0" sldId="2147483701"/>
            <pc:sldLayoutMk cId="0" sldId="2147483691"/>
          </pc:sldLayoutMkLst>
        </pc:sldLayoutChg>
        <pc:sldLayoutChg chg="del">
          <pc:chgData name="סופי פרחיה" userId="eb25bcaaae84d291" providerId="LiveId" clId="{27E71DE6-ED88-4AF5-AD1D-2321AA8CB91C}" dt="2024-01-17T19:32:50.496" v="2972" actId="47"/>
          <pc:sldLayoutMkLst>
            <pc:docMk/>
            <pc:sldMasterMk cId="0" sldId="2147483701"/>
            <pc:sldLayoutMk cId="0" sldId="2147483692"/>
          </pc:sldLayoutMkLst>
        </pc:sldLayoutChg>
        <pc:sldLayoutChg chg="del">
          <pc:chgData name="סופי פרחיה" userId="eb25bcaaae84d291" providerId="LiveId" clId="{27E71DE6-ED88-4AF5-AD1D-2321AA8CB91C}" dt="2024-01-17T19:32:54.390" v="2980" actId="47"/>
          <pc:sldLayoutMkLst>
            <pc:docMk/>
            <pc:sldMasterMk cId="0" sldId="2147483701"/>
            <pc:sldLayoutMk cId="0" sldId="2147483693"/>
          </pc:sldLayoutMkLst>
        </pc:sldLayoutChg>
      </pc:sldMasterChg>
      <pc:sldMasterChg chg="del delSldLayout">
        <pc:chgData name="סופי פרחיה" userId="eb25bcaaae84d291" providerId="LiveId" clId="{27E71DE6-ED88-4AF5-AD1D-2321AA8CB91C}" dt="2024-01-17T19:33:09.129" v="3003" actId="47"/>
        <pc:sldMasterMkLst>
          <pc:docMk/>
          <pc:sldMasterMk cId="0" sldId="2147483702"/>
        </pc:sldMasterMkLst>
        <pc:sldLayoutChg chg="del">
          <pc:chgData name="סופי פרחיה" userId="eb25bcaaae84d291" providerId="LiveId" clId="{27E71DE6-ED88-4AF5-AD1D-2321AA8CB91C}" dt="2024-01-17T19:33:09.129" v="3003" actId="47"/>
          <pc:sldLayoutMkLst>
            <pc:docMk/>
            <pc:sldMasterMk cId="0" sldId="2147483702"/>
            <pc:sldLayoutMk cId="0" sldId="2147483698"/>
          </pc:sldLayoutMkLst>
        </pc:sldLayoutChg>
        <pc:sldLayoutChg chg="del">
          <pc:chgData name="סופי פרחיה" userId="eb25bcaaae84d291" providerId="LiveId" clId="{27E71DE6-ED88-4AF5-AD1D-2321AA8CB91C}" dt="2024-01-17T19:33:05.997" v="2997" actId="47"/>
          <pc:sldLayoutMkLst>
            <pc:docMk/>
            <pc:sldMasterMk cId="0" sldId="2147483702"/>
            <pc:sldLayoutMk cId="0" sldId="2147483699"/>
          </pc:sldLayoutMkLst>
        </pc:sldLayoutChg>
      </pc:sldMasterChg>
      <pc:sldMasterChg chg="del delSldLayout">
        <pc:chgData name="סופי פרחיה" userId="eb25bcaaae84d291" providerId="LiveId" clId="{27E71DE6-ED88-4AF5-AD1D-2321AA8CB91C}" dt="2024-01-17T19:32:57.547" v="2987" actId="47"/>
        <pc:sldMasterMkLst>
          <pc:docMk/>
          <pc:sldMasterMk cId="0" sldId="2147483703"/>
        </pc:sldMasterMkLst>
        <pc:sldLayoutChg chg="del">
          <pc:chgData name="סופי פרחיה" userId="eb25bcaaae84d291" providerId="LiveId" clId="{27E71DE6-ED88-4AF5-AD1D-2321AA8CB91C}" dt="2024-01-17T19:32:57.547" v="2987" actId="47"/>
          <pc:sldLayoutMkLst>
            <pc:docMk/>
            <pc:sldMasterMk cId="0" sldId="2147483703"/>
            <pc:sldLayoutMk cId="0" sldId="2147483700"/>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20:22:42.9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91,'7'-1,"-1"0,0 0,1-1,-1 0,0 0,0-1,8-4,5-2,117-36,-124 41,0 0,1 1,-1 1,1 0,17 0,69 3,-43 1,811-2,-830 1,40 8,10 1,297-6,-219-6,-146 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2T08:18:39.5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2,'11'0,"1"2,0 0,21 6,12 2,1-5,0-1,0-3,57-5,-33-10,-51 10,0 0,22-2,144 5,-104 2,-72-1,0 0,0 1,0 1,-1 0,1 0,0 0,-1 1,1 1,-1-1,0 1,10 7,-8-6,2 0,-1-1,0 0,1-1,22 4,15 3,-25-4,1-1,0-2,0-1,35 0,-35-2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9T09:10:00.1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92,'4'-3,"0"0,-1 1,2-1,-1 1,0-1,0 2,1-1,-1 0,1 1,-1 0,10-2,55-1,-53 3,9 0,0-1,0-1,0-1,-1-1,0-1,29-12,-39 13,1 1,0 0,1 1,-1 1,18-1,81 3,-55 2,380-2,-425 2,1 0,0 0,-1 1,1 1,-1 1,0 0,21 11,-13-6,38 11,-27-13,1-2,0-2,35 1,105-6,-57-2,-59 3,-33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9T09:22:38.813"/>
    </inkml:context>
    <inkml:brush xml:id="br0">
      <inkml:brushProperty name="width" value="0.3" units="cm"/>
      <inkml:brushProperty name="height" value="0.6" units="cm"/>
      <inkml:brushProperty name="color" value="#D9AEFF"/>
      <inkml:brushProperty name="tip" value="rectangle"/>
      <inkml:brushProperty name="rasterOp" value="maskPen"/>
      <inkml:brushProperty name="ignorePressure" value="1"/>
    </inkml:brush>
  </inkml:definitions>
  <inkml:trace contextRef="#ctx0" brushRef="#br0">0 1,'477'0,"-434"2,1 3,55 12,-12-1,-43-8,-28-4,-1-1,27 1,115-4,-140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9T09:22:45.427"/>
    </inkml:context>
    <inkml:brush xml:id="br0">
      <inkml:brushProperty name="width" value="0.3" units="cm"/>
      <inkml:brushProperty name="height" value="0.6" units="cm"/>
      <inkml:brushProperty name="color" value="#D9AEFF"/>
      <inkml:brushProperty name="tip" value="rectangle"/>
      <inkml:brushProperty name="rasterOp" value="maskPen"/>
      <inkml:brushProperty name="ignorePressure" value="1"/>
    </inkml:brush>
  </inkml:definitions>
  <inkml:trace contextRef="#ctx0" brushRef="#br0">0 2,'74'-1,"82"2,-78 9,-45-5,41 1,40-8,86 3,-190 1,0 0,0 0,0 1,17 8,-18-7,0-1,1 0,-1 0,0-1,16 2,196-3,-107-2,-97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9T09:23:23.996"/>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44,'15'-1,"0"0,25-6,-24 3,0 1,19 0,23 3,-33 0,0 0,1-1,47-10,-43 6,1 1,0 2,0 1,41 3,0 0,242-2,-297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1T09:35:45.4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0,'1861'0,"-1824"2,67 12,-64-7,48 1,-21-8,-41-1,0 1,1 2,48 8,-41-3,1-1,53 1,73-8,-66-1,-10 1,105 3,-100 12,-9-2,-50-9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20:22:39.3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37,'1878'0,"-1858"-1,-1-1,0-1,0-1,34-12,-38 11,-1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1T21:35:01.437"/>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1 10,'604'0,"-469"-10,-108 10,-20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1T21:35:19.333"/>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1 37,'3'0,"0"-1,0 0,1 1,-1-1,0 0,0 0,4-3,21-4,43 0,89-4,-120 12,-1 2,1 1,-1 2,62 16,-76-16,1 0,0-2,1-1,-1-1,32-3,47 3,-75 1,109 5,-22-7,-109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2T08:18:00.822"/>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1 2,'85'-1,"96"3,-165 0,32 9,11 2,24 2,8 1,-9-1,-57-9,46 4,-20-9,-23 0,0 0,41 8,-13 0,-1-3,1-2,65-4,-84-1,-12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2T08:18:02.594"/>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1 0,'1212'0,"-1187"0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2T08:18:13.567"/>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0 120,'46'1,"-10"0,1-2,0-1,44-9,-30 3,0 2,1 2,62 3,-94 0,1-1,0-1,33-10,-21 5,13-4,-27 7,1 0,-1 2,23-3,231 5,-133 3,-121-4,-1 1,1-2,22-6,-19 3,37-3,-35 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2T08:18:16.435"/>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1 151,'94'2,"108"-5,-177 0,-1-2,0 0,26-11,41-8,-36 16,-35 7,33-9,-28 5,36-3,-37 5,44-9,-22-2,-20 5,0 2,0 1,1 0,40-1,110 8,-152-1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2T08:18:36.1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49,'4'-3,"0"0,-1 1,2-1,-1 1,0 0,0 0,1 0,-1 0,1 1,-1 0,10-2,56-1,-55 4,473-2,-233 4,129-2,-368 0,0-2,0 0,24-6,-15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en.wikipedia.org/wiki/Task_(computing)"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It is </a:t>
            </a:r>
            <a:r>
              <a:rPr lang="en-US" b="0" dirty="0"/>
              <a:t>difficult to </a:t>
            </a:r>
            <a:r>
              <a:rPr lang="en-US" b="1" dirty="0"/>
              <a:t>achieve small and accurate slices in practice</a:t>
            </a:r>
            <a:r>
              <a:rPr lang="en-US" b="1" i="0" dirty="0">
                <a:solidFill>
                  <a:srgbClr val="FFFFFF"/>
                </a:solidFill>
                <a:effectLst/>
                <a:latin typeface="Söhne"/>
              </a:rPr>
              <a:t> </a:t>
            </a:r>
            <a:r>
              <a:rPr lang="en-US" b="1" dirty="0"/>
              <a:t>without noticeable degradation </a:t>
            </a:r>
            <a:r>
              <a:rPr lang="en-US" dirty="0"/>
              <a:t>of existing notebooks performance.</a:t>
            </a:r>
            <a:br>
              <a:rPr lang="en-US" dirty="0"/>
            </a:br>
            <a:r>
              <a:rPr lang="en-US" b="0" i="0" dirty="0">
                <a:solidFill>
                  <a:srgbClr val="FFFFFF"/>
                </a:solidFill>
                <a:effectLst/>
                <a:latin typeface="Söhne"/>
              </a:rPr>
              <a:t>In few more slides, we are going to meet NBSLICER-</a:t>
            </a:r>
            <a:br>
              <a:rPr lang="en-US" b="0" i="0" dirty="0">
                <a:solidFill>
                  <a:srgbClr val="FFFFFF"/>
                </a:solidFill>
                <a:effectLst/>
                <a:latin typeface="Söhne"/>
              </a:rPr>
            </a:br>
            <a:r>
              <a:rPr lang="en-US" b="0" i="0" dirty="0">
                <a:solidFill>
                  <a:srgbClr val="FFFFFF"/>
                </a:solidFill>
                <a:effectLst/>
                <a:latin typeface="Söhne"/>
              </a:rPr>
              <a:t> </a:t>
            </a:r>
            <a:r>
              <a:rPr lang="en-US" b="1" i="0" u="sng" dirty="0">
                <a:solidFill>
                  <a:srgbClr val="FFFFFF"/>
                </a:solidFill>
                <a:effectLst/>
                <a:latin typeface="Söhne"/>
              </a:rPr>
              <a:t>a </a:t>
            </a:r>
            <a:r>
              <a:rPr lang="en-US" b="1" u="sng" dirty="0"/>
              <a:t>dynamic slicer optimized for the notebook setting</a:t>
            </a:r>
            <a:r>
              <a:rPr lang="en-US" u="sng" dirty="0"/>
              <a:t> </a:t>
            </a:r>
            <a:r>
              <a:rPr lang="en-US" dirty="0"/>
              <a:t>resolving </a:t>
            </a:r>
            <a:r>
              <a:rPr lang="en-US" b="1" dirty="0"/>
              <a:t>dynamic data dependencies</a:t>
            </a:r>
            <a:r>
              <a:rPr lang="en-US" b="0" i="0" dirty="0">
                <a:solidFill>
                  <a:srgbClr val="FFFFFF"/>
                </a:solidFill>
                <a:effectLst/>
                <a:latin typeface="Söhne"/>
              </a:rPr>
              <a:t>. </a:t>
            </a:r>
          </a:p>
          <a:p>
            <a:pPr marL="158750" indent="0" algn="l">
              <a:buNone/>
            </a:pPr>
            <a:r>
              <a:rPr lang="en-US" b="0" i="0" dirty="0">
                <a:solidFill>
                  <a:srgbClr val="FFFFFF"/>
                </a:solidFill>
                <a:effectLst/>
                <a:latin typeface="Söhne"/>
              </a:rPr>
              <a:t>Now, we are going to discusses the main challenges the developers met while developing NBSLICER.</a:t>
            </a:r>
          </a:p>
          <a:p>
            <a:pPr marL="158750" indent="0" algn="l">
              <a:buNone/>
            </a:pPr>
            <a:endParaRPr lang="en-US" b="0" i="0" dirty="0">
              <a:solidFill>
                <a:srgbClr val="FFFFFF"/>
              </a:solidFill>
              <a:effectLst/>
              <a:latin typeface="Söhne"/>
            </a:endParaRPr>
          </a:p>
          <a:p>
            <a:pPr marL="158750" indent="0" algn="l">
              <a:buNone/>
            </a:pPr>
            <a:endParaRPr lang="en-US" b="0" i="0" dirty="0">
              <a:solidFill>
                <a:srgbClr val="FFFFFF"/>
              </a:solidFill>
              <a:effectLst/>
              <a:latin typeface="Söhne"/>
            </a:endParaRPr>
          </a:p>
          <a:p>
            <a:endParaRPr lang="en-US" dirty="0"/>
          </a:p>
        </p:txBody>
      </p:sp>
    </p:spTree>
    <p:extLst>
      <p:ext uri="{BB962C8B-B14F-4D97-AF65-F5344CB8AC3E}">
        <p14:creationId xmlns:p14="http://schemas.microsoft.com/office/powerpoint/2010/main" val="2198714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It is not difficult to </a:t>
            </a:r>
            <a:r>
              <a:rPr lang="en-US" b="1" dirty="0"/>
              <a:t>construct a case </a:t>
            </a:r>
            <a:r>
              <a:rPr lang="en-US" dirty="0"/>
              <a:t>wherein the static slicing technique will </a:t>
            </a:r>
            <a:r>
              <a:rPr lang="en-US" b="1" dirty="0"/>
              <a:t>yield  much larger slices </a:t>
            </a:r>
            <a:r>
              <a:rPr lang="en-US" dirty="0"/>
              <a:t>than necessary. </a:t>
            </a:r>
            <a:br>
              <a:rPr lang="en-US" dirty="0"/>
            </a:br>
            <a:r>
              <a:rPr lang="en-US" sz="1100" b="0" i="0" dirty="0">
                <a:solidFill>
                  <a:srgbClr val="29261B"/>
                </a:solidFill>
                <a:effectLst/>
                <a:latin typeface="Manrope" panose="020B0604020202020204" charset="0"/>
              </a:rPr>
              <a:t>One way </a:t>
            </a:r>
            <a:r>
              <a:rPr lang="en-US" sz="1100" b="1" i="0" dirty="0">
                <a:solidFill>
                  <a:srgbClr val="29261B"/>
                </a:solidFill>
                <a:effectLst/>
                <a:latin typeface="Manrope" panose="020B0604020202020204" charset="0"/>
              </a:rPr>
              <a:t>to reduce the slice size </a:t>
            </a:r>
            <a:r>
              <a:rPr lang="en-US" sz="1100" b="0" i="0" dirty="0">
                <a:solidFill>
                  <a:srgbClr val="29261B"/>
                </a:solidFill>
                <a:effectLst/>
                <a:latin typeface="Manrope" panose="020B0604020202020204" charset="0"/>
              </a:rPr>
              <a:t>while </a:t>
            </a:r>
            <a:r>
              <a:rPr lang="en-US" sz="1100" b="1" i="0" dirty="0">
                <a:solidFill>
                  <a:srgbClr val="29261B"/>
                </a:solidFill>
                <a:effectLst/>
                <a:latin typeface="Manrope" panose="020B0604020202020204" charset="0"/>
              </a:rPr>
              <a:t>preserving correctness </a:t>
            </a:r>
            <a:r>
              <a:rPr lang="en-US" sz="1100" b="0" i="0" dirty="0">
                <a:solidFill>
                  <a:srgbClr val="29261B"/>
                </a:solidFill>
                <a:effectLst/>
                <a:latin typeface="Manrope" panose="020B0604020202020204" charset="0"/>
              </a:rPr>
              <a:t>is to </a:t>
            </a:r>
            <a:r>
              <a:rPr lang="en-US" sz="1100" b="1" i="0" dirty="0">
                <a:solidFill>
                  <a:srgbClr val="29261B"/>
                </a:solidFill>
                <a:effectLst/>
                <a:latin typeface="Manrope" panose="020B0604020202020204" charset="0"/>
              </a:rPr>
              <a:t>leverage dynamic slicing</a:t>
            </a:r>
            <a:r>
              <a:rPr lang="en-US" sz="1100" b="0" i="0" dirty="0">
                <a:solidFill>
                  <a:srgbClr val="29261B"/>
                </a:solidFill>
                <a:effectLst/>
                <a:latin typeface="Manrope" panose="020B0604020202020204" charset="0"/>
              </a:rPr>
              <a:t>. </a:t>
            </a:r>
            <a:br>
              <a:rPr lang="en-US" sz="3200" dirty="0"/>
            </a:br>
            <a:r>
              <a:rPr lang="en-US" sz="4800" b="0" i="0" dirty="0">
                <a:solidFill>
                  <a:srgbClr val="D1D5DB"/>
                </a:solidFill>
                <a:effectLst/>
                <a:latin typeface="Söhne"/>
              </a:rPr>
              <a:t>Dynamic slicing is </a:t>
            </a:r>
            <a:r>
              <a:rPr lang="en-US" sz="4800" b="1" i="0" dirty="0">
                <a:solidFill>
                  <a:srgbClr val="D1D5DB"/>
                </a:solidFill>
                <a:effectLst/>
                <a:latin typeface="Söhne"/>
              </a:rPr>
              <a:t>useful</a:t>
            </a:r>
            <a:r>
              <a:rPr lang="en-US" sz="4800" b="0" i="0" dirty="0">
                <a:solidFill>
                  <a:srgbClr val="D1D5DB"/>
                </a:solidFill>
                <a:effectLst/>
                <a:latin typeface="Söhne"/>
              </a:rPr>
              <a:t> for </a:t>
            </a:r>
            <a:r>
              <a:rPr lang="en-US" sz="4800" b="1" i="0" dirty="0">
                <a:solidFill>
                  <a:srgbClr val="D1D5DB"/>
                </a:solidFill>
                <a:effectLst/>
                <a:latin typeface="Söhne"/>
              </a:rPr>
              <a:t>handling dynamic behavior</a:t>
            </a:r>
            <a:r>
              <a:rPr lang="en-US" sz="4800" b="0" i="0" dirty="0">
                <a:solidFill>
                  <a:srgbClr val="D1D5DB"/>
                </a:solidFill>
                <a:effectLst/>
                <a:latin typeface="Söhne"/>
              </a:rPr>
              <a:t>, </a:t>
            </a:r>
            <a:br>
              <a:rPr lang="en-US" sz="4800" b="0" i="0" dirty="0">
                <a:solidFill>
                  <a:srgbClr val="D1D5DB"/>
                </a:solidFill>
                <a:effectLst/>
                <a:latin typeface="Söhne"/>
              </a:rPr>
            </a:br>
            <a:r>
              <a:rPr lang="en-US" sz="4800" b="0" i="0" dirty="0">
                <a:solidFill>
                  <a:srgbClr val="D1D5DB"/>
                </a:solidFill>
                <a:effectLst/>
                <a:latin typeface="Söhne"/>
              </a:rPr>
              <a:t>whereas static slicing struggles with it.</a:t>
            </a:r>
            <a:br>
              <a:rPr lang="en-US" sz="1100" b="0" i="0" dirty="0">
                <a:solidFill>
                  <a:srgbClr val="29261B"/>
                </a:solidFill>
                <a:effectLst/>
                <a:latin typeface="Manrope" panose="020B0604020202020204" charset="0"/>
              </a:rPr>
            </a:br>
            <a:endParaRPr lang="en-US" dirty="0">
              <a:latin typeface="Manrope" panose="020B0604020202020204" charset="0"/>
            </a:endParaRPr>
          </a:p>
        </p:txBody>
      </p:sp>
    </p:spTree>
    <p:extLst>
      <p:ext uri="{BB962C8B-B14F-4D97-AF65-F5344CB8AC3E}">
        <p14:creationId xmlns:p14="http://schemas.microsoft.com/office/powerpoint/2010/main" val="1809835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 is an example for such dynamic behavior</a:t>
            </a:r>
          </a:p>
          <a:p>
            <a:pPr marL="158750" indent="0">
              <a:buNone/>
            </a:pPr>
            <a:r>
              <a:rPr lang="en-US" dirty="0"/>
              <a:t>There is a</a:t>
            </a:r>
            <a:r>
              <a:rPr lang="en-US" b="1" dirty="0"/>
              <a:t> typo </a:t>
            </a:r>
            <a:r>
              <a:rPr lang="en-US" dirty="0"/>
              <a:t>in cell 3,np</a:t>
            </a:r>
            <a:r>
              <a:rPr lang="en-US" dirty="0">
                <a:latin typeface="Manrope" panose="020B0604020202020204" charset="0"/>
              </a:rPr>
              <a:t>.hstock instead of </a:t>
            </a:r>
            <a:r>
              <a:rPr lang="en-US" dirty="0" err="1">
                <a:latin typeface="Manrope" panose="020B0604020202020204" charset="0"/>
              </a:rPr>
              <a:t>np.hstack</a:t>
            </a:r>
            <a:r>
              <a:rPr lang="en-US" dirty="0">
                <a:latin typeface="Manrope" panose="020B0604020202020204" charset="0"/>
              </a:rPr>
              <a:t> </a:t>
            </a:r>
            <a:br>
              <a:rPr lang="en-US" dirty="0"/>
            </a:br>
            <a:r>
              <a:rPr lang="en-US" dirty="0"/>
              <a:t>After fixing, the user would want to </a:t>
            </a:r>
            <a:r>
              <a:rPr lang="en-US" b="1" dirty="0"/>
              <a:t>re-run cells 5 and 6</a:t>
            </a:r>
            <a:r>
              <a:rPr lang="en-US" dirty="0"/>
              <a:t>.</a:t>
            </a:r>
            <a:br>
              <a:rPr lang="en-US" dirty="0"/>
            </a:br>
            <a:r>
              <a:rPr lang="en-US" dirty="0"/>
              <a:t>Lets try to create </a:t>
            </a:r>
            <a:r>
              <a:rPr lang="en-US" b="1" dirty="0"/>
              <a:t>backward slice of cell 6</a:t>
            </a:r>
            <a:r>
              <a:rPr lang="en-US" b="0" dirty="0"/>
              <a:t> (reconstruct the output of the last cell)</a:t>
            </a:r>
          </a:p>
          <a:p>
            <a:pPr marL="158750" indent="0">
              <a:buNone/>
            </a:pPr>
            <a:r>
              <a:rPr lang="en-US" dirty="0"/>
              <a:t>In </a:t>
            </a:r>
            <a:r>
              <a:rPr lang="en-US" dirty="0" err="1"/>
              <a:t>Nbslicer</a:t>
            </a:r>
            <a:r>
              <a:rPr lang="en-US" dirty="0"/>
              <a:t>, only cells 1 5 6 will be in that slice. </a:t>
            </a:r>
            <a:br>
              <a:rPr lang="en-US" dirty="0"/>
            </a:br>
            <a:r>
              <a:rPr lang="en-US" dirty="0"/>
              <a:t>However, a static slicer would include the entire execution log (cells 1 to 6).</a:t>
            </a:r>
          </a:p>
          <a:p>
            <a:endParaRPr lang="en-US" dirty="0"/>
          </a:p>
          <a:p>
            <a:endParaRPr lang="en-US" dirty="0"/>
          </a:p>
          <a:p>
            <a:endParaRPr lang="en-US" dirty="0"/>
          </a:p>
          <a:p>
            <a:pPr marL="158750" indent="0">
              <a:buNone/>
            </a:pPr>
            <a:r>
              <a:rPr lang="en-US" b="0" i="0" dirty="0">
                <a:solidFill>
                  <a:srgbClr val="D1D5DB"/>
                </a:solidFill>
                <a:effectLst/>
                <a:latin typeface="Söhne"/>
              </a:rPr>
              <a:t>In the context of a function, if it modifies the state, it means it alters the values of variables or objects outside of its own scope, potentially impacting the overall program.</a:t>
            </a:r>
            <a:endParaRPr lang="en-US" dirty="0"/>
          </a:p>
        </p:txBody>
      </p:sp>
    </p:spTree>
    <p:extLst>
      <p:ext uri="{BB962C8B-B14F-4D97-AF65-F5344CB8AC3E}">
        <p14:creationId xmlns:p14="http://schemas.microsoft.com/office/powerpoint/2010/main" val="809813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reason to that difference is that </a:t>
            </a:r>
            <a:r>
              <a:rPr lang="en-US" dirty="0" err="1"/>
              <a:t>Nbslicer</a:t>
            </a:r>
            <a:r>
              <a:rPr lang="en-US" dirty="0"/>
              <a:t> </a:t>
            </a:r>
            <a:r>
              <a:rPr lang="en-US" b="1" dirty="0"/>
              <a:t>can figure out </a:t>
            </a:r>
            <a:r>
              <a:rPr lang="en-US" dirty="0"/>
              <a:t>that </a:t>
            </a:r>
            <a:r>
              <a:rPr lang="en-US" dirty="0" err="1"/>
              <a:t>numpy</a:t>
            </a:r>
            <a:r>
              <a:rPr lang="en-US" dirty="0"/>
              <a:t> and Pandas (in cell 2) are </a:t>
            </a:r>
            <a:r>
              <a:rPr lang="en-US" b="1" dirty="0"/>
              <a:t>external libraries</a:t>
            </a:r>
            <a:r>
              <a:rPr lang="en-US" dirty="0"/>
              <a:t>, that </a:t>
            </a:r>
            <a:r>
              <a:rPr lang="en-US" b="1" dirty="0"/>
              <a:t>don’t modify the state</a:t>
            </a:r>
            <a:r>
              <a:rPr lang="en-US" dirty="0"/>
              <a:t>. </a:t>
            </a:r>
            <a:br>
              <a:rPr lang="en-US" dirty="0"/>
            </a:br>
            <a:r>
              <a:rPr lang="en-US" dirty="0"/>
              <a:t>Thus, </a:t>
            </a:r>
            <a:r>
              <a:rPr lang="en-US" dirty="0" err="1"/>
              <a:t>Nbslicer</a:t>
            </a:r>
            <a:r>
              <a:rPr lang="en-US" dirty="0"/>
              <a:t> can </a:t>
            </a:r>
            <a:r>
              <a:rPr lang="en-US" b="1" dirty="0"/>
              <a:t>exclude </a:t>
            </a:r>
            <a:r>
              <a:rPr lang="en-US" dirty="0"/>
              <a:t>cell 2, 3 and 4. </a:t>
            </a:r>
            <a:br>
              <a:rPr lang="en-US" dirty="0"/>
            </a:br>
            <a:r>
              <a:rPr lang="en-US" dirty="0"/>
              <a:t>They don’t contribute to the output in cell 6.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However, solely on static information, static programing won’t be able to infer that. </a:t>
            </a:r>
            <a:br>
              <a:rPr lang="en-US" dirty="0"/>
            </a:br>
            <a:r>
              <a:rPr lang="en-US" dirty="0"/>
              <a:t>So what is the issue? The issue with dynamic programming is that it </a:t>
            </a:r>
            <a:r>
              <a:rPr lang="en-US" b="1" dirty="0"/>
              <a:t>requires</a:t>
            </a:r>
            <a:r>
              <a:rPr lang="en-US" dirty="0"/>
              <a:t> </a:t>
            </a:r>
            <a:r>
              <a:rPr lang="en-US" b="1" dirty="0"/>
              <a:t>modification to the interpreter</a:t>
            </a:r>
            <a:r>
              <a:rPr lang="en-US" dirty="0"/>
              <a:t>, which is a problem of both </a:t>
            </a:r>
            <a:r>
              <a:rPr lang="en-US" b="1" dirty="0"/>
              <a:t>performance and portability.</a:t>
            </a:r>
          </a:p>
          <a:p>
            <a:pPr marL="158750" indent="0">
              <a:buNone/>
            </a:pPr>
            <a:endParaRPr lang="en-US" dirty="0"/>
          </a:p>
        </p:txBody>
      </p:sp>
    </p:spTree>
    <p:extLst>
      <p:ext uri="{BB962C8B-B14F-4D97-AF65-F5344CB8AC3E}">
        <p14:creationId xmlns:p14="http://schemas.microsoft.com/office/powerpoint/2010/main" val="1169475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29261B"/>
                </a:solidFill>
                <a:effectLst/>
                <a:latin typeface="+mj-lt"/>
              </a:rPr>
              <a:t>Dynamic slicing comes with the </a:t>
            </a:r>
            <a:r>
              <a:rPr lang="en-US" b="1" i="0" dirty="0">
                <a:solidFill>
                  <a:srgbClr val="29261B"/>
                </a:solidFill>
                <a:effectLst/>
                <a:latin typeface="+mj-lt"/>
              </a:rPr>
              <a:t>drawback</a:t>
            </a:r>
            <a:r>
              <a:rPr lang="en-US" b="0" i="0" dirty="0">
                <a:solidFill>
                  <a:srgbClr val="29261B"/>
                </a:solidFill>
                <a:effectLst/>
                <a:latin typeface="+mj-lt"/>
              </a:rPr>
              <a:t> of </a:t>
            </a:r>
            <a:r>
              <a:rPr lang="en-US" b="1" i="0" dirty="0">
                <a:solidFill>
                  <a:srgbClr val="29261B"/>
                </a:solidFill>
                <a:effectLst/>
                <a:latin typeface="+mj-lt"/>
              </a:rPr>
              <a:t>significant overhead</a:t>
            </a:r>
            <a:r>
              <a:rPr lang="en-US" b="0" i="0" dirty="0">
                <a:solidFill>
                  <a:srgbClr val="29261B"/>
                </a:solidFill>
                <a:effectLst/>
                <a:latin typeface="+mj-lt"/>
              </a:rPr>
              <a:t>, </a:t>
            </a:r>
            <a:br>
              <a:rPr lang="en-US" b="0" i="0" dirty="0">
                <a:solidFill>
                  <a:srgbClr val="29261B"/>
                </a:solidFill>
                <a:effectLst/>
                <a:latin typeface="+mj-lt"/>
              </a:rPr>
            </a:br>
            <a:r>
              <a:rPr lang="en-US" b="0" i="0" dirty="0">
                <a:solidFill>
                  <a:srgbClr val="29261B"/>
                </a:solidFill>
                <a:effectLst/>
                <a:latin typeface="+mj-lt"/>
              </a:rPr>
              <a:t>since </a:t>
            </a:r>
            <a:r>
              <a:rPr lang="en-US" b="0" i="0" dirty="0">
                <a:solidFill>
                  <a:srgbClr val="D1D5DB"/>
                </a:solidFill>
                <a:effectLst/>
                <a:latin typeface="+mj-lt"/>
              </a:rPr>
              <a:t>it requires </a:t>
            </a:r>
            <a:r>
              <a:rPr lang="en-US" b="1" i="0" dirty="0">
                <a:solidFill>
                  <a:srgbClr val="D1D5DB"/>
                </a:solidFill>
                <a:effectLst/>
                <a:latin typeface="+mj-lt"/>
              </a:rPr>
              <a:t>visibility into execution code </a:t>
            </a:r>
            <a:r>
              <a:rPr lang="en-US" b="0" i="0" dirty="0">
                <a:solidFill>
                  <a:srgbClr val="D1D5DB"/>
                </a:solidFill>
                <a:effectLst/>
                <a:latin typeface="+mj-lt"/>
              </a:rPr>
              <a:t>to infer </a:t>
            </a:r>
            <a:r>
              <a:rPr lang="en-US" b="1" i="0" dirty="0">
                <a:solidFill>
                  <a:srgbClr val="D1D5DB"/>
                </a:solidFill>
                <a:effectLst/>
                <a:latin typeface="+mj-lt"/>
              </a:rPr>
              <a:t>runtime data dependencies</a:t>
            </a:r>
            <a:r>
              <a:rPr lang="en-US" b="0" i="0" dirty="0">
                <a:solidFill>
                  <a:srgbClr val="D1D5DB"/>
                </a:solidFill>
                <a:effectLst/>
                <a:latin typeface="+mj-lt"/>
              </a:rPr>
              <a:t>.</a:t>
            </a:r>
          </a:p>
          <a:p>
            <a:pPr marL="158750" indent="0">
              <a:buNone/>
            </a:pPr>
            <a:br>
              <a:rPr lang="en-US" b="0" i="0" dirty="0">
                <a:solidFill>
                  <a:srgbClr val="29261B"/>
                </a:solidFill>
                <a:effectLst/>
                <a:latin typeface="+mj-lt"/>
              </a:rPr>
            </a:br>
            <a:r>
              <a:rPr lang="en-US" b="0" i="0" dirty="0">
                <a:solidFill>
                  <a:srgbClr val="29261B"/>
                </a:solidFill>
                <a:effectLst/>
                <a:latin typeface="+mj-lt"/>
              </a:rPr>
              <a:t>For example, in Python ≥3.8 leveraging this approach leads to </a:t>
            </a:r>
            <a:r>
              <a:rPr lang="en-US" b="0" i="0" dirty="0">
                <a:solidFill>
                  <a:srgbClr val="D1D5DB"/>
                </a:solidFill>
                <a:effectLst/>
                <a:latin typeface="+mj-lt"/>
              </a:rPr>
              <a:t>notable</a:t>
            </a:r>
            <a:r>
              <a:rPr lang="en-US" b="0" i="0" dirty="0">
                <a:solidFill>
                  <a:srgbClr val="29261B"/>
                </a:solidFill>
                <a:effectLst/>
                <a:latin typeface="+mj-lt"/>
              </a:rPr>
              <a:t> slowdowns of 100× or more</a:t>
            </a:r>
            <a:br>
              <a:rPr lang="en-US" b="0" i="0" dirty="0">
                <a:solidFill>
                  <a:srgbClr val="29261B"/>
                </a:solidFill>
                <a:effectLst/>
                <a:latin typeface="+mj-lt"/>
              </a:rPr>
            </a:br>
            <a:r>
              <a:rPr lang="en-US" dirty="0"/>
              <a:t>supports tracing of individual bytecode operations via </a:t>
            </a:r>
            <a:r>
              <a:rPr lang="en-US" dirty="0" err="1"/>
              <a:t>builtin</a:t>
            </a:r>
            <a:r>
              <a:rPr lang="en-US" dirty="0"/>
              <a:t> system tracing utilities [4] — functionality upon which runtime data dependency tracking could be implemented — but we found that leveraging this approach leads to slowdowns of 100× or more. </a:t>
            </a:r>
            <a:endParaRPr lang="en-US" dirty="0">
              <a:latin typeface="+mj-lt"/>
            </a:endParaRPr>
          </a:p>
        </p:txBody>
      </p:sp>
    </p:spTree>
    <p:extLst>
      <p:ext uri="{BB962C8B-B14F-4D97-AF65-F5344CB8AC3E}">
        <p14:creationId xmlns:p14="http://schemas.microsoft.com/office/powerpoint/2010/main" val="3801866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50000"/>
              </a:lnSpc>
              <a:spcBef>
                <a:spcPts val="0"/>
              </a:spcBef>
              <a:spcAft>
                <a:spcPts val="0"/>
              </a:spcAft>
              <a:buClr>
                <a:srgbClr val="000000"/>
              </a:buClr>
              <a:buSzPts val="1100"/>
              <a:buFont typeface="Arial"/>
              <a:buNone/>
              <a:tabLst/>
              <a:defRPr/>
            </a:pPr>
            <a:r>
              <a:rPr lang="en-US" b="0" i="0" dirty="0">
                <a:solidFill>
                  <a:srgbClr val="29261B"/>
                </a:solidFill>
                <a:effectLst/>
                <a:latin typeface="-apple-system"/>
              </a:rPr>
              <a:t>A</a:t>
            </a:r>
            <a:r>
              <a:rPr lang="en-US" dirty="0"/>
              <a:t>n alternative approach is to </a:t>
            </a:r>
            <a:r>
              <a:rPr lang="en-US" b="1" dirty="0"/>
              <a:t>instrument the interpreter itself </a:t>
            </a:r>
            <a:r>
              <a:rPr lang="en-US" b="0" dirty="0"/>
              <a:t>in a </a:t>
            </a:r>
            <a:r>
              <a:rPr lang="en-US" b="1" dirty="0"/>
              <a:t>lower-level language</a:t>
            </a:r>
            <a:r>
              <a:rPr lang="en-US" dirty="0"/>
              <a:t>. </a:t>
            </a:r>
            <a:br>
              <a:rPr lang="en-US" dirty="0"/>
            </a:br>
            <a:r>
              <a:rPr lang="en-US" dirty="0"/>
              <a:t>However, </a:t>
            </a:r>
            <a:r>
              <a:rPr lang="en-US" b="1" dirty="0"/>
              <a:t>users would need </a:t>
            </a:r>
            <a:r>
              <a:rPr lang="en-US" dirty="0"/>
              <a:t>to </a:t>
            </a:r>
            <a:r>
              <a:rPr lang="en-US" b="1" dirty="0"/>
              <a:t>re-download </a:t>
            </a:r>
            <a:r>
              <a:rPr lang="en-US" dirty="0"/>
              <a:t>a </a:t>
            </a:r>
            <a:r>
              <a:rPr lang="en-US" b="1" dirty="0"/>
              <a:t>new interpreter, </a:t>
            </a:r>
            <a:r>
              <a:rPr lang="en-US" dirty="0"/>
              <a:t>every time a </a:t>
            </a:r>
            <a:r>
              <a:rPr lang="en-US" b="1" dirty="0"/>
              <a:t>new version of Python </a:t>
            </a:r>
            <a:r>
              <a:rPr lang="en-US" dirty="0"/>
              <a:t>is released. </a:t>
            </a:r>
            <a:br>
              <a:rPr lang="en-US" dirty="0"/>
            </a:br>
            <a:r>
              <a:rPr lang="en-US" dirty="0"/>
              <a:t>Supporting this is less than ideal. </a:t>
            </a:r>
            <a:br>
              <a:rPr lang="en-US" dirty="0"/>
            </a:br>
            <a:br>
              <a:rPr lang="en-US" dirty="0"/>
            </a:br>
            <a:r>
              <a:rPr lang="en-US" sz="1100" b="1" dirty="0">
                <a:latin typeface="Manrope" panose="020B0604020202020204" charset="0"/>
              </a:rPr>
              <a:t>Quick summary </a:t>
            </a:r>
            <a:r>
              <a:rPr lang="en-US" b="1" dirty="0">
                <a:latin typeface="Manrope" panose="020B0604020202020204" charset="0"/>
              </a:rPr>
              <a:t>: </a:t>
            </a:r>
            <a:r>
              <a:rPr lang="en-US" dirty="0">
                <a:latin typeface="Manrope" panose="020B0604020202020204" charset="0"/>
              </a:rPr>
              <a:t>T</a:t>
            </a:r>
            <a:r>
              <a:rPr lang="en-US" sz="1100" dirty="0">
                <a:latin typeface="Manrope" panose="020B0604020202020204" charset="0"/>
              </a:rPr>
              <a:t>he challenge is to</a:t>
            </a:r>
            <a:r>
              <a:rPr lang="en-US" dirty="0">
                <a:latin typeface="Manrope" panose="020B0604020202020204" charset="0"/>
              </a:rPr>
              <a:t> detect and </a:t>
            </a:r>
            <a:r>
              <a:rPr lang="en-US" sz="1100" dirty="0">
                <a:latin typeface="Manrope" panose="020B0604020202020204" charset="0"/>
              </a:rPr>
              <a:t>resolve </a:t>
            </a:r>
            <a:r>
              <a:rPr lang="en-US" sz="1100" u="sng" dirty="0">
                <a:latin typeface="Manrope" panose="020B0604020202020204" charset="0"/>
              </a:rPr>
              <a:t>dynamic data dependencies</a:t>
            </a:r>
            <a:r>
              <a:rPr lang="en-US" sz="1100" dirty="0">
                <a:latin typeface="Manrope" panose="020B0604020202020204" charset="0"/>
              </a:rPr>
              <a:t> , with reasonable </a:t>
            </a:r>
            <a:r>
              <a:rPr lang="en-US" sz="1100" u="sng" dirty="0">
                <a:latin typeface="Manrope" panose="020B0604020202020204" charset="0"/>
              </a:rPr>
              <a:t>overhead</a:t>
            </a:r>
          </a:p>
          <a:p>
            <a:pPr marL="158750" indent="0" algn="l">
              <a:buNone/>
            </a:pPr>
            <a:br>
              <a:rPr lang="en-US" b="0" i="0" dirty="0">
                <a:solidFill>
                  <a:srgbClr val="FFFFFF"/>
                </a:solidFill>
                <a:effectLst/>
                <a:latin typeface="Söhne"/>
              </a:rPr>
            </a:br>
            <a:r>
              <a:rPr lang="en-US" dirty="0"/>
              <a:t>alternative approach  - </a:t>
            </a:r>
            <a:r>
              <a:rPr lang="en-US" b="0" i="0" dirty="0">
                <a:solidFill>
                  <a:srgbClr val="29261B"/>
                </a:solidFill>
                <a:effectLst/>
                <a:latin typeface="-apple-system"/>
              </a:rPr>
              <a:t>Python's built-in tracing utilities for instrumenting</a:t>
            </a:r>
            <a:endParaRPr lang="en-US" dirty="0"/>
          </a:p>
        </p:txBody>
      </p:sp>
    </p:spTree>
    <p:extLst>
      <p:ext uri="{BB962C8B-B14F-4D97-AF65-F5344CB8AC3E}">
        <p14:creationId xmlns:p14="http://schemas.microsoft.com/office/powerpoint/2010/main" val="3623643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Manrope" panose="020B0604020202020204" charset="0"/>
              </a:rPr>
              <a:t>Lets meet two important </a:t>
            </a:r>
            <a:r>
              <a:rPr lang="en-US" b="0" i="0" dirty="0">
                <a:solidFill>
                  <a:srgbClr val="333333"/>
                </a:solidFill>
                <a:effectLst/>
                <a:latin typeface="Assistant" pitchFamily="2" charset="-79"/>
                <a:cs typeface="Assistant" pitchFamily="2" charset="-79"/>
              </a:rPr>
              <a:t>term</a:t>
            </a:r>
            <a:r>
              <a:rPr lang="en-US" sz="1100" dirty="0">
                <a:latin typeface="Manrope" panose="020B0604020202020204" charset="0"/>
              </a:rPr>
              <a:t>s on very high level:</a:t>
            </a:r>
            <a:br>
              <a:rPr lang="en-US" sz="1100" dirty="0">
                <a:latin typeface="Manrope" panose="020B0604020202020204" charset="0"/>
              </a:rPr>
            </a:br>
            <a:r>
              <a:rPr lang="en-US" sz="1100" dirty="0">
                <a:latin typeface="Manrope" panose="020B0604020202020204" charset="0"/>
              </a:rPr>
              <a:t>Python bytecode is a </a:t>
            </a:r>
            <a:r>
              <a:rPr lang="en-US" sz="1100" b="1" dirty="0">
                <a:latin typeface="Manrope" panose="020B0604020202020204" charset="0"/>
              </a:rPr>
              <a:t>low-level representation of the Python </a:t>
            </a:r>
            <a:r>
              <a:rPr lang="en-US" sz="1100" dirty="0">
                <a:latin typeface="Manrope" panose="020B0604020202020204" charset="0"/>
              </a:rPr>
              <a:t>source code.</a:t>
            </a:r>
          </a:p>
          <a:p>
            <a:pPr marL="158750" indent="0">
              <a:buNone/>
            </a:pPr>
            <a:r>
              <a:rPr lang="en-US" sz="1100" dirty="0">
                <a:latin typeface="Manrope" panose="020B0604020202020204" charset="0"/>
              </a:rPr>
              <a:t>After the AST is generated (we are going to understand this term next), we </a:t>
            </a:r>
            <a:r>
              <a:rPr lang="en-US" sz="1100" b="1" dirty="0">
                <a:latin typeface="Manrope" panose="020B0604020202020204" charset="0"/>
              </a:rPr>
              <a:t>convert it to byte-code</a:t>
            </a:r>
            <a:r>
              <a:rPr lang="en-US" sz="1100" dirty="0">
                <a:latin typeface="Manrope" panose="020B0604020202020204" charset="0"/>
              </a:rPr>
              <a:t>. This process is called compilation.</a:t>
            </a:r>
            <a:endParaRPr lang="en-US" dirty="0"/>
          </a:p>
        </p:txBody>
      </p:sp>
    </p:spTree>
    <p:extLst>
      <p:ext uri="{BB962C8B-B14F-4D97-AF65-F5344CB8AC3E}">
        <p14:creationId xmlns:p14="http://schemas.microsoft.com/office/powerpoint/2010/main" val="2695178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29261B"/>
                </a:solidFill>
                <a:effectLst/>
                <a:latin typeface="+mj-lt"/>
              </a:rPr>
              <a:t>An abstract syntax tree (AST) is a </a:t>
            </a:r>
            <a:r>
              <a:rPr lang="en-US" b="1" i="0" dirty="0">
                <a:solidFill>
                  <a:srgbClr val="29261B"/>
                </a:solidFill>
                <a:effectLst/>
                <a:latin typeface="+mj-lt"/>
              </a:rPr>
              <a:t>tree representation </a:t>
            </a:r>
            <a:r>
              <a:rPr lang="en-US" b="0" i="0" dirty="0">
                <a:solidFill>
                  <a:srgbClr val="29261B"/>
                </a:solidFill>
                <a:effectLst/>
                <a:latin typeface="+mj-lt"/>
              </a:rPr>
              <a:t>of code. </a:t>
            </a:r>
            <a:br>
              <a:rPr lang="en-US" dirty="0"/>
            </a:br>
            <a:r>
              <a:rPr lang="en-US" b="1" i="0" dirty="0">
                <a:solidFill>
                  <a:srgbClr val="D1D5DB"/>
                </a:solidFill>
                <a:effectLst/>
                <a:latin typeface="Söhne"/>
              </a:rPr>
              <a:t>Each node represents an element </a:t>
            </a:r>
            <a:r>
              <a:rPr lang="en-US" b="0" i="0" dirty="0">
                <a:solidFill>
                  <a:srgbClr val="D1D5DB"/>
                </a:solidFill>
                <a:effectLst/>
                <a:latin typeface="Söhne"/>
              </a:rPr>
              <a:t>in the code, such as a function, loop, or operation.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solidFill>
                  <a:schemeClr val="tx1"/>
                </a:solidFill>
                <a:latin typeface="Manrope" panose="020B0604020202020204" charset="0"/>
              </a:rPr>
              <a:t>D</a:t>
            </a:r>
            <a:r>
              <a:rPr lang="en-US" b="1" i="0" dirty="0">
                <a:solidFill>
                  <a:schemeClr val="tx1"/>
                </a:solidFill>
                <a:effectLst/>
                <a:latin typeface="Manrope" panose="020B0604020202020204" charset="0"/>
              </a:rPr>
              <a:t>ata dependencies can be inferred by inspecting AST </a:t>
            </a:r>
            <a:r>
              <a:rPr lang="en-US" b="0" i="0" dirty="0">
                <a:solidFill>
                  <a:schemeClr val="tx1"/>
                </a:solidFill>
                <a:effectLst/>
                <a:latin typeface="Manrope" panose="020B0604020202020204" charset="0"/>
              </a:rPr>
              <a:t>-  </a:t>
            </a:r>
            <a:br>
              <a:rPr lang="en-US" b="0" i="0" dirty="0">
                <a:solidFill>
                  <a:schemeClr val="tx1"/>
                </a:solidFill>
                <a:effectLst/>
                <a:latin typeface="Manrope" panose="020B0604020202020204" charset="0"/>
              </a:rPr>
            </a:br>
            <a:r>
              <a:rPr lang="en-US" b="0" i="0" dirty="0">
                <a:solidFill>
                  <a:schemeClr val="tx1"/>
                </a:solidFill>
                <a:effectLst/>
                <a:latin typeface="Manrope" panose="020B0604020202020204" charset="0"/>
              </a:rPr>
              <a:t>the </a:t>
            </a:r>
            <a:r>
              <a:rPr lang="en-US" b="0" i="0" dirty="0">
                <a:effectLst/>
                <a:latin typeface="Manrope" panose="020B0604020202020204" charset="0"/>
              </a:rPr>
              <a:t>AST</a:t>
            </a:r>
            <a:r>
              <a:rPr lang="he-IL" b="0" i="0" dirty="0">
                <a:effectLst/>
                <a:latin typeface="Manrope" panose="020B0604020202020204" charset="0"/>
              </a:rPr>
              <a:t> </a:t>
            </a:r>
            <a:r>
              <a:rPr lang="en-US" b="0" i="0" dirty="0">
                <a:effectLst/>
                <a:latin typeface="Manrope" panose="020B0604020202020204" charset="0"/>
              </a:rPr>
              <a:t>structure </a:t>
            </a:r>
            <a:r>
              <a:rPr lang="en-US" b="1" i="0" dirty="0">
                <a:effectLst/>
                <a:latin typeface="Manrope" panose="020B0604020202020204" charset="0"/>
              </a:rPr>
              <a:t>provides useful insights</a:t>
            </a:r>
            <a:r>
              <a:rPr lang="en-US" b="0" i="0" dirty="0">
                <a:effectLst/>
                <a:latin typeface="Manrope" panose="020B0604020202020204" charset="0"/>
              </a:rPr>
              <a:t> , including the relationships between variables.</a:t>
            </a:r>
            <a:endParaRPr lang="en-US" b="0" i="0" dirty="0">
              <a:solidFill>
                <a:srgbClr val="D1D5DB"/>
              </a:solidFill>
              <a:effectLst/>
              <a:latin typeface="Söhne"/>
            </a:endParaRPr>
          </a:p>
          <a:p>
            <a:pPr marL="158750" indent="0">
              <a:buNone/>
            </a:pPr>
            <a:r>
              <a:rPr lang="en-US" b="0" i="0" dirty="0">
                <a:solidFill>
                  <a:srgbClr val="D1D5DB"/>
                </a:solidFill>
                <a:effectLst/>
                <a:latin typeface="Söhne"/>
              </a:rPr>
              <a:t>This is a higher level representation in comparison to python bytecode.</a:t>
            </a:r>
            <a:br>
              <a:rPr lang="en-US" b="0" i="0" dirty="0">
                <a:solidFill>
                  <a:srgbClr val="29261B"/>
                </a:solidFill>
                <a:effectLst/>
                <a:latin typeface="+mj-lt"/>
              </a:rPr>
            </a:br>
            <a:endParaRPr lang="en-US" dirty="0">
              <a:latin typeface="+mj-lt"/>
            </a:endParaRPr>
          </a:p>
        </p:txBody>
      </p:sp>
    </p:spTree>
    <p:extLst>
      <p:ext uri="{BB962C8B-B14F-4D97-AF65-F5344CB8AC3E}">
        <p14:creationId xmlns:p14="http://schemas.microsoft.com/office/powerpoint/2010/main" val="1343217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err="1">
                <a:solidFill>
                  <a:srgbClr val="29261B"/>
                </a:solidFill>
                <a:effectLst/>
                <a:latin typeface="+mj-lt"/>
              </a:rPr>
              <a:t>Nbslicer</a:t>
            </a:r>
            <a:r>
              <a:rPr lang="en-US" b="0" i="0" dirty="0">
                <a:solidFill>
                  <a:srgbClr val="29261B"/>
                </a:solidFill>
                <a:effectLst/>
                <a:latin typeface="+mj-lt"/>
              </a:rPr>
              <a:t> is a </a:t>
            </a:r>
            <a:r>
              <a:rPr lang="en-US" b="1" i="0" dirty="0">
                <a:solidFill>
                  <a:srgbClr val="29261B"/>
                </a:solidFill>
                <a:effectLst/>
                <a:latin typeface="+mj-lt"/>
              </a:rPr>
              <a:t>hybrid static-dynamic slicer </a:t>
            </a:r>
            <a:r>
              <a:rPr lang="en-US" b="0" i="0" dirty="0">
                <a:solidFill>
                  <a:srgbClr val="29261B"/>
                </a:solidFill>
                <a:effectLst/>
                <a:latin typeface="+mj-lt"/>
              </a:rPr>
              <a:t>optimized for interactive notebooks. </a:t>
            </a:r>
            <a:br>
              <a:rPr lang="en-US" b="0" i="0" dirty="0">
                <a:solidFill>
                  <a:srgbClr val="29261B"/>
                </a:solidFill>
                <a:effectLst/>
                <a:latin typeface="+mj-lt"/>
              </a:rPr>
            </a:br>
            <a:r>
              <a:rPr lang="en-US" b="0" i="0" dirty="0">
                <a:solidFill>
                  <a:srgbClr val="29261B"/>
                </a:solidFill>
                <a:effectLst/>
                <a:latin typeface="+mj-lt"/>
              </a:rPr>
              <a:t>The </a:t>
            </a:r>
            <a:r>
              <a:rPr lang="en-US" b="1" i="0" dirty="0">
                <a:solidFill>
                  <a:srgbClr val="29261B"/>
                </a:solidFill>
                <a:effectLst/>
                <a:latin typeface="+mj-lt"/>
              </a:rPr>
              <a:t>primary innovation </a:t>
            </a:r>
            <a:r>
              <a:rPr lang="en-US" b="0" i="0" dirty="0">
                <a:solidFill>
                  <a:srgbClr val="29261B"/>
                </a:solidFill>
                <a:effectLst/>
                <a:latin typeface="+mj-lt"/>
              </a:rPr>
              <a:t>of </a:t>
            </a:r>
            <a:r>
              <a:rPr lang="en-US" b="0" i="0" dirty="0" err="1">
                <a:solidFill>
                  <a:srgbClr val="29261B"/>
                </a:solidFill>
                <a:effectLst/>
                <a:latin typeface="+mj-lt"/>
              </a:rPr>
              <a:t>nbslicer</a:t>
            </a:r>
            <a:r>
              <a:rPr lang="en-US" b="0" i="0" dirty="0">
                <a:solidFill>
                  <a:srgbClr val="29261B"/>
                </a:solidFill>
                <a:effectLst/>
                <a:latin typeface="+mj-lt"/>
              </a:rPr>
              <a:t> </a:t>
            </a:r>
            <a:r>
              <a:rPr lang="en-US" b="1" i="0" dirty="0">
                <a:solidFill>
                  <a:srgbClr val="29261B"/>
                </a:solidFill>
                <a:effectLst/>
                <a:latin typeface="+mj-lt"/>
              </a:rPr>
              <a:t>instruments code at the level of </a:t>
            </a:r>
            <a:r>
              <a:rPr lang="en-US" b="0" i="0" dirty="0">
                <a:solidFill>
                  <a:srgbClr val="29261B"/>
                </a:solidFill>
                <a:effectLst/>
                <a:latin typeface="+mj-lt"/>
              </a:rPr>
              <a:t>the</a:t>
            </a:r>
            <a:r>
              <a:rPr lang="en-US" b="1" i="0" dirty="0">
                <a:solidFill>
                  <a:srgbClr val="29261B"/>
                </a:solidFill>
                <a:effectLst/>
                <a:latin typeface="+mj-lt"/>
              </a:rPr>
              <a:t> AST </a:t>
            </a:r>
            <a:r>
              <a:rPr lang="en-US" b="0" i="0" dirty="0">
                <a:solidFill>
                  <a:srgbClr val="29261B"/>
                </a:solidFill>
                <a:effectLst/>
                <a:latin typeface="+mj-lt"/>
              </a:rPr>
              <a:t>rather than the </a:t>
            </a:r>
            <a:r>
              <a:rPr lang="en-US" b="1" i="0" dirty="0">
                <a:solidFill>
                  <a:srgbClr val="29261B"/>
                </a:solidFill>
                <a:effectLst/>
                <a:latin typeface="+mj-lt"/>
              </a:rPr>
              <a:t>Python bytecode</a:t>
            </a:r>
            <a:r>
              <a:rPr lang="en-US" b="0" i="0" dirty="0">
                <a:solidFill>
                  <a:srgbClr val="29261B"/>
                </a:solidFill>
                <a:effectLst/>
                <a:latin typeface="+mj-lt"/>
              </a:rPr>
              <a:t>. </a:t>
            </a:r>
            <a:br>
              <a:rPr lang="en-US" b="0" i="0" dirty="0">
                <a:solidFill>
                  <a:srgbClr val="29261B"/>
                </a:solidFill>
                <a:effectLst/>
                <a:latin typeface="+mj-lt"/>
              </a:rPr>
            </a:br>
            <a:endParaRPr lang="en-US" dirty="0">
              <a:latin typeface="+mj-lt"/>
            </a:endParaRPr>
          </a:p>
        </p:txBody>
      </p:sp>
    </p:spTree>
    <p:extLst>
      <p:ext uri="{BB962C8B-B14F-4D97-AF65-F5344CB8AC3E}">
        <p14:creationId xmlns:p14="http://schemas.microsoft.com/office/powerpoint/2010/main" val="2655368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D1D5DB"/>
                </a:solidFill>
                <a:effectLst/>
                <a:latin typeface="+mj-lt"/>
              </a:rPr>
              <a:t>Here is the </a:t>
            </a:r>
            <a:r>
              <a:rPr lang="en-US" b="0" i="0" dirty="0" err="1">
                <a:solidFill>
                  <a:srgbClr val="D1D5DB"/>
                </a:solidFill>
                <a:effectLst/>
                <a:latin typeface="+mj-lt"/>
              </a:rPr>
              <a:t>Nbslicer</a:t>
            </a:r>
            <a:r>
              <a:rPr lang="en-US" b="0" i="0" dirty="0">
                <a:solidFill>
                  <a:srgbClr val="D1D5DB"/>
                </a:solidFill>
                <a:effectLst/>
                <a:latin typeface="+mj-lt"/>
              </a:rPr>
              <a:t> Instrumentation strategy : </a:t>
            </a:r>
          </a:p>
          <a:p>
            <a:pPr marL="158750" indent="0">
              <a:buNone/>
            </a:pPr>
            <a:r>
              <a:rPr lang="en-US" b="0" i="0" dirty="0">
                <a:solidFill>
                  <a:srgbClr val="D1D5DB"/>
                </a:solidFill>
                <a:effectLst/>
                <a:latin typeface="+mj-lt"/>
              </a:rPr>
              <a:t>The</a:t>
            </a:r>
            <a:r>
              <a:rPr lang="en-US" b="1" i="0" dirty="0">
                <a:solidFill>
                  <a:srgbClr val="D1D5DB"/>
                </a:solidFill>
                <a:effectLst/>
                <a:latin typeface="+mj-lt"/>
              </a:rPr>
              <a:t> AST-level instrumentation </a:t>
            </a:r>
            <a:r>
              <a:rPr lang="en-US" b="0" i="0" dirty="0">
                <a:solidFill>
                  <a:srgbClr val="D1D5DB"/>
                </a:solidFill>
                <a:effectLst/>
                <a:latin typeface="+mj-lt"/>
              </a:rPr>
              <a:t>can be </a:t>
            </a:r>
            <a:r>
              <a:rPr lang="en-US" sz="1100" b="1" i="0" dirty="0">
                <a:solidFill>
                  <a:srgbClr val="29261B"/>
                </a:solidFill>
                <a:effectLst/>
                <a:latin typeface="+mj-lt"/>
              </a:rPr>
              <a:t>enabled and disabled </a:t>
            </a:r>
            <a:r>
              <a:rPr lang="en-US" b="0" i="0" dirty="0">
                <a:solidFill>
                  <a:srgbClr val="D1D5DB"/>
                </a:solidFill>
                <a:effectLst/>
                <a:latin typeface="+mj-lt"/>
              </a:rPr>
              <a:t>as needed, to </a:t>
            </a:r>
            <a:r>
              <a:rPr lang="en-US" b="1" i="0" dirty="0">
                <a:solidFill>
                  <a:srgbClr val="D1D5DB"/>
                </a:solidFill>
                <a:effectLst/>
                <a:latin typeface="+mj-lt"/>
              </a:rPr>
              <a:t>control its overhead</a:t>
            </a:r>
            <a:r>
              <a:rPr lang="en-US" b="0" i="0" dirty="0">
                <a:solidFill>
                  <a:srgbClr val="D1D5DB"/>
                </a:solidFill>
                <a:effectLst/>
                <a:latin typeface="+mj-lt"/>
              </a:rPr>
              <a:t>.</a:t>
            </a:r>
            <a:br>
              <a:rPr lang="en-US" b="0" i="0" dirty="0">
                <a:solidFill>
                  <a:srgbClr val="29261B"/>
                </a:solidFill>
                <a:effectLst/>
                <a:latin typeface="+mj-lt"/>
              </a:rPr>
            </a:br>
            <a:r>
              <a:rPr lang="en-US" b="0" i="0" dirty="0">
                <a:solidFill>
                  <a:srgbClr val="D1D5DB"/>
                </a:solidFill>
                <a:effectLst/>
                <a:latin typeface="+mj-lt"/>
              </a:rPr>
              <a:t>When enabled, the AST is </a:t>
            </a:r>
            <a:r>
              <a:rPr lang="en-US" b="1" i="0" dirty="0">
                <a:solidFill>
                  <a:srgbClr val="D1D5DB"/>
                </a:solidFill>
                <a:effectLst/>
                <a:latin typeface="+mj-lt"/>
              </a:rPr>
              <a:t>enhanced</a:t>
            </a:r>
            <a:r>
              <a:rPr lang="en-US" b="0" i="0" dirty="0">
                <a:solidFill>
                  <a:srgbClr val="D1D5DB"/>
                </a:solidFill>
                <a:effectLst/>
                <a:latin typeface="+mj-lt"/>
              </a:rPr>
              <a:t> in order to </a:t>
            </a:r>
            <a:r>
              <a:rPr lang="en-US" b="1" i="0" dirty="0">
                <a:solidFill>
                  <a:srgbClr val="D1D5DB"/>
                </a:solidFill>
                <a:effectLst/>
                <a:latin typeface="+mj-lt"/>
              </a:rPr>
              <a:t>capture dynamic dependencies</a:t>
            </a:r>
            <a:r>
              <a:rPr lang="en-US" b="0" i="0" dirty="0">
                <a:solidFill>
                  <a:srgbClr val="D1D5DB"/>
                </a:solidFill>
                <a:effectLst/>
                <a:latin typeface="+mj-lt"/>
              </a:rPr>
              <a:t>.</a:t>
            </a:r>
            <a:br>
              <a:rPr lang="en-US" dirty="0">
                <a:latin typeface="+mj-lt"/>
              </a:rPr>
            </a:br>
            <a:r>
              <a:rPr lang="en-US" b="0" i="0" dirty="0">
                <a:solidFill>
                  <a:srgbClr val="29261B"/>
                </a:solidFill>
                <a:effectLst/>
                <a:latin typeface="+mj-lt"/>
              </a:rPr>
              <a:t>This additional information would be hard to achieve only by using static analysis. </a:t>
            </a:r>
          </a:p>
        </p:txBody>
      </p:sp>
    </p:spTree>
    <p:extLst>
      <p:ext uri="{BB962C8B-B14F-4D97-AF65-F5344CB8AC3E}">
        <p14:creationId xmlns:p14="http://schemas.microsoft.com/office/powerpoint/2010/main" val="3216896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Let’s talk about Computational notebooks.</a:t>
            </a:r>
            <a:br>
              <a:rPr lang="en-US" dirty="0"/>
            </a:br>
            <a:r>
              <a:rPr lang="en-US" dirty="0"/>
              <a:t>How many of you have used at least once, for example, MATLAB, </a:t>
            </a:r>
            <a:r>
              <a:rPr lang="en-US" b="0" i="0" dirty="0" err="1">
                <a:solidFill>
                  <a:srgbClr val="303633"/>
                </a:solidFill>
                <a:effectLst/>
                <a:latin typeface="Lora" panose="020F0502020204030204" pitchFamily="2" charset="0"/>
              </a:rPr>
              <a:t>Jupyter</a:t>
            </a:r>
            <a:r>
              <a:rPr lang="en-US" b="0" i="0" dirty="0">
                <a:solidFill>
                  <a:srgbClr val="303633"/>
                </a:solidFill>
                <a:effectLst/>
                <a:latin typeface="Lora" panose="020F0502020204030204" pitchFamily="2" charset="0"/>
              </a:rPr>
              <a:t> Notebook, R Markdown</a:t>
            </a:r>
            <a:r>
              <a:rPr lang="en-US" dirty="0"/>
              <a:t>? </a:t>
            </a:r>
            <a:br>
              <a:rPr lang="en-US" dirty="0"/>
            </a:br>
            <a:r>
              <a:rPr lang="en-US" b="0" i="0" dirty="0">
                <a:solidFill>
                  <a:srgbClr val="303633"/>
                </a:solidFill>
                <a:effectLst/>
                <a:latin typeface="Lora" panose="020F0502020204030204" pitchFamily="2" charset="0"/>
              </a:rPr>
              <a:t>A computational notebook is an environment for writing a document. It allows the author to insert code and add comments. </a:t>
            </a:r>
            <a:br>
              <a:rPr lang="en-US" b="0" i="0" dirty="0">
                <a:solidFill>
                  <a:srgbClr val="303633"/>
                </a:solidFill>
                <a:effectLst/>
                <a:latin typeface="Lora" panose="020F0502020204030204" pitchFamily="2" charset="0"/>
              </a:rPr>
            </a:br>
            <a:r>
              <a:rPr lang="en-US" b="0" i="0" dirty="0">
                <a:solidFill>
                  <a:srgbClr val="303633"/>
                </a:solidFill>
                <a:effectLst/>
                <a:latin typeface="Lora" panose="020F0502020204030204" pitchFamily="2" charset="0"/>
              </a:rPr>
              <a:t>The notebooks are made of small parts of code, called “cells”. The user can run each cell independently.</a:t>
            </a:r>
            <a:br>
              <a:rPr lang="en-US" b="0" i="0" dirty="0">
                <a:solidFill>
                  <a:srgbClr val="303633"/>
                </a:solidFill>
                <a:effectLst/>
                <a:latin typeface="Lora" panose="020F0502020204030204" pitchFamily="2" charset="0"/>
              </a:rPr>
            </a:br>
            <a:r>
              <a:rPr lang="en-US" b="0" i="0" dirty="0">
                <a:solidFill>
                  <a:srgbClr val="303633"/>
                </a:solidFill>
                <a:effectLst/>
                <a:latin typeface="Lora" panose="020F0502020204030204" pitchFamily="2" charset="0"/>
              </a:rPr>
              <a:t>This platform is particularly well-suited for data science work, because it is well suited for </a:t>
            </a:r>
            <a:r>
              <a:rPr lang="en-US" dirty="0"/>
              <a:t>exploratory data analysis</a:t>
            </a:r>
            <a:r>
              <a:rPr lang="en-US" b="0" i="0" dirty="0">
                <a:solidFill>
                  <a:srgbClr val="303633"/>
                </a:solidFill>
                <a:effectLst/>
                <a:latin typeface="Lora" panose="020F0502020204030204" pitchFamily="2" charset="0"/>
              </a:rPr>
              <a:t>. </a:t>
            </a:r>
            <a:endParaRPr lang="he-IL" b="0" i="0" dirty="0">
              <a:solidFill>
                <a:srgbClr val="303633"/>
              </a:solidFill>
              <a:effectLst/>
              <a:latin typeface="Lora" panose="020F0502020204030204" pitchFamily="2" charset="0"/>
            </a:endParaRPr>
          </a:p>
          <a:p>
            <a:pPr marL="158750" indent="0">
              <a:buNone/>
            </a:pPr>
            <a:br>
              <a:rPr lang="en-US" b="0" i="0" dirty="0">
                <a:solidFill>
                  <a:srgbClr val="303633"/>
                </a:solidFill>
                <a:effectLst/>
                <a:latin typeface="Lora" panose="020F0502020204030204" pitchFamily="2" charset="0"/>
              </a:rPr>
            </a:br>
            <a:br>
              <a:rPr lang="en-US" dirty="0"/>
            </a:br>
            <a:endParaRPr lang="en-US" dirty="0"/>
          </a:p>
        </p:txBody>
      </p:sp>
    </p:spTree>
    <p:extLst>
      <p:ext uri="{BB962C8B-B14F-4D97-AF65-F5344CB8AC3E}">
        <p14:creationId xmlns:p14="http://schemas.microsoft.com/office/powerpoint/2010/main" val="2252831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29261B"/>
                </a:solidFill>
                <a:effectLst/>
                <a:latin typeface="+mj-lt"/>
              </a:rPr>
              <a:t>Next, a </a:t>
            </a:r>
            <a:r>
              <a:rPr lang="en-US" b="1" i="0" dirty="0">
                <a:solidFill>
                  <a:srgbClr val="29261B"/>
                </a:solidFill>
                <a:effectLst/>
                <a:latin typeface="+mj-lt"/>
              </a:rPr>
              <a:t>static analyzer </a:t>
            </a:r>
            <a:r>
              <a:rPr lang="en-US" b="0" i="0" dirty="0">
                <a:solidFill>
                  <a:srgbClr val="29261B"/>
                </a:solidFill>
                <a:effectLst/>
                <a:latin typeface="+mj-lt"/>
              </a:rPr>
              <a:t>runs </a:t>
            </a:r>
            <a:r>
              <a:rPr lang="en-US" b="1" i="0" dirty="0">
                <a:solidFill>
                  <a:srgbClr val="29261B"/>
                </a:solidFill>
                <a:effectLst/>
                <a:latin typeface="+mj-lt"/>
              </a:rPr>
              <a:t>on these augmented trees</a:t>
            </a:r>
            <a:r>
              <a:rPr lang="en-US" b="0" i="0" dirty="0">
                <a:solidFill>
                  <a:srgbClr val="29261B"/>
                </a:solidFill>
                <a:effectLst/>
                <a:latin typeface="+mj-lt"/>
              </a:rPr>
              <a:t>. </a:t>
            </a:r>
            <a:br>
              <a:rPr lang="en-US" b="0" i="0" dirty="0">
                <a:solidFill>
                  <a:srgbClr val="29261B"/>
                </a:solidFill>
                <a:effectLst/>
                <a:latin typeface="+mj-lt"/>
              </a:rPr>
            </a:br>
            <a:r>
              <a:rPr lang="en-US" b="0" i="0" dirty="0">
                <a:solidFill>
                  <a:srgbClr val="29261B"/>
                </a:solidFill>
                <a:effectLst/>
                <a:latin typeface="+mj-lt"/>
              </a:rPr>
              <a:t>When the static analyzer encounters </a:t>
            </a:r>
            <a:r>
              <a:rPr lang="en-US" b="1" i="0" dirty="0">
                <a:solidFill>
                  <a:srgbClr val="29261B"/>
                </a:solidFill>
                <a:effectLst/>
                <a:latin typeface="+mj-lt"/>
              </a:rPr>
              <a:t>subtrees marked "dynamic</a:t>
            </a:r>
            <a:r>
              <a:rPr lang="en-US" b="0" i="0" dirty="0">
                <a:solidFill>
                  <a:srgbClr val="29261B"/>
                </a:solidFill>
                <a:effectLst/>
                <a:latin typeface="+mj-lt"/>
              </a:rPr>
              <a:t>", it </a:t>
            </a:r>
            <a:r>
              <a:rPr lang="en-US" b="1" i="0" dirty="0">
                <a:solidFill>
                  <a:srgbClr val="29261B"/>
                </a:solidFill>
                <a:effectLst/>
                <a:latin typeface="+mj-lt"/>
              </a:rPr>
              <a:t>skips </a:t>
            </a:r>
            <a:r>
              <a:rPr lang="en-US" b="0" i="0" dirty="0">
                <a:solidFill>
                  <a:srgbClr val="29261B"/>
                </a:solidFill>
                <a:effectLst/>
                <a:latin typeface="+mj-lt"/>
              </a:rPr>
              <a:t>them. </a:t>
            </a:r>
            <a:br>
              <a:rPr lang="en-US" b="0" i="0" dirty="0">
                <a:solidFill>
                  <a:srgbClr val="29261B"/>
                </a:solidFill>
                <a:effectLst/>
                <a:latin typeface="+mj-lt"/>
              </a:rPr>
            </a:br>
            <a:r>
              <a:rPr lang="en-US" b="0" i="0" dirty="0">
                <a:solidFill>
                  <a:srgbClr val="29261B"/>
                </a:solidFill>
                <a:effectLst/>
                <a:latin typeface="+mj-lt"/>
              </a:rPr>
              <a:t>This is because </a:t>
            </a:r>
            <a:r>
              <a:rPr lang="en-US" b="0" i="0" dirty="0" err="1">
                <a:solidFill>
                  <a:srgbClr val="29261B"/>
                </a:solidFill>
                <a:effectLst/>
                <a:latin typeface="+mj-lt"/>
              </a:rPr>
              <a:t>NBslicer</a:t>
            </a:r>
            <a:r>
              <a:rPr lang="en-US" b="0" i="0" dirty="0">
                <a:solidFill>
                  <a:srgbClr val="29261B"/>
                </a:solidFill>
                <a:effectLst/>
                <a:latin typeface="+mj-lt"/>
              </a:rPr>
              <a:t> </a:t>
            </a:r>
            <a:r>
              <a:rPr lang="en-US" b="1" i="0" dirty="0">
                <a:solidFill>
                  <a:srgbClr val="29261B"/>
                </a:solidFill>
                <a:effectLst/>
                <a:latin typeface="+mj-lt"/>
              </a:rPr>
              <a:t>handles dynamic data dependencies separately</a:t>
            </a:r>
            <a:r>
              <a:rPr lang="en-US" b="0" i="0" dirty="0">
                <a:solidFill>
                  <a:srgbClr val="29261B"/>
                </a:solidFill>
                <a:effectLst/>
                <a:latin typeface="+mj-lt"/>
              </a:rPr>
              <a:t>.</a:t>
            </a:r>
          </a:p>
        </p:txBody>
      </p:sp>
    </p:spTree>
    <p:extLst>
      <p:ext uri="{BB962C8B-B14F-4D97-AF65-F5344CB8AC3E}">
        <p14:creationId xmlns:p14="http://schemas.microsoft.com/office/powerpoint/2010/main" val="950059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dirty="0">
                <a:latin typeface="Manrope" panose="020B0604020202020204" charset="0"/>
              </a:rPr>
              <a:t>Here, </a:t>
            </a:r>
            <a:r>
              <a:rPr lang="en-US" sz="1100" dirty="0" err="1">
                <a:latin typeface="Manrope" panose="020B0604020202020204" charset="0"/>
              </a:rPr>
              <a:t>Nbslicer</a:t>
            </a:r>
            <a:r>
              <a:rPr lang="en-US" sz="1100" dirty="0">
                <a:latin typeface="Manrope" panose="020B0604020202020204" charset="0"/>
              </a:rPr>
              <a:t> </a:t>
            </a:r>
            <a:r>
              <a:rPr lang="en-US" sz="1100" b="1" dirty="0">
                <a:latin typeface="Manrope" panose="020B0604020202020204" charset="0"/>
              </a:rPr>
              <a:t>attempts to resolve </a:t>
            </a:r>
            <a:r>
              <a:rPr lang="en-US" sz="1100" b="0" dirty="0">
                <a:latin typeface="Manrope" panose="020B0604020202020204" charset="0"/>
              </a:rPr>
              <a:t>dynamic</a:t>
            </a:r>
            <a:r>
              <a:rPr lang="en-US" sz="1100" b="1" dirty="0">
                <a:latin typeface="Manrope" panose="020B0604020202020204" charset="0"/>
              </a:rPr>
              <a:t> </a:t>
            </a:r>
            <a:r>
              <a:rPr lang="en-US" sz="1100" dirty="0">
                <a:latin typeface="Manrope" panose="020B0604020202020204" charset="0"/>
              </a:rPr>
              <a:t>data dependencies </a:t>
            </a:r>
            <a:r>
              <a:rPr lang="en-US" sz="1100" b="1" dirty="0">
                <a:latin typeface="Manrope" panose="020B0604020202020204" charset="0"/>
              </a:rPr>
              <a:t>involved in Call nodes</a:t>
            </a:r>
            <a:r>
              <a:rPr lang="en-US" sz="1100" dirty="0">
                <a:latin typeface="Manrope" panose="020B0604020202020204" charset="0"/>
              </a:rPr>
              <a:t>.</a:t>
            </a:r>
            <a:br>
              <a:rPr lang="en-US" sz="1100" dirty="0">
                <a:latin typeface="Manrope" panose="020B0604020202020204" charset="0"/>
              </a:rPr>
            </a:br>
            <a:r>
              <a:rPr lang="en-US" b="0" i="0" dirty="0">
                <a:solidFill>
                  <a:srgbClr val="29261B"/>
                </a:solidFill>
                <a:effectLst/>
                <a:latin typeface="-apple-system"/>
              </a:rPr>
              <a:t>normally </a:t>
            </a:r>
            <a:r>
              <a:rPr lang="en-US" b="1" i="0" dirty="0">
                <a:solidFill>
                  <a:srgbClr val="29261B"/>
                </a:solidFill>
                <a:effectLst/>
                <a:latin typeface="-apple-system"/>
              </a:rPr>
              <a:t>in static slicing</a:t>
            </a:r>
            <a:r>
              <a:rPr lang="en-US" b="0" i="0" dirty="0">
                <a:solidFill>
                  <a:srgbClr val="29261B"/>
                </a:solidFill>
                <a:effectLst/>
                <a:latin typeface="-apple-system"/>
              </a:rPr>
              <a:t>, the call() to </a:t>
            </a:r>
            <a:r>
              <a:rPr lang="en-US" dirty="0"/>
              <a:t>ones</a:t>
            </a:r>
            <a:r>
              <a:rPr lang="en-US" b="0" i="0" dirty="0">
                <a:solidFill>
                  <a:srgbClr val="29261B"/>
                </a:solidFill>
                <a:effectLst/>
                <a:latin typeface="-apple-system"/>
              </a:rPr>
              <a:t> and </a:t>
            </a:r>
            <a:r>
              <a:rPr lang="en-US" dirty="0" err="1"/>
              <a:t>hstack</a:t>
            </a:r>
            <a:r>
              <a:rPr lang="en-US" dirty="0"/>
              <a:t>() functions</a:t>
            </a:r>
            <a:r>
              <a:rPr lang="en-US" b="0" i="0" dirty="0">
                <a:solidFill>
                  <a:srgbClr val="29261B"/>
                </a:solidFill>
                <a:effectLst/>
                <a:latin typeface="-apple-system"/>
              </a:rPr>
              <a:t> </a:t>
            </a:r>
            <a:r>
              <a:rPr lang="en-US" b="1" i="0" dirty="0">
                <a:solidFill>
                  <a:srgbClr val="29261B"/>
                </a:solidFill>
                <a:effectLst/>
                <a:latin typeface="-apple-system"/>
              </a:rPr>
              <a:t>would be included </a:t>
            </a:r>
            <a:r>
              <a:rPr lang="en-US" b="0" i="0" dirty="0">
                <a:solidFill>
                  <a:srgbClr val="29261B"/>
                </a:solidFill>
                <a:effectLst/>
                <a:latin typeface="-apple-system"/>
              </a:rPr>
              <a:t>in the slice, since they </a:t>
            </a:r>
            <a:r>
              <a:rPr lang="en-US" b="1" i="0" dirty="0">
                <a:solidFill>
                  <a:srgbClr val="29261B"/>
                </a:solidFill>
                <a:effectLst/>
                <a:latin typeface="-apple-system"/>
              </a:rPr>
              <a:t>could</a:t>
            </a:r>
            <a:r>
              <a:rPr lang="en-US" b="0" i="0" dirty="0">
                <a:solidFill>
                  <a:srgbClr val="29261B"/>
                </a:solidFill>
                <a:effectLst/>
                <a:latin typeface="-apple-system"/>
              </a:rPr>
              <a:t> modify state.</a:t>
            </a:r>
            <a:br>
              <a:rPr lang="en-US" b="0" i="0" dirty="0">
                <a:solidFill>
                  <a:srgbClr val="29261B"/>
                </a:solidFill>
                <a:effectLst/>
                <a:latin typeface="-apple-system"/>
              </a:rPr>
            </a:br>
            <a:r>
              <a:rPr lang="en-US" b="0" i="0" dirty="0">
                <a:solidFill>
                  <a:srgbClr val="29261B"/>
                </a:solidFill>
                <a:effectLst/>
                <a:latin typeface="-apple-system"/>
              </a:rPr>
              <a:t>However, </a:t>
            </a:r>
            <a:r>
              <a:rPr lang="en-US" b="0" i="0" dirty="0" err="1">
                <a:solidFill>
                  <a:srgbClr val="29261B"/>
                </a:solidFill>
                <a:effectLst/>
                <a:latin typeface="-apple-system"/>
              </a:rPr>
              <a:t>nbslicer</a:t>
            </a:r>
            <a:r>
              <a:rPr lang="en-US" b="0" i="0" dirty="0">
                <a:solidFill>
                  <a:srgbClr val="29261B"/>
                </a:solidFill>
                <a:effectLst/>
                <a:latin typeface="-apple-system"/>
              </a:rPr>
              <a:t> can infer that </a:t>
            </a:r>
            <a:r>
              <a:rPr lang="en-US" b="0" i="0" dirty="0" err="1">
                <a:solidFill>
                  <a:srgbClr val="29261B"/>
                </a:solidFill>
                <a:effectLst/>
                <a:latin typeface="-apple-system"/>
              </a:rPr>
              <a:t>Numpy</a:t>
            </a:r>
            <a:r>
              <a:rPr lang="en-US" b="0" i="0" dirty="0">
                <a:solidFill>
                  <a:srgbClr val="29261B"/>
                </a:solidFill>
                <a:effectLst/>
                <a:latin typeface="-apple-system"/>
              </a:rPr>
              <a:t> functions like </a:t>
            </a:r>
            <a:r>
              <a:rPr lang="en-US" dirty="0"/>
              <a:t>ones()</a:t>
            </a:r>
            <a:r>
              <a:rPr lang="en-US" b="0" i="0" dirty="0">
                <a:solidFill>
                  <a:srgbClr val="29261B"/>
                </a:solidFill>
                <a:effectLst/>
                <a:latin typeface="-apple-system"/>
              </a:rPr>
              <a:t> and </a:t>
            </a:r>
            <a:r>
              <a:rPr lang="en-US" dirty="0" err="1"/>
              <a:t>hstack</a:t>
            </a:r>
            <a:r>
              <a:rPr lang="en-US" dirty="0"/>
              <a:t>()</a:t>
            </a:r>
            <a:r>
              <a:rPr lang="en-US" b="0" i="0" dirty="0">
                <a:solidFill>
                  <a:srgbClr val="29261B"/>
                </a:solidFill>
                <a:effectLst/>
                <a:latin typeface="-apple-system"/>
              </a:rPr>
              <a:t> don’t modify the global state.</a:t>
            </a:r>
            <a:endParaRPr lang="en-US" sz="1100" b="0" i="0" dirty="0">
              <a:solidFill>
                <a:srgbClr val="29261B"/>
              </a:solidFill>
              <a:effectLst/>
              <a:latin typeface="Manrope" panose="020B0604020202020204" charset="0"/>
            </a:endParaRPr>
          </a:p>
          <a:p>
            <a:pPr marL="158750" indent="0">
              <a:buNone/>
            </a:pPr>
            <a:r>
              <a:rPr lang="en-US" sz="1100" dirty="0">
                <a:latin typeface="Manrope" panose="020B0604020202020204" charset="0"/>
              </a:rPr>
              <a:t>So, it </a:t>
            </a:r>
            <a:r>
              <a:rPr lang="en-US" sz="1100" b="1" dirty="0">
                <a:latin typeface="Manrope" panose="020B0604020202020204" charset="0"/>
              </a:rPr>
              <a:t>will not include </a:t>
            </a:r>
            <a:r>
              <a:rPr lang="en-US" sz="1100" dirty="0">
                <a:latin typeface="Manrope" panose="020B0604020202020204" charset="0"/>
              </a:rPr>
              <a:t>a dependency </a:t>
            </a:r>
            <a:r>
              <a:rPr lang="en-US" sz="1100" b="1" dirty="0">
                <a:latin typeface="Manrope" panose="020B0604020202020204" charset="0"/>
              </a:rPr>
              <a:t>edge from np to np.</a:t>
            </a:r>
            <a:br>
              <a:rPr lang="en-US" sz="1100" dirty="0">
                <a:latin typeface="Manrope" panose="020B0604020202020204" charset="0"/>
              </a:rPr>
            </a:br>
            <a:r>
              <a:rPr lang="en-US" b="0" i="0" dirty="0">
                <a:solidFill>
                  <a:srgbClr val="29261B"/>
                </a:solidFill>
                <a:effectLst/>
                <a:latin typeface="-apple-system"/>
              </a:rPr>
              <a:t>This allows </a:t>
            </a:r>
            <a:r>
              <a:rPr lang="en-US" b="0" i="0" dirty="0" err="1">
                <a:solidFill>
                  <a:srgbClr val="29261B"/>
                </a:solidFill>
                <a:effectLst/>
                <a:latin typeface="-apple-system"/>
              </a:rPr>
              <a:t>nbslicer</a:t>
            </a:r>
            <a:r>
              <a:rPr lang="en-US" b="0" i="0" dirty="0">
                <a:solidFill>
                  <a:srgbClr val="29261B"/>
                </a:solidFill>
                <a:effectLst/>
                <a:latin typeface="-apple-system"/>
              </a:rPr>
              <a:t> to produce a more precise and compact slice.</a:t>
            </a:r>
            <a:br>
              <a:rPr lang="en-US" sz="1100" dirty="0">
                <a:latin typeface="Manrope" panose="020B0604020202020204" charset="0"/>
              </a:rPr>
            </a:br>
            <a:br>
              <a:rPr lang="en-US" sz="1100" dirty="0">
                <a:latin typeface="Manrope" panose="020B0604020202020204" charset="0"/>
              </a:rPr>
            </a:br>
            <a:endParaRPr lang="en-US" dirty="0"/>
          </a:p>
        </p:txBody>
      </p:sp>
    </p:spTree>
    <p:extLst>
      <p:ext uri="{BB962C8B-B14F-4D97-AF65-F5344CB8AC3E}">
        <p14:creationId xmlns:p14="http://schemas.microsoft.com/office/powerpoint/2010/main" val="382335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instrumentation can be </a:t>
            </a:r>
            <a:r>
              <a:rPr lang="en-US" b="1" dirty="0"/>
              <a:t>disabled </a:t>
            </a:r>
            <a:r>
              <a:rPr lang="en-US" b="0" dirty="0"/>
              <a:t>when</a:t>
            </a:r>
            <a:r>
              <a:rPr lang="en-US" b="1" dirty="0"/>
              <a:t> performance would suffer</a:t>
            </a:r>
            <a:r>
              <a:rPr lang="en-US" b="0" dirty="0"/>
              <a:t> , for example in repeated function calls, </a:t>
            </a:r>
            <a:br>
              <a:rPr lang="en-US" b="1" dirty="0"/>
            </a:br>
            <a:r>
              <a:rPr lang="en-US" b="1" dirty="0"/>
              <a:t> </a:t>
            </a:r>
            <a:r>
              <a:rPr lang="en-US" dirty="0"/>
              <a:t>and re-enabled when the </a:t>
            </a:r>
            <a:r>
              <a:rPr lang="en-US" b="1" dirty="0"/>
              <a:t>additional overhead </a:t>
            </a:r>
            <a:r>
              <a:rPr lang="en-US" b="0" dirty="0"/>
              <a:t>would no longer </a:t>
            </a:r>
            <a:r>
              <a:rPr lang="en-US" b="1" dirty="0"/>
              <a:t>harmfully impact the user experience.</a:t>
            </a:r>
            <a:br>
              <a:rPr lang="en-US" dirty="0"/>
            </a:br>
            <a:r>
              <a:rPr lang="en-US" sz="1400" dirty="0"/>
              <a:t>To enable this switchable instrumentation, </a:t>
            </a:r>
            <a:r>
              <a:rPr lang="en-US" sz="1100" dirty="0">
                <a:latin typeface="Manrope" panose="020B0604020202020204" charset="0"/>
              </a:rPr>
              <a:t>It is vital to </a:t>
            </a:r>
            <a:r>
              <a:rPr lang="en-US" sz="1100" b="1" dirty="0">
                <a:latin typeface="Manrope" panose="020B0604020202020204" charset="0"/>
              </a:rPr>
              <a:t>maintain a correspondence </a:t>
            </a:r>
            <a:r>
              <a:rPr lang="en-US" sz="1100" b="0" dirty="0">
                <a:latin typeface="Manrope" panose="020B0604020202020204" charset="0"/>
              </a:rPr>
              <a:t>between </a:t>
            </a:r>
            <a:r>
              <a:rPr lang="en-US" sz="1100" b="1" dirty="0">
                <a:latin typeface="Manrope" panose="020B0604020202020204" charset="0"/>
              </a:rPr>
              <a:t>executed instructions and the AST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Manrope" panose="020B0604020202020204" charset="0"/>
            </a:endParaRPr>
          </a:p>
          <a:p>
            <a:pPr marL="158750" indent="0" algn="l">
              <a:buNone/>
            </a:pPr>
            <a:r>
              <a:rPr lang="en-US" dirty="0"/>
              <a:t>It is for this reason that </a:t>
            </a:r>
            <a:r>
              <a:rPr lang="en-US" dirty="0" err="1"/>
              <a:t>Nbslicer</a:t>
            </a:r>
            <a:r>
              <a:rPr lang="en-US" dirty="0"/>
              <a:t> operates at the level of the program’s AST rather than at the level of bytecode.</a:t>
            </a:r>
            <a:br>
              <a:rPr lang="en-US" dirty="0"/>
            </a:br>
            <a:r>
              <a:rPr lang="en-US" b="0" i="0" dirty="0">
                <a:solidFill>
                  <a:srgbClr val="D1D5DB"/>
                </a:solidFill>
                <a:effectLst/>
                <a:latin typeface="Söhne"/>
              </a:rPr>
              <a:t>an instrumented AST can reference its original form. On the other hand, bytecode lacks metadata for linking with the program's AST.</a:t>
            </a:r>
            <a:br>
              <a:rPr lang="en-US" dirty="0"/>
            </a:br>
            <a:br>
              <a:rPr lang="en-US" b="0" i="0" dirty="0">
                <a:solidFill>
                  <a:srgbClr val="FFFFFF"/>
                </a:solidFill>
                <a:effectLst/>
                <a:latin typeface="Söhne"/>
              </a:rPr>
            </a:br>
            <a:endParaRPr lang="en-US" dirty="0"/>
          </a:p>
        </p:txBody>
      </p:sp>
    </p:spTree>
    <p:extLst>
      <p:ext uri="{BB962C8B-B14F-4D97-AF65-F5344CB8AC3E}">
        <p14:creationId xmlns:p14="http://schemas.microsoft.com/office/powerpoint/2010/main" val="4247636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data dependency - </a:t>
            </a:r>
            <a:r>
              <a:rPr lang="en-US" sz="1100" dirty="0">
                <a:latin typeface="Manrope" panose="020B0604020202020204" charset="0"/>
              </a:rPr>
              <a:t>A </a:t>
            </a:r>
            <a:r>
              <a:rPr lang="en-US" sz="1100" b="1" dirty="0">
                <a:latin typeface="Manrope" panose="020B0604020202020204" charset="0"/>
              </a:rPr>
              <a:t>variable y is data-dependent on variable x</a:t>
            </a:r>
            <a:r>
              <a:rPr lang="en-US" sz="1100" dirty="0">
                <a:latin typeface="Manrope" panose="020B0604020202020204" charset="0"/>
              </a:rPr>
              <a:t> if the same program statement both </a:t>
            </a:r>
            <a:r>
              <a:rPr lang="en-US" sz="1100" b="1" dirty="0">
                <a:latin typeface="Manrope" panose="020B0604020202020204" charset="0"/>
              </a:rPr>
              <a:t>reads from x and writes to y</a:t>
            </a:r>
            <a:r>
              <a:rPr lang="en-US" sz="1100" dirty="0">
                <a:latin typeface="Manrope" panose="020B0604020202020204" charset="0"/>
              </a:rPr>
              <a:t>. </a:t>
            </a:r>
            <a:br>
              <a:rPr lang="en-US" sz="1100" dirty="0">
                <a:latin typeface="Manrope" panose="020B0604020202020204" charset="0"/>
              </a:rPr>
            </a:br>
            <a:r>
              <a:rPr lang="en-US" sz="1100" dirty="0">
                <a:latin typeface="Manrope" panose="020B0604020202020204" charset="0"/>
              </a:rPr>
              <a:t>A control dependency between two instructions exists when the </a:t>
            </a:r>
            <a:r>
              <a:rPr lang="en-US" sz="1100" b="1" dirty="0">
                <a:latin typeface="Manrope" panose="020B0604020202020204" charset="0"/>
              </a:rPr>
              <a:t>execution of one instruction depends on the outcome of another instruction</a:t>
            </a:r>
            <a:r>
              <a:rPr lang="en-US" sz="1100" dirty="0">
                <a:latin typeface="Manrope" panose="020B0604020202020204" charset="0"/>
              </a:rPr>
              <a:t>. </a:t>
            </a:r>
            <a:endParaRPr lang="en-US" dirty="0"/>
          </a:p>
        </p:txBody>
      </p:sp>
    </p:spTree>
    <p:extLst>
      <p:ext uri="{BB962C8B-B14F-4D97-AF65-F5344CB8AC3E}">
        <p14:creationId xmlns:p14="http://schemas.microsoft.com/office/powerpoint/2010/main" val="2459853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29261B"/>
                </a:solidFill>
                <a:effectLst/>
                <a:latin typeface="-apple-system"/>
              </a:rPr>
              <a:t>the subscripts connect each variable to the cell that</a:t>
            </a:r>
            <a:r>
              <a:rPr lang="en-US" b="1" i="0" dirty="0">
                <a:solidFill>
                  <a:srgbClr val="29261B"/>
                </a:solidFill>
                <a:effectLst/>
                <a:latin typeface="-apple-system"/>
              </a:rPr>
              <a:t> produced </a:t>
            </a:r>
            <a:r>
              <a:rPr lang="en-US" b="0" i="0" dirty="0">
                <a:solidFill>
                  <a:srgbClr val="29261B"/>
                </a:solidFill>
                <a:effectLst/>
                <a:latin typeface="-apple-system"/>
              </a:rPr>
              <a:t>that specific version. </a:t>
            </a:r>
            <a:endParaRPr lang="en-US" sz="1100" dirty="0">
              <a:latin typeface="Manrope" panose="020B060402020202020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Manrope" panose="020B0604020202020204" charset="0"/>
              </a:rPr>
              <a:t>Here, for the highlighted cell c4, there is a </a:t>
            </a:r>
            <a:r>
              <a:rPr lang="en-US" sz="1100" b="1" dirty="0">
                <a:latin typeface="Manrope" panose="020B0604020202020204" charset="0"/>
              </a:rPr>
              <a:t>data dependency </a:t>
            </a:r>
            <a:r>
              <a:rPr lang="en-US" sz="1100" dirty="0">
                <a:latin typeface="Manrope" panose="020B0604020202020204" charset="0"/>
              </a:rPr>
              <a:t>from</a:t>
            </a:r>
            <a:r>
              <a:rPr lang="en-US" sz="1100" b="1" dirty="0">
                <a:latin typeface="Manrope" panose="020B0604020202020204" charset="0"/>
              </a:rPr>
              <a:t> df3 to each of X4 and y4 </a:t>
            </a:r>
            <a:r>
              <a:rPr lang="en-US" sz="1100" dirty="0">
                <a:latin typeface="Manrope" panose="020B0604020202020204" charset="0"/>
              </a:rPr>
              <a:t>.</a:t>
            </a:r>
            <a:br>
              <a:rPr lang="en-US" sz="1100" dirty="0">
                <a:latin typeface="Manrope" panose="020B0604020202020204" charset="0"/>
              </a:rPr>
            </a:br>
            <a:r>
              <a:rPr lang="en-US" sz="1100" dirty="0">
                <a:latin typeface="Manrope" panose="020B0604020202020204" charset="0"/>
              </a:rPr>
              <a:t>In general </a:t>
            </a:r>
            <a:r>
              <a:rPr lang="en-US" sz="1100" b="1" dirty="0">
                <a:latin typeface="Manrope" panose="020B0604020202020204" charset="0"/>
              </a:rPr>
              <a:t>every single statement cell</a:t>
            </a:r>
            <a:r>
              <a:rPr lang="en-US" sz="1100" dirty="0">
                <a:latin typeface="Manrope" panose="020B0604020202020204" charset="0"/>
              </a:rPr>
              <a:t> has data dependencies</a:t>
            </a:r>
            <a:r>
              <a:rPr lang="en-US" sz="1100" u="sng" dirty="0">
                <a:latin typeface="Manrope" panose="020B0604020202020204" charset="0"/>
              </a:rPr>
              <a:t> from </a:t>
            </a:r>
            <a:r>
              <a:rPr lang="en-US" sz="1100" dirty="0">
                <a:latin typeface="Manrope" panose="020B0604020202020204" charset="0"/>
              </a:rPr>
              <a:t>each variable in its </a:t>
            </a:r>
            <a:r>
              <a:rPr lang="en-US" sz="1100" b="1" dirty="0">
                <a:latin typeface="Manrope" panose="020B0604020202020204" charset="0"/>
              </a:rPr>
              <a:t>read set </a:t>
            </a:r>
            <a:r>
              <a:rPr lang="en-US" sz="1100" dirty="0">
                <a:latin typeface="Manrope" panose="020B0604020202020204" charset="0"/>
              </a:rPr>
              <a:t>to </a:t>
            </a:r>
            <a:r>
              <a:rPr lang="en-US" sz="1100" b="1" dirty="0">
                <a:latin typeface="Manrope" panose="020B0604020202020204" charset="0"/>
              </a:rPr>
              <a:t>each</a:t>
            </a:r>
            <a:r>
              <a:rPr lang="en-US" sz="1100" dirty="0">
                <a:latin typeface="Manrope" panose="020B0604020202020204" charset="0"/>
              </a:rPr>
              <a:t> variable in its </a:t>
            </a:r>
            <a:r>
              <a:rPr lang="en-US" sz="1100" b="1" dirty="0">
                <a:latin typeface="Manrope" panose="020B0604020202020204" charset="0"/>
              </a:rPr>
              <a:t>write set.</a:t>
            </a:r>
          </a:p>
          <a:p>
            <a:pPr marL="158750" indent="0">
              <a:buNone/>
            </a:pPr>
            <a:r>
              <a:rPr lang="en-US" dirty="0"/>
              <a:t>The backward slice is </a:t>
            </a:r>
            <a:r>
              <a:rPr lang="en-US" b="1" dirty="0"/>
              <a:t>constructed</a:t>
            </a:r>
            <a:r>
              <a:rPr lang="en-US" dirty="0"/>
              <a:t> by </a:t>
            </a:r>
            <a:r>
              <a:rPr lang="en-US" sz="1100" b="1" i="0" dirty="0">
                <a:solidFill>
                  <a:srgbClr val="29261B"/>
                </a:solidFill>
                <a:effectLst/>
                <a:latin typeface="Manrope" panose="020B0604020202020204" charset="0"/>
              </a:rPr>
              <a:t>transitively </a:t>
            </a:r>
            <a:r>
              <a:rPr lang="en-US" b="1" dirty="0"/>
              <a:t>following the arrows pointing from </a:t>
            </a:r>
            <a:r>
              <a:rPr lang="en-US" dirty="0"/>
              <a:t>c4 (colored in orange), and the forward slice is constructed by </a:t>
            </a:r>
            <a:r>
              <a:rPr lang="en-US" sz="1100" b="1" i="0" dirty="0">
                <a:solidFill>
                  <a:srgbClr val="29261B"/>
                </a:solidFill>
                <a:effectLst/>
                <a:latin typeface="Manrope" panose="020B0604020202020204" charset="0"/>
              </a:rPr>
              <a:t>transitively </a:t>
            </a:r>
            <a:r>
              <a:rPr lang="en-US" dirty="0"/>
              <a:t>following the arrows pointing to c4 (colored in blue).</a:t>
            </a:r>
            <a:r>
              <a:rPr lang="en-US" sz="1100" dirty="0">
                <a:latin typeface="Manrope" panose="020B0604020202020204" charset="0"/>
              </a:rPr>
              <a:t> </a:t>
            </a:r>
            <a:endParaRPr lang="en-US" dirty="0"/>
          </a:p>
        </p:txBody>
      </p:sp>
    </p:spTree>
    <p:extLst>
      <p:ext uri="{BB962C8B-B14F-4D97-AF65-F5344CB8AC3E}">
        <p14:creationId xmlns:p14="http://schemas.microsoft.com/office/powerpoint/2010/main" val="1683939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Manrope" panose="020B0604020202020204" charset="0"/>
              </a:rPr>
              <a:t>We want to construct </a:t>
            </a:r>
            <a:r>
              <a:rPr lang="en-US" sz="1100" b="1" dirty="0">
                <a:latin typeface="Manrope" panose="020B0604020202020204" charset="0"/>
              </a:rPr>
              <a:t>minimal slice (in terms of cells) </a:t>
            </a:r>
            <a:r>
              <a:rPr lang="en-US" sz="1100" dirty="0">
                <a:latin typeface="Manrope" panose="020B0604020202020204" charset="0"/>
              </a:rPr>
              <a:t>that includes all the cells that </a:t>
            </a:r>
            <a:r>
              <a:rPr lang="en-US" sz="1100" b="1" dirty="0">
                <a:latin typeface="Manrope" panose="020B0604020202020204" charset="0"/>
              </a:rPr>
              <a:t>ck depends on</a:t>
            </a:r>
            <a:r>
              <a:rPr lang="en-US" sz="1100" dirty="0">
                <a:latin typeface="Manrope" panose="020B0604020202020204" charset="0"/>
              </a:rPr>
              <a:t>, or cells that </a:t>
            </a:r>
            <a:r>
              <a:rPr lang="en-US" sz="1100" b="1" dirty="0">
                <a:latin typeface="Manrope" panose="020B0604020202020204" charset="0"/>
              </a:rPr>
              <a:t>depends on ck</a:t>
            </a:r>
            <a:r>
              <a:rPr lang="en-US" sz="1100" dirty="0">
                <a:latin typeface="Manrope" panose="020B0604020202020204" charset="0"/>
              </a:rPr>
              <a:t>.</a:t>
            </a:r>
            <a:endParaRPr lang="en-US" dirty="0"/>
          </a:p>
        </p:txBody>
      </p:sp>
    </p:spTree>
    <p:extLst>
      <p:ext uri="{BB962C8B-B14F-4D97-AF65-F5344CB8AC3E}">
        <p14:creationId xmlns:p14="http://schemas.microsoft.com/office/powerpoint/2010/main" val="2543096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sz="1100" b="0" i="0" dirty="0" err="1">
                <a:solidFill>
                  <a:srgbClr val="29261B"/>
                </a:solidFill>
                <a:effectLst/>
                <a:latin typeface="+mj-lt"/>
              </a:rPr>
              <a:t>Nbslicer</a:t>
            </a:r>
            <a:r>
              <a:rPr lang="en-US" sz="1100" b="0" i="0" dirty="0">
                <a:solidFill>
                  <a:srgbClr val="29261B"/>
                </a:solidFill>
                <a:effectLst/>
                <a:latin typeface="+mj-lt"/>
              </a:rPr>
              <a:t> keeps </a:t>
            </a:r>
            <a:r>
              <a:rPr lang="en-US" b="1" i="0" dirty="0">
                <a:solidFill>
                  <a:srgbClr val="29261B"/>
                </a:solidFill>
                <a:effectLst/>
                <a:latin typeface="Manrope" panose="020B0604020202020204" charset="0"/>
              </a:rPr>
              <a:t>metadata of </a:t>
            </a:r>
            <a:r>
              <a:rPr lang="en-US" b="1" dirty="0">
                <a:solidFill>
                  <a:srgbClr val="29261B"/>
                </a:solidFill>
                <a:latin typeface="Manrope" panose="020B0604020202020204" charset="0"/>
              </a:rPr>
              <a:t>read and write sets for each cell</a:t>
            </a:r>
            <a:r>
              <a:rPr lang="en-US" i="0" dirty="0">
                <a:solidFill>
                  <a:srgbClr val="29261B"/>
                </a:solidFill>
                <a:effectLst/>
                <a:latin typeface="Manrope" panose="020B0604020202020204" charset="0"/>
              </a:rPr>
              <a:t> </a:t>
            </a:r>
            <a:r>
              <a:rPr lang="en-US" sz="1100" b="1" i="0" dirty="0">
                <a:solidFill>
                  <a:srgbClr val="29261B"/>
                </a:solidFill>
                <a:effectLst/>
                <a:latin typeface="+mj-lt"/>
              </a:rPr>
              <a:t> </a:t>
            </a:r>
            <a:r>
              <a:rPr lang="en-US" sz="1100" b="0" i="0" dirty="0">
                <a:solidFill>
                  <a:srgbClr val="29261B"/>
                </a:solidFill>
                <a:effectLst/>
                <a:latin typeface="+mj-lt"/>
              </a:rPr>
              <a:t>in memory, as we seen in the last example ,</a:t>
            </a:r>
            <a:r>
              <a:rPr lang="en-US" dirty="0">
                <a:latin typeface="Manrope" panose="020B0604020202020204" charset="0"/>
              </a:rPr>
              <a:t> and keeps updating them </a:t>
            </a:r>
            <a:r>
              <a:rPr lang="en-US" sz="1100" b="0" i="0" dirty="0">
                <a:solidFill>
                  <a:srgbClr val="29261B"/>
                </a:solidFill>
                <a:effectLst/>
                <a:latin typeface="+mj-lt"/>
              </a:rPr>
              <a:t>. </a:t>
            </a:r>
            <a:br>
              <a:rPr lang="en-US" sz="1100" b="0" i="0" dirty="0">
                <a:solidFill>
                  <a:srgbClr val="29261B"/>
                </a:solidFill>
                <a:effectLst/>
                <a:latin typeface="+mj-lt"/>
              </a:rPr>
            </a:br>
            <a:r>
              <a:rPr lang="en-US" sz="1100" b="0" i="0" dirty="0">
                <a:solidFill>
                  <a:srgbClr val="29261B"/>
                </a:solidFill>
                <a:effectLst/>
                <a:latin typeface="+mj-lt"/>
              </a:rPr>
              <a:t>When a user </a:t>
            </a:r>
            <a:r>
              <a:rPr lang="en-US" sz="1100" b="1" i="0" dirty="0">
                <a:solidFill>
                  <a:srgbClr val="29261B"/>
                </a:solidFill>
                <a:effectLst/>
                <a:latin typeface="+mj-lt"/>
              </a:rPr>
              <a:t>requests a slice</a:t>
            </a:r>
            <a:r>
              <a:rPr lang="en-US" sz="1100" b="0" i="0" dirty="0">
                <a:solidFill>
                  <a:srgbClr val="29261B"/>
                </a:solidFill>
                <a:effectLst/>
                <a:latin typeface="+mj-lt"/>
              </a:rPr>
              <a:t> on a cell c, we </a:t>
            </a:r>
            <a:r>
              <a:rPr lang="en-US" sz="1100" b="1" i="0" dirty="0">
                <a:solidFill>
                  <a:srgbClr val="29261B"/>
                </a:solidFill>
                <a:effectLst/>
                <a:latin typeface="+mj-lt"/>
              </a:rPr>
              <a:t>query on the appropriate direction.</a:t>
            </a:r>
          </a:p>
          <a:p>
            <a:pPr marL="158750" indent="0" algn="l">
              <a:buNone/>
            </a:pPr>
            <a:r>
              <a:rPr lang="en-US" sz="1100" b="1" i="0" dirty="0">
                <a:solidFill>
                  <a:srgbClr val="29261B"/>
                </a:solidFill>
                <a:effectLst/>
                <a:latin typeface="+mj-lt"/>
              </a:rPr>
              <a:t>That is how we find all the cells that are reachable from c</a:t>
            </a:r>
            <a:r>
              <a:rPr lang="en-US" sz="1100" b="0" i="0" dirty="0">
                <a:solidFill>
                  <a:srgbClr val="29261B"/>
                </a:solidFill>
                <a:effectLst/>
                <a:latin typeface="+mj-lt"/>
              </a:rPr>
              <a:t>. </a:t>
            </a:r>
            <a:br>
              <a:rPr lang="en-US" sz="1100" b="0" i="0" dirty="0">
                <a:solidFill>
                  <a:srgbClr val="29261B"/>
                </a:solidFill>
                <a:effectLst/>
                <a:latin typeface="+mj-lt"/>
              </a:rPr>
            </a:br>
            <a:endParaRPr lang="en-US" dirty="0">
              <a:latin typeface="+mj-lt"/>
            </a:endParaRPr>
          </a:p>
        </p:txBody>
      </p:sp>
    </p:spTree>
    <p:extLst>
      <p:ext uri="{BB962C8B-B14F-4D97-AF65-F5344CB8AC3E}">
        <p14:creationId xmlns:p14="http://schemas.microsoft.com/office/powerpoint/2010/main" val="1850921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err="1">
                <a:solidFill>
                  <a:srgbClr val="29261B"/>
                </a:solidFill>
                <a:effectLst/>
                <a:latin typeface="+mj-lt"/>
              </a:rPr>
              <a:t>nbslicer</a:t>
            </a:r>
            <a:r>
              <a:rPr lang="en-US" b="0" i="0" dirty="0">
                <a:solidFill>
                  <a:srgbClr val="29261B"/>
                </a:solidFill>
                <a:effectLst/>
                <a:latin typeface="+mj-lt"/>
              </a:rPr>
              <a:t> uses two types of resolvers </a:t>
            </a:r>
            <a:r>
              <a:rPr lang="en-US" b="1" i="0" dirty="0">
                <a:solidFill>
                  <a:srgbClr val="29261B"/>
                </a:solidFill>
                <a:effectLst/>
                <a:latin typeface="+mj-lt"/>
              </a:rPr>
              <a:t>of data dependencies </a:t>
            </a:r>
            <a:r>
              <a:rPr lang="en-US" b="0" i="0" dirty="0">
                <a:solidFill>
                  <a:srgbClr val="29261B"/>
                </a:solidFill>
                <a:effectLst/>
                <a:latin typeface="+mj-lt"/>
              </a:rPr>
              <a:t>- static and dynamic resolvers.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b="0" i="0" dirty="0">
                <a:solidFill>
                  <a:srgbClr val="29261B"/>
                </a:solidFill>
                <a:effectLst/>
                <a:latin typeface="+mj-lt"/>
              </a:rPr>
            </a:br>
            <a:r>
              <a:rPr lang="en-US" b="0" i="0" dirty="0">
                <a:solidFill>
                  <a:srgbClr val="29261B"/>
                </a:solidFill>
                <a:effectLst/>
                <a:latin typeface="-apple-system"/>
              </a:rPr>
              <a:t>The static resolver </a:t>
            </a:r>
            <a:r>
              <a:rPr lang="en-US" b="1" i="0" dirty="0">
                <a:solidFill>
                  <a:srgbClr val="29261B"/>
                </a:solidFill>
                <a:effectLst/>
                <a:latin typeface="-apple-system"/>
              </a:rPr>
              <a:t>examines the </a:t>
            </a:r>
            <a:r>
              <a:rPr lang="en-US" b="0" i="0" dirty="0">
                <a:solidFill>
                  <a:srgbClr val="29261B"/>
                </a:solidFill>
                <a:effectLst/>
                <a:latin typeface="-apple-system"/>
              </a:rPr>
              <a:t>AST to </a:t>
            </a:r>
            <a:r>
              <a:rPr lang="en-US" b="1" i="0" dirty="0">
                <a:solidFill>
                  <a:srgbClr val="29261B"/>
                </a:solidFill>
                <a:effectLst/>
                <a:latin typeface="-apple-system"/>
              </a:rPr>
              <a:t>identify dependencies.</a:t>
            </a:r>
            <a:br>
              <a:rPr lang="en-US" b="0" i="0" dirty="0">
                <a:solidFill>
                  <a:srgbClr val="29261B"/>
                </a:solidFill>
                <a:effectLst/>
                <a:latin typeface="+mj-lt"/>
              </a:rPr>
            </a:br>
            <a:r>
              <a:rPr lang="en-US" b="0" i="0" dirty="0">
                <a:solidFill>
                  <a:srgbClr val="29261B"/>
                </a:solidFill>
                <a:effectLst/>
                <a:latin typeface="+mj-lt"/>
              </a:rPr>
              <a:t>The dynamic resolver </a:t>
            </a:r>
            <a:r>
              <a:rPr lang="en-US" b="1" i="0" dirty="0">
                <a:solidFill>
                  <a:srgbClr val="29261B"/>
                </a:solidFill>
                <a:effectLst/>
                <a:latin typeface="+mj-lt"/>
              </a:rPr>
              <a:t>captures</a:t>
            </a:r>
            <a:r>
              <a:rPr lang="en-US" b="0" i="0" dirty="0">
                <a:solidFill>
                  <a:srgbClr val="29261B"/>
                </a:solidFill>
                <a:effectLst/>
                <a:latin typeface="+mj-lt"/>
              </a:rPr>
              <a:t> </a:t>
            </a:r>
            <a:r>
              <a:rPr lang="en-US" b="1" i="0" dirty="0">
                <a:solidFill>
                  <a:srgbClr val="29261B"/>
                </a:solidFill>
                <a:effectLst/>
                <a:latin typeface="+mj-lt"/>
              </a:rPr>
              <a:t>emerging dependencies </a:t>
            </a:r>
            <a:r>
              <a:rPr lang="en-US" b="0" i="0" dirty="0">
                <a:solidFill>
                  <a:srgbClr val="29261B"/>
                </a:solidFill>
                <a:effectLst/>
                <a:latin typeface="+mj-lt"/>
              </a:rPr>
              <a:t>as </a:t>
            </a:r>
            <a:r>
              <a:rPr lang="en-US" b="1" i="0" dirty="0">
                <a:solidFill>
                  <a:srgbClr val="29261B"/>
                </a:solidFill>
                <a:effectLst/>
                <a:latin typeface="+mj-lt"/>
              </a:rPr>
              <a:t>the code runs.</a:t>
            </a:r>
            <a:endParaRPr lang="en-US" b="1" dirty="0">
              <a:latin typeface="+mj-lt"/>
            </a:endParaRPr>
          </a:p>
        </p:txBody>
      </p:sp>
    </p:spTree>
    <p:extLst>
      <p:ext uri="{BB962C8B-B14F-4D97-AF65-F5344CB8AC3E}">
        <p14:creationId xmlns:p14="http://schemas.microsoft.com/office/powerpoint/2010/main" val="3298541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Manrope" panose="020B0604020202020204" charset="0"/>
              </a:rPr>
              <a:t>Here, "</a:t>
            </a:r>
            <a:r>
              <a:rPr lang="en-US" b="1" dirty="0">
                <a:latin typeface="Manrope" panose="020B0604020202020204" charset="0"/>
              </a:rPr>
              <a:t>symbol</a:t>
            </a:r>
            <a:r>
              <a:rPr lang="en-US" dirty="0">
                <a:latin typeface="Manrope" panose="020B0604020202020204" charset="0"/>
              </a:rPr>
              <a:t>" represents </a:t>
            </a:r>
            <a:r>
              <a:rPr lang="en-US" b="0" dirty="0">
                <a:latin typeface="Manrope" panose="020B0604020202020204" charset="0"/>
              </a:rPr>
              <a:t>the</a:t>
            </a:r>
            <a:r>
              <a:rPr lang="en-US" b="1" dirty="0">
                <a:latin typeface="Manrope" panose="020B0604020202020204" charset="0"/>
              </a:rPr>
              <a:t> basic unit of data </a:t>
            </a:r>
            <a:r>
              <a:rPr lang="en-US" dirty="0">
                <a:latin typeface="Manrope" panose="020B0604020202020204" charset="0"/>
              </a:rPr>
              <a:t>that can </a:t>
            </a:r>
            <a:r>
              <a:rPr lang="en-US" b="1" dirty="0">
                <a:latin typeface="Manrope" panose="020B0604020202020204" charset="0"/>
              </a:rPr>
              <a:t>participate in a data dependency</a:t>
            </a:r>
            <a:r>
              <a:rPr lang="en-US" dirty="0">
                <a:latin typeface="Manrope" panose="020B0604020202020204"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Manrope" panose="020B0604020202020204" charset="0"/>
              </a:rPr>
              <a:t>Each symbol is a node in the data dependency graph.</a:t>
            </a:r>
            <a:br>
              <a:rPr lang="en-US" dirty="0">
                <a:latin typeface="Manrope" panose="020B0604020202020204" charset="0"/>
              </a:rPr>
            </a:br>
            <a:r>
              <a:rPr lang="en-US" dirty="0">
                <a:latin typeface="Manrope" panose="020B0604020202020204" charset="0"/>
              </a:rPr>
              <a:t>For example, </a:t>
            </a:r>
            <a:r>
              <a:rPr lang="en-US" dirty="0" err="1">
                <a:latin typeface="Manrope" panose="020B0604020202020204" charset="0"/>
              </a:rPr>
              <a:t>lst</a:t>
            </a:r>
            <a:r>
              <a:rPr lang="en-US" dirty="0">
                <a:latin typeface="Manrope" panose="020B0604020202020204" charset="0"/>
              </a:rPr>
              <a:t> and </a:t>
            </a:r>
            <a:r>
              <a:rPr lang="en-US" dirty="0" err="1">
                <a:latin typeface="Manrope" panose="020B0604020202020204" charset="0"/>
              </a:rPr>
              <a:t>lst</a:t>
            </a:r>
            <a:r>
              <a:rPr lang="en-US" dirty="0">
                <a:latin typeface="Manrope" panose="020B0604020202020204" charset="0"/>
              </a:rPr>
              <a:t>[2] are symbols.</a:t>
            </a:r>
            <a:br>
              <a:rPr lang="en-US" dirty="0">
                <a:latin typeface="Manrope" panose="020B0604020202020204" charset="0"/>
              </a:rPr>
            </a:br>
            <a:r>
              <a:rPr lang="en-US" dirty="0"/>
              <a:t>Each symbol is associated with up to two namespaces, to represent nested data.</a:t>
            </a:r>
            <a:br>
              <a:rPr lang="en-US" dirty="0">
                <a:latin typeface="Manrope" panose="020B0604020202020204" charset="0"/>
              </a:rPr>
            </a:br>
            <a:r>
              <a:rPr lang="en-US" dirty="0">
                <a:latin typeface="Manrope" panose="020B0604020202020204" charset="0"/>
              </a:rPr>
              <a:t>Each symbol can have </a:t>
            </a:r>
            <a:r>
              <a:rPr lang="en-US" b="1" dirty="0">
                <a:latin typeface="Manrope" panose="020B0604020202020204" charset="0"/>
              </a:rPr>
              <a:t>child symbols </a:t>
            </a:r>
            <a:r>
              <a:rPr lang="en-US" dirty="0">
                <a:latin typeface="Manrope" panose="020B0604020202020204" charset="0"/>
              </a:rPr>
              <a:t>– here, </a:t>
            </a:r>
            <a:r>
              <a:rPr lang="en-US" dirty="0" err="1">
                <a:latin typeface="Manrope" panose="020B0604020202020204" charset="0"/>
              </a:rPr>
              <a:t>lst</a:t>
            </a:r>
            <a:r>
              <a:rPr lang="en-US" dirty="0">
                <a:latin typeface="Manrope" panose="020B0604020202020204" charset="0"/>
              </a:rPr>
              <a:t> has child symbols </a:t>
            </a:r>
            <a:r>
              <a:rPr lang="en-US" dirty="0" err="1">
                <a:latin typeface="Manrope" panose="020B0604020202020204" charset="0"/>
              </a:rPr>
              <a:t>lst</a:t>
            </a:r>
            <a:r>
              <a:rPr lang="en-US" dirty="0">
                <a:latin typeface="Manrope" panose="020B0604020202020204" charset="0"/>
              </a:rPr>
              <a:t>[2] and </a:t>
            </a:r>
            <a:r>
              <a:rPr lang="en-US" dirty="0" err="1">
                <a:latin typeface="Manrope" panose="020B0604020202020204" charset="0"/>
              </a:rPr>
              <a:t>lst</a:t>
            </a:r>
            <a:r>
              <a:rPr lang="en-US" dirty="0">
                <a:latin typeface="Manrope" panose="020B0604020202020204" charset="0"/>
              </a:rPr>
              <a:t>[3].</a:t>
            </a:r>
            <a:endParaRPr lang="he-IL" dirty="0">
              <a:latin typeface="Manrope" panose="020B060402020202020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he-IL" dirty="0">
              <a:latin typeface="Manrope" panose="020B060402020202020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Manrope" panose="020B0604020202020204" charset="0"/>
              </a:rPr>
              <a:t>The model used to represent data dependencies</a:t>
            </a:r>
            <a:br>
              <a:rPr lang="en-US" dirty="0">
                <a:latin typeface="Manrope" panose="020B0604020202020204" charset="0"/>
              </a:rPr>
            </a:br>
            <a:endParaRPr lang="en-US" dirty="0"/>
          </a:p>
        </p:txBody>
      </p:sp>
    </p:spTree>
    <p:extLst>
      <p:ext uri="{BB962C8B-B14F-4D97-AF65-F5344CB8AC3E}">
        <p14:creationId xmlns:p14="http://schemas.microsoft.com/office/powerpoint/2010/main" val="817024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Manrope" panose="020B0604020202020204" charset="0"/>
              </a:rPr>
              <a:t>Child symbols are</a:t>
            </a:r>
            <a:r>
              <a:rPr lang="en-US" b="1" dirty="0">
                <a:latin typeface="Manrope" panose="020B0604020202020204" charset="0"/>
              </a:rPr>
              <a:t> dependent</a:t>
            </a:r>
            <a:r>
              <a:rPr lang="en-US" dirty="0">
                <a:latin typeface="Manrope" panose="020B0604020202020204" charset="0"/>
              </a:rPr>
              <a:t> on their parent symbol – here, </a:t>
            </a:r>
            <a:r>
              <a:rPr lang="en-US" dirty="0" err="1">
                <a:latin typeface="Manrope" panose="020B0604020202020204" charset="0"/>
              </a:rPr>
              <a:t>lst</a:t>
            </a:r>
            <a:r>
              <a:rPr lang="en-US" dirty="0">
                <a:latin typeface="Manrope" panose="020B0604020202020204" charset="0"/>
              </a:rPr>
              <a:t>[2] depends on </a:t>
            </a:r>
            <a:r>
              <a:rPr lang="en-US" dirty="0" err="1">
                <a:latin typeface="Manrope" panose="020B0604020202020204" charset="0"/>
              </a:rPr>
              <a:t>lst</a:t>
            </a:r>
            <a:r>
              <a:rPr lang="en-US" dirty="0">
                <a:latin typeface="Manrope" panose="020B0604020202020204"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29261B"/>
                </a:solidFill>
                <a:effectLst/>
                <a:latin typeface="-apple-system"/>
              </a:rPr>
              <a:t>This symbol representation, helps </a:t>
            </a:r>
            <a:r>
              <a:rPr lang="en-US" b="0" i="0" dirty="0" err="1">
                <a:solidFill>
                  <a:srgbClr val="29261B"/>
                </a:solidFill>
                <a:effectLst/>
                <a:latin typeface="-apple-system"/>
              </a:rPr>
              <a:t>NBslicer</a:t>
            </a:r>
            <a:r>
              <a:rPr lang="en-US" b="0" i="0" dirty="0">
                <a:solidFill>
                  <a:srgbClr val="29261B"/>
                </a:solidFill>
                <a:effectLst/>
                <a:latin typeface="-apple-system"/>
              </a:rPr>
              <a:t> capture field-granular data dependencies.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29261B"/>
              </a:solidFill>
              <a:effectLst/>
              <a:latin typeface="-apple-system"/>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D1D5DB"/>
                </a:solidFill>
                <a:effectLst/>
                <a:latin typeface="Söhne"/>
              </a:rPr>
              <a:t>This representation is essential during the Instrumentation Phase to annotate dynamic dependencies, and later during the Dependency Resolution Phase, symbols are used to effectively resolve and understand the data dependencies for constructing accurate slices in computational notebooks.</a:t>
            </a:r>
            <a:endParaRPr lang="en-US" b="0" i="0" dirty="0">
              <a:solidFill>
                <a:srgbClr val="29261B"/>
              </a:solidFill>
              <a:effectLst/>
              <a:latin typeface="-apple-system"/>
            </a:endParaRPr>
          </a:p>
          <a:p>
            <a:pPr marL="158750" indent="0" algn="l">
              <a:buNone/>
            </a:pPr>
            <a:r>
              <a:rPr lang="en-US" b="0" i="0" dirty="0">
                <a:solidFill>
                  <a:srgbClr val="FFFFFF"/>
                </a:solidFill>
                <a:effectLst/>
                <a:latin typeface="Söhne"/>
              </a:rPr>
              <a:t>This structured representation of symbols helps in accurately resolving data dependencies during the Dependency Resolution Phase.</a:t>
            </a:r>
          </a:p>
          <a:p>
            <a:endParaRPr lang="en-US" b="0" i="0" dirty="0">
              <a:solidFill>
                <a:srgbClr val="29261B"/>
              </a:solidFill>
              <a:effectLst/>
              <a:latin typeface="-apple-system"/>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29261B"/>
                </a:solidFill>
                <a:effectLst/>
                <a:latin typeface="-apple-system"/>
              </a:rPr>
              <a:t>A "field" refers to an individual element within a data structure like a list, dictionary, object, etc. For example, a single array index in a list or a single object property.</a:t>
            </a:r>
            <a:br>
              <a:rPr lang="en-US" b="0" i="0" dirty="0">
                <a:solidFill>
                  <a:srgbClr val="29261B"/>
                </a:solidFill>
                <a:effectLst/>
                <a:latin typeface="-apple-system"/>
              </a:rPr>
            </a:br>
            <a:r>
              <a:rPr lang="en-US" b="0" i="0" dirty="0">
                <a:solidFill>
                  <a:srgbClr val="29261B"/>
                </a:solidFill>
                <a:effectLst/>
                <a:latin typeface="-apple-system"/>
              </a:rPr>
              <a:t>"Field-granular" means tracking dependencies at the granularity of individual fields (individual element within a data structure) within data structures.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528995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333333"/>
                </a:solidFill>
                <a:effectLst/>
                <a:latin typeface="+mj-lt"/>
              </a:rPr>
              <a:t>The flexibility of notebooks is also a downside, leading to messy code. </a:t>
            </a:r>
            <a:br>
              <a:rPr lang="en-US" b="0" i="0" dirty="0">
                <a:solidFill>
                  <a:srgbClr val="333333"/>
                </a:solidFill>
                <a:effectLst/>
                <a:latin typeface="+mj-lt"/>
              </a:rPr>
            </a:br>
            <a:r>
              <a:rPr lang="en-US" b="0" i="0" dirty="0">
                <a:solidFill>
                  <a:srgbClr val="333333"/>
                </a:solidFill>
                <a:effectLst/>
                <a:latin typeface="+mj-lt"/>
              </a:rPr>
              <a:t>Those notebooks have the </a:t>
            </a:r>
            <a:r>
              <a:rPr lang="en-US" dirty="0">
                <a:latin typeface="+mj-lt"/>
              </a:rPr>
              <a:t>tendency to </a:t>
            </a:r>
            <a:r>
              <a:rPr lang="en-US" b="1" dirty="0">
                <a:latin typeface="+mj-lt"/>
              </a:rPr>
              <a:t>gather unnecessary elements</a:t>
            </a:r>
            <a:r>
              <a:rPr lang="en-US" dirty="0">
                <a:latin typeface="+mj-lt"/>
              </a:rPr>
              <a:t>, including </a:t>
            </a:r>
            <a:r>
              <a:rPr lang="en-US" b="1" dirty="0">
                <a:latin typeface="+mj-lt"/>
              </a:rPr>
              <a:t>visible code </a:t>
            </a:r>
            <a:r>
              <a:rPr lang="en-US" dirty="0">
                <a:latin typeface="+mj-lt"/>
              </a:rPr>
              <a:t>and </a:t>
            </a:r>
            <a:r>
              <a:rPr lang="en-US" b="1" dirty="0">
                <a:latin typeface="+mj-lt"/>
              </a:rPr>
              <a:t>hidden program state </a:t>
            </a:r>
            <a:r>
              <a:rPr lang="en-US" b="0" i="0" dirty="0">
                <a:solidFill>
                  <a:srgbClr val="D1D5DB"/>
                </a:solidFill>
                <a:effectLst/>
                <a:latin typeface="+mj-lt"/>
              </a:rPr>
              <a:t>.</a:t>
            </a:r>
            <a:br>
              <a:rPr lang="en-US" b="0" i="0" dirty="0">
                <a:solidFill>
                  <a:srgbClr val="D1D5DB"/>
                </a:solidFill>
                <a:effectLst/>
                <a:latin typeface="+mj-lt"/>
              </a:rPr>
            </a:br>
            <a:r>
              <a:rPr lang="en-US" b="0" i="0" dirty="0">
                <a:solidFill>
                  <a:srgbClr val="D1D5DB"/>
                </a:solidFill>
                <a:effectLst/>
                <a:latin typeface="+mj-lt"/>
              </a:rPr>
              <a:t>These shortcomings can make it difficult to comprehend </a:t>
            </a:r>
            <a:r>
              <a:rPr lang="en-US" b="1" i="0" dirty="0">
                <a:solidFill>
                  <a:srgbClr val="D1D5DB"/>
                </a:solidFill>
                <a:effectLst/>
                <a:latin typeface="+mj-lt"/>
              </a:rPr>
              <a:t>how the code is executed</a:t>
            </a:r>
            <a:r>
              <a:rPr lang="en-US" b="0" i="0" dirty="0">
                <a:solidFill>
                  <a:srgbClr val="D1D5DB"/>
                </a:solidFill>
                <a:effectLst/>
                <a:latin typeface="+mj-lt"/>
              </a:rPr>
              <a:t>, potentially leading to </a:t>
            </a:r>
            <a:r>
              <a:rPr lang="en-US" b="1" i="0" dirty="0">
                <a:solidFill>
                  <a:srgbClr val="D1D5DB"/>
                </a:solidFill>
                <a:effectLst/>
                <a:latin typeface="+mj-lt"/>
              </a:rPr>
              <a:t>confusing</a:t>
            </a:r>
            <a:r>
              <a:rPr lang="en-US" b="0" i="0" dirty="0">
                <a:solidFill>
                  <a:srgbClr val="D1D5DB"/>
                </a:solidFill>
                <a:effectLst/>
                <a:latin typeface="+mj-lt"/>
              </a:rPr>
              <a:t> or </a:t>
            </a:r>
            <a:r>
              <a:rPr lang="en-US" b="1" i="0" dirty="0">
                <a:solidFill>
                  <a:srgbClr val="D1D5DB"/>
                </a:solidFill>
                <a:effectLst/>
                <a:latin typeface="+mj-lt"/>
              </a:rPr>
              <a:t>incorrect findings</a:t>
            </a:r>
            <a:r>
              <a:rPr lang="en-US" b="0" i="0" dirty="0">
                <a:solidFill>
                  <a:srgbClr val="D1D5DB"/>
                </a:solidFill>
                <a:effectLst/>
                <a:latin typeface="+mj-lt"/>
              </a:rPr>
              <a:t>.</a:t>
            </a:r>
            <a:br>
              <a:rPr lang="en-US" b="0" i="0" dirty="0">
                <a:solidFill>
                  <a:srgbClr val="D1D5DB"/>
                </a:solidFill>
                <a:effectLst/>
                <a:latin typeface="+mj-lt"/>
              </a:rPr>
            </a:br>
            <a:br>
              <a:rPr lang="en-US" b="0" i="0" dirty="0">
                <a:solidFill>
                  <a:srgbClr val="D1D5DB"/>
                </a:solidFill>
                <a:effectLst/>
                <a:latin typeface="Söhne"/>
              </a:rPr>
            </a:br>
            <a:r>
              <a:rPr lang="en-US" b="0" i="0" dirty="0">
                <a:solidFill>
                  <a:srgbClr val="29261B"/>
                </a:solidFill>
                <a:effectLst/>
                <a:latin typeface="-apple-system"/>
              </a:rPr>
              <a:t> </a:t>
            </a:r>
          </a:p>
          <a:p>
            <a:endParaRPr lang="en-US" dirty="0"/>
          </a:p>
        </p:txBody>
      </p:sp>
    </p:spTree>
    <p:extLst>
      <p:ext uri="{BB962C8B-B14F-4D97-AF65-F5344CB8AC3E}">
        <p14:creationId xmlns:p14="http://schemas.microsoft.com/office/powerpoint/2010/main" val="4080519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150000"/>
              </a:lnSpc>
              <a:buNone/>
            </a:pPr>
            <a:r>
              <a:rPr lang="en-US" sz="1100" b="1" dirty="0">
                <a:latin typeface="Manrope" panose="020B0604020202020204" charset="0"/>
              </a:rPr>
              <a:t>For simple cases</a:t>
            </a:r>
            <a:r>
              <a:rPr lang="en-US" sz="1100" dirty="0">
                <a:latin typeface="Manrope" panose="020B0604020202020204" charset="0"/>
              </a:rPr>
              <a:t>, data dependencies can be inferred by only </a:t>
            </a:r>
            <a:r>
              <a:rPr lang="en-US" sz="1100" b="1" dirty="0">
                <a:latin typeface="Manrope" panose="020B0604020202020204" charset="0"/>
              </a:rPr>
              <a:t>using static analysis</a:t>
            </a:r>
            <a:r>
              <a:rPr lang="en-US" sz="1100" dirty="0">
                <a:latin typeface="Manrope" panose="020B0604020202020204" charset="0"/>
              </a:rPr>
              <a:t>. </a:t>
            </a:r>
            <a:br>
              <a:rPr lang="en-US" sz="1100" dirty="0">
                <a:latin typeface="Manrope" panose="020B0604020202020204" charset="0"/>
              </a:rPr>
            </a:br>
            <a:r>
              <a:rPr lang="en-US" sz="1100" dirty="0">
                <a:latin typeface="Manrope" panose="020B0604020202020204" charset="0"/>
              </a:rPr>
              <a:t>However, static analysis can get us only so far </a:t>
            </a:r>
            <a:r>
              <a:rPr lang="en-US" sz="1100" b="1" dirty="0">
                <a:latin typeface="Manrope" panose="020B0604020202020204" charset="0"/>
              </a:rPr>
              <a:t>in the case of additional dynamic behavior</a:t>
            </a:r>
            <a:r>
              <a:rPr lang="en-US" sz="1100" dirty="0">
                <a:latin typeface="Manrope" panose="020B0604020202020204" charset="0"/>
              </a:rPr>
              <a:t>:</a:t>
            </a:r>
          </a:p>
          <a:p>
            <a:pPr marL="457200" marR="0" lvl="0" indent="-298450" algn="l" defTabSz="914400" rtl="0" eaLnBrk="1" fontAlgn="auto" latinLnBrk="0" hangingPunct="1">
              <a:lnSpc>
                <a:spcPct val="150000"/>
              </a:lnSpc>
              <a:spcBef>
                <a:spcPts val="0"/>
              </a:spcBef>
              <a:spcAft>
                <a:spcPts val="0"/>
              </a:spcAft>
              <a:buClr>
                <a:srgbClr val="000000"/>
              </a:buClr>
              <a:buSzPts val="1100"/>
              <a:buFont typeface="Arial"/>
              <a:buChar char="●"/>
              <a:tabLst/>
              <a:defRPr/>
            </a:pPr>
            <a:r>
              <a:rPr lang="en-US" sz="1100" dirty="0">
                <a:latin typeface="Manrope" panose="020B0604020202020204" charset="0"/>
              </a:rPr>
              <a:t>Let’s look on a simple case, x = </a:t>
            </a:r>
            <a:r>
              <a:rPr lang="en-US" sz="1100" dirty="0" err="1">
                <a:latin typeface="Manrope" panose="020B0604020202020204" charset="0"/>
              </a:rPr>
              <a:t>lst</a:t>
            </a:r>
            <a:r>
              <a:rPr lang="en-US" sz="1100" dirty="0">
                <a:latin typeface="Manrope" panose="020B0604020202020204" charset="0"/>
              </a:rPr>
              <a:t>[42]. </a:t>
            </a:r>
            <a:r>
              <a:rPr lang="en-US" sz="1100" b="0" i="0" dirty="0">
                <a:solidFill>
                  <a:srgbClr val="29261B"/>
                </a:solidFill>
                <a:effectLst/>
                <a:latin typeface="Manrope" panose="020B0604020202020204" charset="0"/>
              </a:rPr>
              <a:t>For such a simple case, </a:t>
            </a:r>
            <a:r>
              <a:rPr lang="en-US" sz="1100" b="0" i="0" dirty="0" err="1">
                <a:solidFill>
                  <a:srgbClr val="29261B"/>
                </a:solidFill>
                <a:effectLst/>
                <a:latin typeface="Manrope" panose="020B0604020202020204" charset="0"/>
              </a:rPr>
              <a:t>nbslicer</a:t>
            </a:r>
            <a:r>
              <a:rPr lang="en-US" sz="1100" b="0" i="0" dirty="0">
                <a:solidFill>
                  <a:srgbClr val="29261B"/>
                </a:solidFill>
                <a:effectLst/>
                <a:latin typeface="Manrope" panose="020B0604020202020204" charset="0"/>
              </a:rPr>
              <a:t> is able to directly </a:t>
            </a:r>
            <a:r>
              <a:rPr lang="en-US" sz="1100" b="1" i="0" dirty="0">
                <a:solidFill>
                  <a:srgbClr val="29261B"/>
                </a:solidFill>
                <a:effectLst/>
                <a:latin typeface="Manrope" panose="020B0604020202020204" charset="0"/>
              </a:rPr>
              <a:t>draw a data dependency edge </a:t>
            </a:r>
            <a:r>
              <a:rPr lang="en-US" sz="1100" b="0" i="0" dirty="0">
                <a:solidFill>
                  <a:srgbClr val="29261B"/>
                </a:solidFill>
                <a:effectLst/>
                <a:latin typeface="Manrope" panose="020B0604020202020204" charset="0"/>
              </a:rPr>
              <a:t>between x and </a:t>
            </a:r>
            <a:r>
              <a:rPr lang="en-US" sz="1100" b="0" i="0" dirty="0" err="1">
                <a:solidFill>
                  <a:srgbClr val="29261B"/>
                </a:solidFill>
                <a:effectLst/>
                <a:latin typeface="Manrope" panose="020B0604020202020204" charset="0"/>
              </a:rPr>
              <a:t>lst</a:t>
            </a:r>
            <a:r>
              <a:rPr lang="en-US" sz="1100" b="0" i="0" dirty="0">
                <a:solidFill>
                  <a:srgbClr val="29261B"/>
                </a:solidFill>
                <a:effectLst/>
                <a:latin typeface="Manrope" panose="020B0604020202020204" charset="0"/>
              </a:rPr>
              <a:t>[42] by inspecting the AST.</a:t>
            </a:r>
          </a:p>
          <a:p>
            <a:pPr marL="457200" marR="0" lvl="0" indent="-298450" algn="l" defTabSz="914400" rtl="0" eaLnBrk="1" fontAlgn="auto" latinLnBrk="0" hangingPunct="1">
              <a:lnSpc>
                <a:spcPct val="150000"/>
              </a:lnSpc>
              <a:spcBef>
                <a:spcPts val="0"/>
              </a:spcBef>
              <a:spcAft>
                <a:spcPts val="0"/>
              </a:spcAft>
              <a:buClr>
                <a:srgbClr val="000000"/>
              </a:buClr>
              <a:buSzPts val="1100"/>
              <a:buFont typeface="Arial"/>
              <a:buChar char="●"/>
              <a:tabLst/>
              <a:defRPr/>
            </a:pPr>
            <a:r>
              <a:rPr lang="en-US" sz="1100" dirty="0">
                <a:latin typeface="Manrope" panose="020B0604020202020204" charset="0"/>
              </a:rPr>
              <a:t>Now, x = </a:t>
            </a:r>
            <a:r>
              <a:rPr lang="en-US" sz="1100" dirty="0" err="1">
                <a:latin typeface="Manrope" panose="020B0604020202020204" charset="0"/>
              </a:rPr>
              <a:t>lst</a:t>
            </a:r>
            <a:r>
              <a:rPr lang="en-US" sz="1100" dirty="0">
                <a:latin typeface="Manrope" panose="020B0604020202020204" charset="0"/>
              </a:rPr>
              <a:t>[y]. Here it is still possible to </a:t>
            </a:r>
            <a:r>
              <a:rPr lang="en-US" sz="1100" b="1" dirty="0">
                <a:latin typeface="Manrope" panose="020B0604020202020204" charset="0"/>
              </a:rPr>
              <a:t>draw the data dependency </a:t>
            </a:r>
            <a:r>
              <a:rPr lang="en-US" sz="1100" dirty="0">
                <a:latin typeface="Manrope" panose="020B0604020202020204" charset="0"/>
              </a:rPr>
              <a:t>just by statically inspecting the code, if we have the additional knowledge that y equals to 42 at runtime.</a:t>
            </a:r>
          </a:p>
          <a:p>
            <a:pPr marL="457200" marR="0" lvl="0" indent="-298450" algn="l" defTabSz="914400" rtl="0" eaLnBrk="1" fontAlgn="auto" latinLnBrk="0" hangingPunct="1">
              <a:lnSpc>
                <a:spcPct val="150000"/>
              </a:lnSpc>
              <a:spcBef>
                <a:spcPts val="0"/>
              </a:spcBef>
              <a:spcAft>
                <a:spcPts val="0"/>
              </a:spcAft>
              <a:buClr>
                <a:srgbClr val="000000"/>
              </a:buClr>
              <a:buSzPts val="1100"/>
              <a:buFont typeface="Arial"/>
              <a:buChar char="●"/>
              <a:tabLst/>
              <a:defRPr/>
            </a:pPr>
            <a:r>
              <a:rPr lang="en-US" sz="1100" dirty="0">
                <a:latin typeface="Manrope" panose="020B0604020202020204" charset="0"/>
              </a:rPr>
              <a:t>However, for the case x = </a:t>
            </a:r>
            <a:r>
              <a:rPr lang="en-US" sz="1100" dirty="0" err="1">
                <a:latin typeface="Manrope" panose="020B0604020202020204" charset="0"/>
              </a:rPr>
              <a:t>lst</a:t>
            </a:r>
            <a:r>
              <a:rPr lang="en-US" sz="1100" dirty="0">
                <a:latin typeface="Manrope" panose="020B0604020202020204" charset="0"/>
              </a:rPr>
              <a:t>[f()], in the general case there is no way to know exactly </a:t>
            </a:r>
            <a:r>
              <a:rPr lang="en-US" sz="1100" b="1" dirty="0">
                <a:latin typeface="Manrope" panose="020B0604020202020204" charset="0"/>
              </a:rPr>
              <a:t>what f will do </a:t>
            </a:r>
            <a:r>
              <a:rPr lang="en-US" sz="1100" dirty="0">
                <a:latin typeface="Manrope" panose="020B0604020202020204" charset="0"/>
              </a:rPr>
              <a:t>without actually running it.</a:t>
            </a:r>
          </a:p>
          <a:p>
            <a:pPr marL="457200" marR="0" lvl="0" indent="-298450" algn="l" defTabSz="914400" rtl="0" eaLnBrk="1" fontAlgn="auto" latinLnBrk="0" hangingPunct="1">
              <a:lnSpc>
                <a:spcPct val="150000"/>
              </a:lnSpc>
              <a:spcBef>
                <a:spcPts val="0"/>
              </a:spcBef>
              <a:spcAft>
                <a:spcPts val="0"/>
              </a:spcAft>
              <a:buClr>
                <a:srgbClr val="000000"/>
              </a:buClr>
              <a:buSzPts val="1100"/>
              <a:buFont typeface="Arial"/>
              <a:buChar char="●"/>
              <a:tabLst/>
              <a:defRPr/>
            </a:pPr>
            <a:endParaRPr lang="en-US" sz="1100" dirty="0">
              <a:latin typeface="Manrope" panose="020B0604020202020204" charset="0"/>
            </a:endParaRPr>
          </a:p>
          <a:p>
            <a:pPr>
              <a:lnSpc>
                <a:spcPct val="150000"/>
              </a:lnSpc>
            </a:pPr>
            <a:endParaRPr lang="en-US" sz="1100" dirty="0">
              <a:latin typeface="Manrope" panose="020B0604020202020204" charset="0"/>
            </a:endParaRPr>
          </a:p>
        </p:txBody>
      </p:sp>
    </p:spTree>
    <p:extLst>
      <p:ext uri="{BB962C8B-B14F-4D97-AF65-F5344CB8AC3E}">
        <p14:creationId xmlns:p14="http://schemas.microsoft.com/office/powerpoint/2010/main" val="38530808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29261B"/>
                </a:solidFill>
                <a:effectLst/>
                <a:latin typeface="Manrope" panose="020B0604020202020204" charset="0"/>
              </a:rPr>
              <a:t>The </a:t>
            </a:r>
            <a:r>
              <a:rPr lang="en-US" b="1" i="0" dirty="0">
                <a:solidFill>
                  <a:srgbClr val="29261B"/>
                </a:solidFill>
                <a:effectLst/>
                <a:latin typeface="Manrope" panose="020B0604020202020204" charset="0"/>
              </a:rPr>
              <a:t>static resolver </a:t>
            </a:r>
            <a:r>
              <a:rPr lang="en-US" b="0" i="0" dirty="0">
                <a:solidFill>
                  <a:srgbClr val="29261B"/>
                </a:solidFill>
                <a:effectLst/>
                <a:latin typeface="Manrope" panose="020B0604020202020204" charset="0"/>
              </a:rPr>
              <a:t>relies on </a:t>
            </a:r>
            <a:r>
              <a:rPr lang="en-US" b="1" i="0" dirty="0">
                <a:solidFill>
                  <a:srgbClr val="29261B"/>
                </a:solidFill>
                <a:effectLst/>
                <a:latin typeface="Manrope" panose="020B0604020202020204" charset="0"/>
              </a:rPr>
              <a:t>additional dynamic instrumentation</a:t>
            </a:r>
            <a:r>
              <a:rPr lang="en-US" b="0" i="0" dirty="0">
                <a:solidFill>
                  <a:srgbClr val="29261B"/>
                </a:solidFill>
                <a:effectLst/>
                <a:latin typeface="Manrope" panose="020B0604020202020204" charset="0"/>
              </a:rPr>
              <a:t>. </a:t>
            </a:r>
            <a:endParaRPr lang="en-US" dirty="0">
              <a:latin typeface="Manrope" panose="020B060402020202020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29261B"/>
                </a:solidFill>
                <a:effectLst/>
                <a:latin typeface="Manrope" panose="020B0604020202020204" charset="0"/>
              </a:rPr>
              <a:t>This instrumentation decorates the AST with </a:t>
            </a:r>
            <a:r>
              <a:rPr lang="en-US" b="1" i="0" u="sng" dirty="0">
                <a:solidFill>
                  <a:srgbClr val="29261B"/>
                </a:solidFill>
                <a:effectLst/>
                <a:latin typeface="Manrope" panose="020B0604020202020204" charset="0"/>
              </a:rPr>
              <a:t>resolved</a:t>
            </a:r>
            <a:r>
              <a:rPr lang="en-US" b="1" i="0" dirty="0">
                <a:solidFill>
                  <a:srgbClr val="29261B"/>
                </a:solidFill>
                <a:effectLst/>
                <a:latin typeface="Manrope" panose="020B0604020202020204" charset="0"/>
              </a:rPr>
              <a:t> symbol information</a:t>
            </a:r>
            <a:r>
              <a:rPr lang="en-US" b="0" i="0" dirty="0">
                <a:solidFill>
                  <a:srgbClr val="29261B"/>
                </a:solidFill>
                <a:effectLst/>
                <a:latin typeface="Manrope" panose="020B0604020202020204" charset="0"/>
              </a:rPr>
              <a:t>.</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29261B"/>
                </a:solidFill>
                <a:effectLst/>
                <a:latin typeface="Manrope" panose="020B0604020202020204" charset="0"/>
              </a:rPr>
              <a:t>When the static resolver </a:t>
            </a:r>
            <a:r>
              <a:rPr lang="en-US" b="1" i="0" dirty="0">
                <a:solidFill>
                  <a:srgbClr val="29261B"/>
                </a:solidFill>
                <a:effectLst/>
                <a:latin typeface="Manrope" panose="020B0604020202020204" charset="0"/>
              </a:rPr>
              <a:t>encounters</a:t>
            </a:r>
            <a:r>
              <a:rPr lang="en-US" b="0" i="0" dirty="0">
                <a:solidFill>
                  <a:srgbClr val="29261B"/>
                </a:solidFill>
                <a:effectLst/>
                <a:latin typeface="Manrope" panose="020B0604020202020204" charset="0"/>
              </a:rPr>
              <a:t> these decorated subtrees, it </a:t>
            </a:r>
            <a:r>
              <a:rPr lang="en-US" b="1" i="0" dirty="0">
                <a:solidFill>
                  <a:srgbClr val="29261B"/>
                </a:solidFill>
                <a:effectLst/>
                <a:latin typeface="Manrope" panose="020B0604020202020204" charset="0"/>
              </a:rPr>
              <a:t>uses the </a:t>
            </a:r>
            <a:r>
              <a:rPr lang="en-US" b="1" i="0" u="sng" dirty="0">
                <a:solidFill>
                  <a:srgbClr val="29261B"/>
                </a:solidFill>
                <a:effectLst/>
                <a:latin typeface="Manrope" panose="020B0604020202020204" charset="0"/>
              </a:rPr>
              <a:t>dynamic metadata</a:t>
            </a:r>
            <a:r>
              <a:rPr lang="en-US" b="1" i="0" dirty="0">
                <a:solidFill>
                  <a:srgbClr val="29261B"/>
                </a:solidFill>
                <a:effectLst/>
                <a:latin typeface="Manrope" panose="020B0604020202020204" charset="0"/>
              </a:rPr>
              <a:t> information to draw dependencies </a:t>
            </a:r>
            <a:r>
              <a:rPr lang="en-US" b="0" i="0" dirty="0">
                <a:solidFill>
                  <a:srgbClr val="29261B"/>
                </a:solidFill>
                <a:effectLst/>
                <a:latin typeface="Manrope" panose="020B0604020202020204" charset="0"/>
              </a:rPr>
              <a:t>instead of trying to statically analyze the code.</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29261B"/>
                </a:solidFill>
                <a:effectLst/>
                <a:latin typeface="Manrope" panose="020B0604020202020204" charset="0"/>
              </a:rPr>
              <a:t>In this way, the static resolver </a:t>
            </a:r>
            <a:r>
              <a:rPr lang="en-US" b="1" i="0" dirty="0">
                <a:solidFill>
                  <a:srgbClr val="29261B"/>
                </a:solidFill>
                <a:effectLst/>
                <a:latin typeface="Manrope" panose="020B0604020202020204" charset="0"/>
              </a:rPr>
              <a:t>leverages the runtime instrumentation</a:t>
            </a:r>
            <a:r>
              <a:rPr lang="en-US" b="0" i="0" dirty="0">
                <a:solidFill>
                  <a:srgbClr val="29261B"/>
                </a:solidFill>
                <a:effectLst/>
                <a:latin typeface="Manrope" panose="020B0604020202020204" charset="0"/>
              </a:rPr>
              <a:t>. </a:t>
            </a:r>
            <a:endParaRPr lang="en-US" dirty="0"/>
          </a:p>
          <a:p>
            <a:pPr marL="158750" indent="0">
              <a:buNone/>
            </a:pPr>
            <a:endParaRPr lang="en-US" dirty="0"/>
          </a:p>
        </p:txBody>
      </p:sp>
    </p:spTree>
    <p:extLst>
      <p:ext uri="{BB962C8B-B14F-4D97-AF65-F5344CB8AC3E}">
        <p14:creationId xmlns:p14="http://schemas.microsoft.com/office/powerpoint/2010/main" val="31600898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150000"/>
              </a:lnSpc>
              <a:buNone/>
            </a:pPr>
            <a:r>
              <a:rPr lang="en-US" sz="1100" b="0" i="0" dirty="0" err="1">
                <a:solidFill>
                  <a:srgbClr val="29261B"/>
                </a:solidFill>
                <a:effectLst/>
                <a:latin typeface="Manrope" panose="020B0604020202020204" charset="0"/>
              </a:rPr>
              <a:t>NBslicer</a:t>
            </a:r>
            <a:r>
              <a:rPr lang="en-US" sz="1100" b="0" i="0" dirty="0">
                <a:solidFill>
                  <a:srgbClr val="29261B"/>
                </a:solidFill>
                <a:effectLst/>
                <a:latin typeface="Manrope" panose="020B0604020202020204" charset="0"/>
              </a:rPr>
              <a:t> embeds </a:t>
            </a:r>
            <a:r>
              <a:rPr lang="en-US" sz="1100" b="1" i="0" dirty="0">
                <a:solidFill>
                  <a:srgbClr val="29261B"/>
                </a:solidFill>
                <a:effectLst/>
                <a:latin typeface="Manrope" panose="020B0604020202020204" charset="0"/>
              </a:rPr>
              <a:t>tracing instrumentation </a:t>
            </a:r>
            <a:r>
              <a:rPr lang="en-US" sz="1100" b="0" i="0" dirty="0">
                <a:solidFill>
                  <a:srgbClr val="29261B"/>
                </a:solidFill>
                <a:effectLst/>
                <a:latin typeface="Manrope" panose="020B0604020202020204" charset="0"/>
              </a:rPr>
              <a:t>directly into the source code. </a:t>
            </a:r>
          </a:p>
          <a:p>
            <a:pPr marL="158750" indent="0">
              <a:lnSpc>
                <a:spcPct val="150000"/>
              </a:lnSpc>
              <a:buNone/>
            </a:pPr>
            <a:r>
              <a:rPr lang="en-US" sz="1100" b="0" i="0" dirty="0">
                <a:solidFill>
                  <a:srgbClr val="29261B"/>
                </a:solidFill>
                <a:effectLst/>
                <a:latin typeface="Manrope" panose="020B0604020202020204" charset="0"/>
              </a:rPr>
              <a:t>The goal of this instrumentation is to </a:t>
            </a:r>
            <a:r>
              <a:rPr lang="en-US" sz="1100" b="1" i="0" dirty="0">
                <a:solidFill>
                  <a:srgbClr val="29261B"/>
                </a:solidFill>
                <a:effectLst/>
                <a:latin typeface="Manrope" panose="020B0604020202020204" charset="0"/>
              </a:rPr>
              <a:t>trace dynamic behavior</a:t>
            </a:r>
            <a:r>
              <a:rPr lang="en-US" sz="1100" b="0" i="0" dirty="0">
                <a:solidFill>
                  <a:srgbClr val="29261B"/>
                </a:solidFill>
                <a:effectLst/>
                <a:latin typeface="Manrope" panose="020B0604020202020204" charset="0"/>
              </a:rPr>
              <a:t>.</a:t>
            </a:r>
          </a:p>
          <a:p>
            <a:pPr marL="158750" marR="0" lvl="0" indent="0" algn="l" defTabSz="914400" rtl="0" eaLnBrk="1" fontAlgn="auto" latinLnBrk="0" hangingPunct="1">
              <a:lnSpc>
                <a:spcPct val="150000"/>
              </a:lnSpc>
              <a:spcBef>
                <a:spcPts val="0"/>
              </a:spcBef>
              <a:spcAft>
                <a:spcPts val="0"/>
              </a:spcAft>
              <a:buClr>
                <a:srgbClr val="000000"/>
              </a:buClr>
              <a:buSzPts val="1100"/>
              <a:buFont typeface="Arial"/>
              <a:buNone/>
              <a:tabLst/>
              <a:defRPr/>
            </a:pPr>
            <a:r>
              <a:rPr lang="en-US" sz="1100" b="0" i="0" dirty="0">
                <a:solidFill>
                  <a:srgbClr val="29261B"/>
                </a:solidFill>
                <a:effectLst/>
                <a:latin typeface="Manrope" panose="020B0604020202020204" charset="0"/>
              </a:rPr>
              <a:t>The tracing instrumentation transforms </a:t>
            </a:r>
            <a:r>
              <a:rPr lang="en-US" sz="1100" b="0" i="0" dirty="0">
                <a:solidFill>
                  <a:srgbClr val="29261B"/>
                </a:solidFill>
                <a:effectLst/>
                <a:latin typeface="Manrope" panose="020B0604020202020204" charset="0"/>
                <a:cs typeface="Mangal" panose="02040503050203030202" pitchFamily="18" charset="0"/>
              </a:rPr>
              <a:t>the AST to </a:t>
            </a:r>
            <a:r>
              <a:rPr lang="en-US" sz="1100" b="1" i="0" dirty="0">
                <a:solidFill>
                  <a:srgbClr val="29261B"/>
                </a:solidFill>
                <a:effectLst/>
                <a:latin typeface="Manrope" panose="020B0604020202020204" charset="0"/>
                <a:cs typeface="Mangal" panose="02040503050203030202" pitchFamily="18" charset="0"/>
              </a:rPr>
              <a:t>insert resolve() </a:t>
            </a:r>
            <a:r>
              <a:rPr lang="en-US" sz="1100" b="0" i="0" dirty="0">
                <a:solidFill>
                  <a:srgbClr val="29261B"/>
                </a:solidFill>
                <a:effectLst/>
                <a:latin typeface="Manrope" panose="020B0604020202020204" charset="0"/>
                <a:cs typeface="Mangal" panose="02040503050203030202" pitchFamily="18" charset="0"/>
              </a:rPr>
              <a:t>calls.</a:t>
            </a:r>
          </a:p>
          <a:p>
            <a:pPr marL="158750" marR="0" lvl="0" indent="0" algn="l" defTabSz="914400" rtl="0" eaLnBrk="1" fontAlgn="auto" latinLnBrk="0" hangingPunct="1">
              <a:lnSpc>
                <a:spcPct val="150000"/>
              </a:lnSpc>
              <a:spcBef>
                <a:spcPts val="0"/>
              </a:spcBef>
              <a:spcAft>
                <a:spcPts val="0"/>
              </a:spcAft>
              <a:buClr>
                <a:srgbClr val="000000"/>
              </a:buClr>
              <a:buSzPts val="1100"/>
              <a:buFont typeface="Arial"/>
              <a:buNone/>
              <a:tabLst/>
              <a:defRPr/>
            </a:pPr>
            <a:r>
              <a:rPr lang="en-US" sz="1100" dirty="0">
                <a:solidFill>
                  <a:srgbClr val="29261B"/>
                </a:solidFill>
                <a:latin typeface="Manrope" panose="020B0604020202020204" charset="0"/>
                <a:cs typeface="Mangal" panose="02040503050203030202" pitchFamily="18" charset="0"/>
              </a:rPr>
              <a:t>The resolve() calls execute dynamic behavior, such as functions</a:t>
            </a:r>
            <a:endParaRPr lang="en-US" sz="1100" dirty="0">
              <a:latin typeface="Manrope" panose="020B060402020202020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rgbClr val="29261B"/>
                </a:solidFill>
                <a:effectLst/>
                <a:latin typeface="Manrope" panose="020B0604020202020204" charset="0"/>
              </a:rPr>
              <a:t>The “resolve” </a:t>
            </a:r>
            <a:r>
              <a:rPr lang="en-US" sz="1100" dirty="0">
                <a:solidFill>
                  <a:srgbClr val="29261B"/>
                </a:solidFill>
                <a:latin typeface="Manrope" panose="020B0604020202020204" charset="0"/>
              </a:rPr>
              <a:t> symbols </a:t>
            </a:r>
            <a:r>
              <a:rPr lang="en-US" sz="1100" b="0" i="0" dirty="0">
                <a:solidFill>
                  <a:srgbClr val="29261B"/>
                </a:solidFill>
                <a:effectLst/>
                <a:latin typeface="Manrope" panose="020B0604020202020204" charset="0"/>
              </a:rPr>
              <a:t>decorate the AST with </a:t>
            </a:r>
            <a:r>
              <a:rPr lang="en-US" sz="1100" b="1" i="0" dirty="0">
                <a:solidFill>
                  <a:schemeClr val="accent3">
                    <a:lumMod val="50000"/>
                  </a:schemeClr>
                </a:solidFill>
                <a:effectLst/>
                <a:latin typeface="Manrope" panose="020B0604020202020204" charset="0"/>
              </a:rPr>
              <a:t>symbol information,</a:t>
            </a:r>
            <a:r>
              <a:rPr lang="en-US" sz="1100" b="0" i="0" dirty="0">
                <a:solidFill>
                  <a:srgbClr val="29261B"/>
                </a:solidFill>
                <a:effectLst/>
                <a:latin typeface="Manrope" panose="020B0604020202020204" charset="0"/>
                <a:cs typeface="Mangal" panose="02040503050203030202" pitchFamily="18" charset="0"/>
              </a:rPr>
              <a:t> </a:t>
            </a:r>
            <a:br>
              <a:rPr lang="en-US" sz="1100" b="0" i="0" dirty="0">
                <a:solidFill>
                  <a:srgbClr val="29261B"/>
                </a:solidFill>
                <a:effectLst/>
                <a:latin typeface="Manrope" panose="020B0604020202020204" charset="0"/>
                <a:cs typeface="Mangal" panose="02040503050203030202" pitchFamily="18" charset="0"/>
              </a:rPr>
            </a:br>
            <a:r>
              <a:rPr lang="en-US" sz="1100" b="0" i="0" dirty="0">
                <a:solidFill>
                  <a:srgbClr val="29261B"/>
                </a:solidFill>
                <a:effectLst/>
                <a:latin typeface="Manrope" panose="020B0604020202020204" charset="0"/>
                <a:cs typeface="Mangal" panose="02040503050203030202" pitchFamily="18" charset="0"/>
              </a:rPr>
              <a:t>and by that handle the parts in the AST that can be  statically resolved</a:t>
            </a:r>
            <a:r>
              <a:rPr lang="en-US" sz="1100" b="1" i="0" dirty="0">
                <a:solidFill>
                  <a:schemeClr val="accent3">
                    <a:lumMod val="50000"/>
                  </a:schemeClr>
                </a:solidFill>
                <a:effectLst/>
                <a:latin typeface="Manrope" panose="020B0604020202020204" charset="0"/>
              </a:rPr>
              <a:t> </a:t>
            </a:r>
            <a:endParaRPr lang="en-US" sz="110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latin typeface="Manrope" panose="020B060402020202020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29261B"/>
                </a:solidFill>
                <a:effectLst/>
                <a:latin typeface="-apple-system"/>
              </a:rPr>
              <a:t>The resolve() calls dynamically track reads and writes to symbols when that code executes</a:t>
            </a:r>
            <a:br>
              <a:rPr lang="en-US" b="0" i="0" dirty="0">
                <a:solidFill>
                  <a:srgbClr val="29261B"/>
                </a:solidFill>
                <a:effectLst/>
                <a:latin typeface="+mj-lt"/>
              </a:rPr>
            </a:br>
            <a:endParaRPr lang="en-US" b="0" i="0" dirty="0">
              <a:solidFill>
                <a:srgbClr val="29261B"/>
              </a:solidFill>
              <a:effectLst/>
              <a:latin typeface="+mj-lt"/>
            </a:endParaRPr>
          </a:p>
        </p:txBody>
      </p:sp>
    </p:spTree>
    <p:extLst>
      <p:ext uri="{BB962C8B-B14F-4D97-AF65-F5344CB8AC3E}">
        <p14:creationId xmlns:p14="http://schemas.microsoft.com/office/powerpoint/2010/main" val="1005255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Manrope" panose="020B0604020202020204" charset="0"/>
              </a:rPr>
              <a:t>This allows the static dependency resolver to function as a dynamic resolver - when it reaches a resolve() call, it draws edges based on the dynamically resolved symbols rather than trying to statically analyze the subtree.</a:t>
            </a:r>
            <a:br>
              <a:rPr lang="en-US" dirty="0">
                <a:latin typeface="Manrope" panose="020B0604020202020204" charset="0"/>
              </a:rPr>
            </a:br>
            <a:br>
              <a:rPr lang="en-US" dirty="0"/>
            </a:br>
            <a:endParaRPr lang="en-US" dirty="0"/>
          </a:p>
          <a:p>
            <a:pPr marL="158750" indent="0">
              <a:buNone/>
            </a:pPr>
            <a:endParaRPr lang="en-US" dirty="0"/>
          </a:p>
        </p:txBody>
      </p:sp>
    </p:spTree>
    <p:extLst>
      <p:ext uri="{BB962C8B-B14F-4D97-AF65-F5344CB8AC3E}">
        <p14:creationId xmlns:p14="http://schemas.microsoft.com/office/powerpoint/2010/main" val="25800379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disable the instrumentation for: </a:t>
            </a:r>
            <a:br>
              <a:rPr lang="en-US" dirty="0"/>
            </a:br>
            <a:r>
              <a:rPr lang="en-US" dirty="0"/>
              <a:t>(</a:t>
            </a:r>
            <a:r>
              <a:rPr lang="en-US" dirty="0" err="1"/>
              <a:t>i</a:t>
            </a:r>
            <a:r>
              <a:rPr lang="en-US" dirty="0"/>
              <a:t>) for program statements that have run before, and for </a:t>
            </a:r>
            <a:br>
              <a:rPr lang="en-US" dirty="0"/>
            </a:br>
            <a:r>
              <a:rPr lang="en-US" dirty="0"/>
              <a:t>(ii) </a:t>
            </a:r>
            <a:r>
              <a:rPr lang="en-US" b="1" dirty="0"/>
              <a:t>calls to external libraries</a:t>
            </a:r>
            <a:r>
              <a:rPr lang="en-US" dirty="0"/>
              <a:t>, that their code is defined outside the notebook context. </a:t>
            </a:r>
            <a:br>
              <a:rPr lang="en-US" dirty="0"/>
            </a:br>
            <a:r>
              <a:rPr lang="en-US" dirty="0"/>
              <a:t>Those rules </a:t>
            </a:r>
            <a:r>
              <a:rPr lang="en-US" b="1" dirty="0"/>
              <a:t>bound the additional overhead</a:t>
            </a:r>
            <a:r>
              <a:rPr lang="en-US" dirty="0"/>
              <a:t>.</a:t>
            </a:r>
          </a:p>
        </p:txBody>
      </p:sp>
    </p:spTree>
    <p:extLst>
      <p:ext uri="{BB962C8B-B14F-4D97-AF65-F5344CB8AC3E}">
        <p14:creationId xmlns:p14="http://schemas.microsoft.com/office/powerpoint/2010/main" val="776053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dirty="0">
                <a:solidFill>
                  <a:srgbClr val="29261B"/>
                </a:solidFill>
                <a:latin typeface="Manrope" panose="020B0604020202020204" charset="0"/>
              </a:rPr>
              <a:t>To reduce overhead, </a:t>
            </a:r>
            <a:r>
              <a:rPr lang="en-US" sz="1100" dirty="0" err="1">
                <a:solidFill>
                  <a:srgbClr val="29261B"/>
                </a:solidFill>
                <a:latin typeface="Manrope" panose="020B0604020202020204" charset="0"/>
              </a:rPr>
              <a:t>NB</a:t>
            </a:r>
            <a:r>
              <a:rPr lang="en-US" sz="1100" b="0" i="0" dirty="0" err="1">
                <a:solidFill>
                  <a:srgbClr val="29261B"/>
                </a:solidFill>
                <a:effectLst/>
                <a:latin typeface="Manrope" panose="020B0604020202020204" charset="0"/>
              </a:rPr>
              <a:t>slicer</a:t>
            </a:r>
            <a:r>
              <a:rPr lang="en-US" sz="1100" b="0" i="0" dirty="0">
                <a:solidFill>
                  <a:srgbClr val="29261B"/>
                </a:solidFill>
                <a:effectLst/>
                <a:latin typeface="Manrope" panose="020B0604020202020204" charset="0"/>
              </a:rPr>
              <a:t> </a:t>
            </a:r>
            <a:r>
              <a:rPr lang="en-US" sz="1100" b="1" i="0" dirty="0">
                <a:solidFill>
                  <a:srgbClr val="29261B"/>
                </a:solidFill>
                <a:effectLst/>
                <a:latin typeface="Manrope" panose="020B0604020202020204" charset="0"/>
              </a:rPr>
              <a:t>only runs</a:t>
            </a:r>
            <a:r>
              <a:rPr lang="en-US" sz="1100" b="0" i="0" dirty="0">
                <a:solidFill>
                  <a:srgbClr val="29261B"/>
                </a:solidFill>
                <a:effectLst/>
                <a:latin typeface="Manrope" panose="020B0604020202020204" charset="0"/>
              </a:rPr>
              <a:t> </a:t>
            </a:r>
            <a:r>
              <a:rPr lang="en-US" sz="1100" b="1" i="0" dirty="0">
                <a:solidFill>
                  <a:srgbClr val="29261B"/>
                </a:solidFill>
                <a:effectLst/>
                <a:latin typeface="Manrope" panose="020B0604020202020204" charset="0"/>
              </a:rPr>
              <a:t>instrumentation on the</a:t>
            </a:r>
            <a:r>
              <a:rPr lang="en-US" sz="1100" b="1" i="1" dirty="0">
                <a:solidFill>
                  <a:srgbClr val="29261B"/>
                </a:solidFill>
                <a:effectLst/>
                <a:latin typeface="Manrope" panose="020B0604020202020204" charset="0"/>
              </a:rPr>
              <a:t> </a:t>
            </a:r>
            <a:r>
              <a:rPr lang="en-US" sz="1100" b="1" i="0" dirty="0">
                <a:solidFill>
                  <a:srgbClr val="29261B"/>
                </a:solidFill>
                <a:effectLst/>
                <a:latin typeface="Manrope" panose="020B0604020202020204" charset="0"/>
              </a:rPr>
              <a:t>first execution of statements</a:t>
            </a:r>
            <a:r>
              <a:rPr lang="en-US" sz="1100" dirty="0">
                <a:latin typeface="Manrope" panose="020B0604020202020204" charset="0"/>
              </a:rPr>
              <a:t>. </a:t>
            </a:r>
          </a:p>
          <a:p>
            <a:pPr marL="158750" indent="0">
              <a:buNone/>
            </a:pPr>
            <a:r>
              <a:rPr lang="en-US" sz="1100" dirty="0">
                <a:latin typeface="Manrope" panose="020B0604020202020204" charset="0"/>
              </a:rPr>
              <a:t>This is realized by rewriting, for example, loops.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Manrope" panose="020B0604020202020204" charset="0"/>
              </a:rPr>
              <a:t>If the body loop </a:t>
            </a:r>
            <a:r>
              <a:rPr lang="en-US" sz="1100" b="1" dirty="0">
                <a:latin typeface="Manrope" panose="020B0604020202020204" charset="0"/>
              </a:rPr>
              <a:t>contains conditionals branches</a:t>
            </a:r>
            <a:r>
              <a:rPr lang="en-US" sz="1100" dirty="0">
                <a:latin typeface="Manrope" panose="020B0604020202020204" charset="0"/>
              </a:rPr>
              <a:t>, any </a:t>
            </a:r>
            <a:r>
              <a:rPr lang="en-US" sz="1100" b="1" dirty="0">
                <a:latin typeface="Manrope" panose="020B0604020202020204" charset="0"/>
              </a:rPr>
              <a:t>branches not initially taken will have corresponding AST</a:t>
            </a:r>
            <a:r>
              <a:rPr lang="en-US" sz="1100" dirty="0">
                <a:latin typeface="Manrope" panose="020B0604020202020204" charset="0"/>
              </a:rPr>
              <a:t> </a:t>
            </a:r>
            <a:br>
              <a:rPr lang="en-US" sz="1100" dirty="0">
                <a:latin typeface="Manrope" panose="020B0604020202020204" charset="0"/>
              </a:rPr>
            </a:br>
            <a:r>
              <a:rPr lang="en-US" dirty="0">
                <a:latin typeface="Manrope" panose="020B0604020202020204" charset="0"/>
              </a:rPr>
              <a:t>For such cases, the dependency resolution will fall back to </a:t>
            </a:r>
            <a:r>
              <a:rPr lang="en-US" b="1" dirty="0">
                <a:latin typeface="Manrope" panose="020B0604020202020204" charset="0"/>
              </a:rPr>
              <a:t>static behavior</a:t>
            </a:r>
            <a:endParaRPr lang="en-US" dirty="0"/>
          </a:p>
          <a:p>
            <a:pPr marL="158750" indent="0">
              <a:buNone/>
            </a:pPr>
            <a:endParaRPr lang="en-US" dirty="0"/>
          </a:p>
        </p:txBody>
      </p:sp>
    </p:spTree>
    <p:extLst>
      <p:ext uri="{BB962C8B-B14F-4D97-AF65-F5344CB8AC3E}">
        <p14:creationId xmlns:p14="http://schemas.microsoft.com/office/powerpoint/2010/main" val="171186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dirty="0" err="1">
                <a:solidFill>
                  <a:srgbClr val="29261B"/>
                </a:solidFill>
                <a:effectLst/>
                <a:latin typeface="-apple-system"/>
              </a:rPr>
              <a:t>nbslicer</a:t>
            </a:r>
            <a:r>
              <a:rPr lang="en-US" b="0" i="0" dirty="0">
                <a:solidFill>
                  <a:srgbClr val="29261B"/>
                </a:solidFill>
                <a:effectLst/>
                <a:latin typeface="-apple-system"/>
              </a:rPr>
              <a:t> </a:t>
            </a:r>
            <a:r>
              <a:rPr lang="en-US" b="1" i="0" dirty="0">
                <a:solidFill>
                  <a:srgbClr val="29261B"/>
                </a:solidFill>
                <a:effectLst/>
                <a:latin typeface="-apple-system"/>
              </a:rPr>
              <a:t>does not analyze </a:t>
            </a:r>
            <a:r>
              <a:rPr lang="en-US" b="0" i="0" dirty="0">
                <a:solidFill>
                  <a:srgbClr val="29261B"/>
                </a:solidFill>
                <a:effectLst/>
                <a:latin typeface="-apple-system"/>
              </a:rPr>
              <a:t>code </a:t>
            </a:r>
            <a:r>
              <a:rPr lang="en-US" b="1" i="0" dirty="0">
                <a:solidFill>
                  <a:srgbClr val="29261B"/>
                </a:solidFill>
                <a:effectLst/>
                <a:latin typeface="-apple-system"/>
              </a:rPr>
              <a:t>from external libraries</a:t>
            </a:r>
            <a:r>
              <a:rPr lang="en-US" b="0" i="0" dirty="0">
                <a:solidFill>
                  <a:srgbClr val="29261B"/>
                </a:solidFill>
                <a:effectLst/>
                <a:latin typeface="-apple-system"/>
              </a:rPr>
              <a:t>. </a:t>
            </a:r>
            <a:br>
              <a:rPr lang="en-US" b="0" i="0" dirty="0">
                <a:solidFill>
                  <a:srgbClr val="29261B"/>
                </a:solidFill>
                <a:effectLst/>
                <a:latin typeface="-apple-system"/>
              </a:rPr>
            </a:br>
            <a:r>
              <a:rPr lang="en-US" b="0" i="0" dirty="0">
                <a:solidFill>
                  <a:srgbClr val="29261B"/>
                </a:solidFill>
                <a:effectLst/>
                <a:latin typeface="-apple-system"/>
              </a:rPr>
              <a:t>However, </a:t>
            </a:r>
            <a:r>
              <a:rPr lang="en-US" b="1" i="0" dirty="0">
                <a:solidFill>
                  <a:srgbClr val="29261B"/>
                </a:solidFill>
                <a:effectLst/>
                <a:latin typeface="-apple-system"/>
              </a:rPr>
              <a:t>library calls </a:t>
            </a:r>
            <a:r>
              <a:rPr lang="en-US" b="0" i="0" dirty="0">
                <a:solidFill>
                  <a:srgbClr val="29261B"/>
                </a:solidFill>
                <a:effectLst/>
                <a:latin typeface="-apple-system"/>
              </a:rPr>
              <a:t>can still </a:t>
            </a:r>
            <a:r>
              <a:rPr lang="en-US" b="1" i="0" dirty="0">
                <a:solidFill>
                  <a:srgbClr val="29261B"/>
                </a:solidFill>
                <a:effectLst/>
                <a:latin typeface="-apple-system"/>
              </a:rPr>
              <a:t>introduce data dependencies</a:t>
            </a:r>
            <a:r>
              <a:rPr lang="en-US" b="0" i="0" dirty="0">
                <a:solidFill>
                  <a:srgbClr val="29261B"/>
                </a:solidFill>
                <a:effectLst/>
                <a:latin typeface="-apple-system"/>
              </a:rPr>
              <a:t>.</a:t>
            </a:r>
            <a:br>
              <a:rPr lang="en-US" b="0" i="0" dirty="0">
                <a:solidFill>
                  <a:srgbClr val="29261B"/>
                </a:solidFill>
                <a:effectLst/>
                <a:latin typeface="-apple-system"/>
              </a:rPr>
            </a:br>
            <a:r>
              <a:rPr lang="en-US" b="0" i="0" dirty="0" err="1">
                <a:solidFill>
                  <a:srgbClr val="29261B"/>
                </a:solidFill>
                <a:effectLst/>
                <a:latin typeface="-apple-system"/>
              </a:rPr>
              <a:t>Nbslicer</a:t>
            </a:r>
            <a:r>
              <a:rPr lang="en-US" b="0" i="0" dirty="0">
                <a:solidFill>
                  <a:srgbClr val="29261B"/>
                </a:solidFill>
                <a:effectLst/>
                <a:latin typeface="-apple-system"/>
              </a:rPr>
              <a:t> handles those calls using two simple rules:</a:t>
            </a:r>
          </a:p>
          <a:p>
            <a:pPr algn="l">
              <a:buFont typeface="Arial" panose="020B0604020202020204" pitchFamily="34" charset="0"/>
              <a:buChar char="•"/>
            </a:pPr>
            <a:r>
              <a:rPr lang="en-US" b="0" i="0" dirty="0">
                <a:solidFill>
                  <a:srgbClr val="29261B"/>
                </a:solidFill>
                <a:effectLst/>
                <a:latin typeface="-apple-system"/>
              </a:rPr>
              <a:t>Calls that </a:t>
            </a:r>
            <a:r>
              <a:rPr lang="en-US" b="1" i="0" dirty="0">
                <a:solidFill>
                  <a:srgbClr val="29261B"/>
                </a:solidFill>
                <a:effectLst/>
                <a:latin typeface="-apple-system"/>
              </a:rPr>
              <a:t>return a value </a:t>
            </a:r>
            <a:r>
              <a:rPr lang="en-US" b="0" i="0" dirty="0">
                <a:solidFill>
                  <a:srgbClr val="29261B"/>
                </a:solidFill>
                <a:effectLst/>
                <a:latin typeface="-apple-system"/>
              </a:rPr>
              <a:t>are assumed to </a:t>
            </a:r>
            <a:r>
              <a:rPr lang="en-US" b="1" i="0" dirty="0">
                <a:solidFill>
                  <a:srgbClr val="29261B"/>
                </a:solidFill>
                <a:effectLst/>
                <a:latin typeface="-apple-system"/>
              </a:rPr>
              <a:t>not modify </a:t>
            </a:r>
            <a:r>
              <a:rPr lang="en-US" b="0" i="0" dirty="0">
                <a:solidFill>
                  <a:srgbClr val="29261B"/>
                </a:solidFill>
                <a:effectLst/>
                <a:latin typeface="-apple-system"/>
              </a:rPr>
              <a:t>the state</a:t>
            </a:r>
          </a:p>
          <a:p>
            <a:pPr algn="l">
              <a:buFont typeface="Arial" panose="020B0604020202020204" pitchFamily="34" charset="0"/>
              <a:buChar char="•"/>
            </a:pPr>
            <a:r>
              <a:rPr lang="en-US" b="0" i="0" dirty="0">
                <a:solidFill>
                  <a:srgbClr val="29261B"/>
                </a:solidFill>
                <a:effectLst/>
                <a:latin typeface="-apple-system"/>
              </a:rPr>
              <a:t>Calls that </a:t>
            </a:r>
            <a:r>
              <a:rPr lang="en-US" b="1" i="0" dirty="0">
                <a:solidFill>
                  <a:srgbClr val="29261B"/>
                </a:solidFill>
                <a:effectLst/>
                <a:latin typeface="-apple-system"/>
              </a:rPr>
              <a:t>return None </a:t>
            </a:r>
            <a:r>
              <a:rPr lang="en-US" b="0" i="0" dirty="0">
                <a:solidFill>
                  <a:srgbClr val="29261B"/>
                </a:solidFill>
                <a:effectLst/>
                <a:latin typeface="-apple-system"/>
              </a:rPr>
              <a:t>are assumed to </a:t>
            </a:r>
            <a:r>
              <a:rPr lang="en-US" b="1" i="0" dirty="0">
                <a:solidFill>
                  <a:srgbClr val="29261B"/>
                </a:solidFill>
                <a:effectLst/>
                <a:latin typeface="-apple-system"/>
              </a:rPr>
              <a:t>potentially mutate state </a:t>
            </a:r>
            <a:r>
              <a:rPr lang="en-US" b="0" i="0" dirty="0">
                <a:solidFill>
                  <a:srgbClr val="29261B"/>
                </a:solidFill>
                <a:effectLst/>
                <a:latin typeface="-apple-system"/>
              </a:rPr>
              <a:t>and introduce dependencies.</a:t>
            </a:r>
          </a:p>
          <a:p>
            <a:pPr algn="l"/>
            <a:endParaRPr lang="en-US" b="0" i="0" dirty="0">
              <a:solidFill>
                <a:srgbClr val="29261B"/>
              </a:solidFill>
              <a:effectLst/>
              <a:latin typeface="-apple-system"/>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i="0" dirty="0">
                <a:solidFill>
                  <a:schemeClr val="tx1"/>
                </a:solidFill>
                <a:effectLst/>
                <a:latin typeface="Manrope" panose="020B0604020202020204" charset="0"/>
              </a:rPr>
              <a:t>Modification of the state </a:t>
            </a:r>
            <a:r>
              <a:rPr lang="en-US" sz="1100" b="0" i="0" dirty="0">
                <a:solidFill>
                  <a:schemeClr val="tx1"/>
                </a:solidFill>
                <a:effectLst/>
                <a:latin typeface="Manrope" panose="020B0604020202020204" charset="0"/>
              </a:rPr>
              <a:t>by a function means it changes the values of variables or objects </a:t>
            </a:r>
            <a:r>
              <a:rPr lang="en-US" sz="1100" b="0" i="0" u="sng" dirty="0">
                <a:solidFill>
                  <a:schemeClr val="tx1"/>
                </a:solidFill>
                <a:effectLst/>
                <a:latin typeface="Manrope" panose="020B0604020202020204" charset="0"/>
              </a:rPr>
              <a:t>beyond</a:t>
            </a:r>
            <a:r>
              <a:rPr lang="en-US" sz="1100" b="0" i="0" dirty="0">
                <a:solidFill>
                  <a:schemeClr val="tx1"/>
                </a:solidFill>
                <a:effectLst/>
                <a:latin typeface="Manrope" panose="020B0604020202020204" charset="0"/>
              </a:rPr>
              <a:t> its own scope.</a:t>
            </a:r>
            <a:endParaRPr lang="en-US" sz="1000" dirty="0">
              <a:solidFill>
                <a:schemeClr val="tx1"/>
              </a:solidFill>
              <a:latin typeface="Manrope" panose="020B0604020202020204" charset="0"/>
            </a:endParaRPr>
          </a:p>
          <a:p>
            <a:endParaRPr lang="en-US" dirty="0"/>
          </a:p>
        </p:txBody>
      </p:sp>
    </p:spTree>
    <p:extLst>
      <p:ext uri="{BB962C8B-B14F-4D97-AF65-F5344CB8AC3E}">
        <p14:creationId xmlns:p14="http://schemas.microsoft.com/office/powerpoint/2010/main" val="1593831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are going to evaluate </a:t>
            </a:r>
            <a:r>
              <a:rPr lang="en-US" b="1" dirty="0" err="1"/>
              <a:t>nbslicer’s</a:t>
            </a:r>
            <a:r>
              <a:rPr lang="en-US" b="1" dirty="0"/>
              <a:t> effectiveness </a:t>
            </a:r>
            <a:r>
              <a:rPr lang="en-US" dirty="0"/>
              <a:t>in </a:t>
            </a:r>
            <a:r>
              <a:rPr lang="en-US" b="1" dirty="0"/>
              <a:t>two dimensions</a:t>
            </a:r>
            <a:r>
              <a:rPr lang="en-US" dirty="0"/>
              <a:t>: </a:t>
            </a:r>
            <a:r>
              <a:rPr lang="en-US" b="1" dirty="0"/>
              <a:t>slice size </a:t>
            </a:r>
            <a:r>
              <a:rPr lang="en-US" dirty="0"/>
              <a:t>and </a:t>
            </a:r>
            <a:r>
              <a:rPr lang="en-US" b="1" dirty="0"/>
              <a:t>computational overhead</a:t>
            </a:r>
            <a:r>
              <a:rPr lang="en-US" dirty="0"/>
              <a:t>. </a:t>
            </a:r>
            <a:r>
              <a:rPr lang="he-IL" dirty="0"/>
              <a:t>(תקורה)</a:t>
            </a:r>
            <a:br>
              <a:rPr lang="en-US" dirty="0"/>
            </a:br>
            <a:r>
              <a:rPr lang="en-US" dirty="0"/>
              <a:t>The authors ran two sets of experiments: </a:t>
            </a:r>
            <a:br>
              <a:rPr lang="en-US" dirty="0"/>
            </a:br>
            <a:r>
              <a:rPr lang="en-US" dirty="0"/>
              <a:t>1. one to </a:t>
            </a:r>
            <a:r>
              <a:rPr lang="en-US" b="1" u="sng" dirty="0"/>
              <a:t>evaluate</a:t>
            </a:r>
            <a:r>
              <a:rPr lang="en-US" b="1" dirty="0"/>
              <a:t> slice size</a:t>
            </a:r>
            <a:r>
              <a:rPr lang="en-US" dirty="0"/>
              <a:t> by comparing </a:t>
            </a:r>
            <a:r>
              <a:rPr lang="en-US" dirty="0" err="1"/>
              <a:t>nbslicer</a:t>
            </a:r>
            <a:r>
              <a:rPr lang="en-US" dirty="0"/>
              <a:t> to </a:t>
            </a:r>
            <a:r>
              <a:rPr lang="en-US" dirty="0" err="1"/>
              <a:t>nbgather</a:t>
            </a:r>
            <a:r>
              <a:rPr lang="en-US" dirty="0"/>
              <a:t> , a static slicer for computational notebooks in Python that </a:t>
            </a:r>
            <a:r>
              <a:rPr lang="en-US" sz="1100" dirty="0">
                <a:latin typeface="Manrope" panose="020B0604020202020204" charset="0"/>
              </a:rPr>
              <a:t>uses the </a:t>
            </a:r>
            <a:r>
              <a:rPr lang="en-US" sz="1100" dirty="0" err="1">
                <a:latin typeface="Manrope" panose="020B0604020202020204" charset="0"/>
              </a:rPr>
              <a:t>IPython</a:t>
            </a:r>
            <a:r>
              <a:rPr lang="en-US" sz="1100" dirty="0">
                <a:latin typeface="Manrope" panose="020B0604020202020204" charset="0"/>
              </a:rPr>
              <a:t> kernel.</a:t>
            </a:r>
            <a:br>
              <a:rPr lang="en-US" dirty="0"/>
            </a:br>
            <a:r>
              <a:rPr lang="en-US" dirty="0"/>
              <a:t>2. and another one to </a:t>
            </a:r>
            <a:r>
              <a:rPr lang="en-US" b="1" u="sng" dirty="0"/>
              <a:t>evaluate</a:t>
            </a:r>
            <a:r>
              <a:rPr lang="en-US" b="1" dirty="0"/>
              <a:t> </a:t>
            </a:r>
            <a:r>
              <a:rPr lang="en-US" b="1" dirty="0" err="1"/>
              <a:t>nbslicer’s</a:t>
            </a:r>
            <a:r>
              <a:rPr lang="en-US" b="1" dirty="0"/>
              <a:t> computational overhead </a:t>
            </a:r>
            <a:r>
              <a:rPr lang="en-US" dirty="0"/>
              <a:t>compared to a </a:t>
            </a:r>
            <a:r>
              <a:rPr lang="en-US" b="1" dirty="0"/>
              <a:t>regular </a:t>
            </a:r>
            <a:r>
              <a:rPr lang="en-US" b="1" dirty="0" err="1"/>
              <a:t>IPython</a:t>
            </a:r>
            <a:r>
              <a:rPr lang="en-US" b="1" dirty="0"/>
              <a:t> kernel</a:t>
            </a:r>
            <a:r>
              <a:rPr lang="en-US" dirty="0"/>
              <a:t> with no extensions. </a:t>
            </a:r>
            <a:br>
              <a:rPr lang="en-US" dirty="0"/>
            </a:br>
            <a:endParaRPr lang="en-US" dirty="0"/>
          </a:p>
        </p:txBody>
      </p:sp>
    </p:spTree>
    <p:extLst>
      <p:ext uri="{BB962C8B-B14F-4D97-AF65-F5344CB8AC3E}">
        <p14:creationId xmlns:p14="http://schemas.microsoft.com/office/powerpoint/2010/main" val="6816463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latin typeface="Manrope" panose="020B0604020202020204" charset="0"/>
              </a:rPr>
              <a:t>Slice Size Ratio </a:t>
            </a:r>
            <a:r>
              <a:rPr lang="en-US" dirty="0">
                <a:latin typeface="Manrope" panose="020B0604020202020204" charset="0"/>
              </a:rPr>
              <a:t>- the slice size ratio is defined as the </a:t>
            </a:r>
            <a:r>
              <a:rPr lang="en-US" b="1" dirty="0">
                <a:solidFill>
                  <a:schemeClr val="accent3">
                    <a:lumMod val="75000"/>
                  </a:schemeClr>
                </a:solidFill>
                <a:latin typeface="Manrope" panose="020B0604020202020204" charset="0"/>
              </a:rPr>
              <a:t>number of statements in that slice </a:t>
            </a:r>
            <a:r>
              <a:rPr lang="en-US" dirty="0">
                <a:latin typeface="Manrope" panose="020B0604020202020204" charset="0"/>
              </a:rPr>
              <a:t>divided by </a:t>
            </a:r>
            <a:r>
              <a:rPr lang="en-US" b="1" dirty="0">
                <a:solidFill>
                  <a:schemeClr val="accent3">
                    <a:lumMod val="75000"/>
                  </a:schemeClr>
                </a:solidFill>
                <a:latin typeface="Manrope" panose="020B0604020202020204" charset="0"/>
              </a:rPr>
              <a:t>the number of statements in the full session.</a:t>
            </a:r>
            <a:r>
              <a:rPr lang="en-US" dirty="0">
                <a:latin typeface="Manrope" panose="020B0604020202020204" charset="0"/>
              </a:rPr>
              <a:t> </a:t>
            </a:r>
            <a:r>
              <a:rPr lang="en-US" b="1" dirty="0">
                <a:latin typeface="Manrope" panose="020B0604020202020204" charset="0"/>
              </a:rPr>
              <a:t>smaller slices are preferred </a:t>
            </a:r>
            <a:r>
              <a:rPr lang="en-US" dirty="0">
                <a:latin typeface="Manrope" panose="020B0604020202020204" charset="0"/>
              </a:rPr>
              <a:t>because they run faster and are more readable.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latin typeface="Manrope" panose="020B0604020202020204" charset="0"/>
              </a:rPr>
              <a:t>the Overhead -</a:t>
            </a:r>
            <a:r>
              <a:rPr lang="en-US" b="0" dirty="0">
                <a:latin typeface="Manrope" panose="020B0604020202020204" charset="0"/>
              </a:rPr>
              <a:t> is measured by </a:t>
            </a:r>
            <a:r>
              <a:rPr lang="en-US" b="0" dirty="0">
                <a:solidFill>
                  <a:schemeClr val="accent3">
                    <a:lumMod val="75000"/>
                  </a:schemeClr>
                </a:solidFill>
                <a:latin typeface="Manrope" panose="020B0604020202020204" charset="0"/>
              </a:rPr>
              <a:t>the </a:t>
            </a:r>
            <a:r>
              <a:rPr lang="en-US" b="1" u="sng" dirty="0">
                <a:solidFill>
                  <a:schemeClr val="accent3">
                    <a:lumMod val="75000"/>
                  </a:schemeClr>
                </a:solidFill>
                <a:latin typeface="Manrope" panose="020B0604020202020204" charset="0"/>
              </a:rPr>
              <a:t>notebook execution time </a:t>
            </a:r>
            <a:r>
              <a:rPr lang="en-US" b="0" dirty="0">
                <a:solidFill>
                  <a:schemeClr val="accent3">
                    <a:lumMod val="75000"/>
                  </a:schemeClr>
                </a:solidFill>
                <a:latin typeface="Manrope" panose="020B0604020202020204" charset="0"/>
              </a:rPr>
              <a:t>under </a:t>
            </a:r>
            <a:r>
              <a:rPr lang="en-US" b="0" u="sng" dirty="0">
                <a:solidFill>
                  <a:schemeClr val="accent3">
                    <a:lumMod val="75000"/>
                  </a:schemeClr>
                </a:solidFill>
                <a:latin typeface="Manrope" panose="020B0604020202020204" charset="0"/>
              </a:rPr>
              <a:t>different methods</a:t>
            </a:r>
            <a:r>
              <a:rPr lang="en-US" b="0" dirty="0">
                <a:latin typeface="Manrope" panose="020B0604020202020204" charset="0"/>
              </a:rPr>
              <a:t>. </a:t>
            </a:r>
            <a:br>
              <a:rPr lang="en-US" sz="1100" dirty="0">
                <a:solidFill>
                  <a:schemeClr val="tx1"/>
                </a:solidFill>
                <a:latin typeface="Manrope" panose="020B0604020202020204" charset="0"/>
              </a:rPr>
            </a:br>
            <a:endParaRPr lang="en-US" dirty="0"/>
          </a:p>
        </p:txBody>
      </p:sp>
    </p:spTree>
    <p:extLst>
      <p:ext uri="{BB962C8B-B14F-4D97-AF65-F5344CB8AC3E}">
        <p14:creationId xmlns:p14="http://schemas.microsoft.com/office/powerpoint/2010/main" val="34889960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Font typeface="Arial" panose="020B0604020202020204" pitchFamily="34" charset="0"/>
              <a:buNone/>
            </a:pPr>
            <a:r>
              <a:rPr lang="en-US" sz="1100" b="0" i="0" dirty="0">
                <a:solidFill>
                  <a:srgbClr val="29261B"/>
                </a:solidFill>
                <a:effectLst/>
                <a:latin typeface="Manrope" panose="020B0604020202020204" charset="0"/>
                <a:cs typeface="Mangal" panose="02040503050203030202" pitchFamily="18" charset="0"/>
              </a:rPr>
              <a:t>So, </a:t>
            </a:r>
            <a:r>
              <a:rPr lang="en-US" sz="1100" b="1" i="0" dirty="0" err="1">
                <a:solidFill>
                  <a:srgbClr val="29261B"/>
                </a:solidFill>
                <a:effectLst/>
                <a:latin typeface="Manrope" panose="020B0604020202020204" charset="0"/>
                <a:cs typeface="Mangal" panose="02040503050203030202" pitchFamily="18" charset="0"/>
              </a:rPr>
              <a:t>NBslicer</a:t>
            </a:r>
            <a:r>
              <a:rPr lang="en-US" sz="1100" b="1" i="0" dirty="0">
                <a:solidFill>
                  <a:srgbClr val="29261B"/>
                </a:solidFill>
                <a:effectLst/>
                <a:latin typeface="Manrope" panose="020B0604020202020204" charset="0"/>
                <a:cs typeface="Mangal" panose="02040503050203030202" pitchFamily="18" charset="0"/>
              </a:rPr>
              <a:t> results in much smaller slice size ratios </a:t>
            </a:r>
            <a:r>
              <a:rPr lang="en-US" sz="1100" b="0" i="0" dirty="0">
                <a:solidFill>
                  <a:srgbClr val="29261B"/>
                </a:solidFill>
                <a:effectLst/>
                <a:latin typeface="Manrope" panose="020B0604020202020204" charset="0"/>
                <a:cs typeface="Mangal" panose="02040503050203030202" pitchFamily="18" charset="0"/>
              </a:rPr>
              <a:t>on average for both backward and forward slices.</a:t>
            </a:r>
            <a:br>
              <a:rPr lang="en-US" sz="1100" b="0" i="0" dirty="0">
                <a:solidFill>
                  <a:srgbClr val="29261B"/>
                </a:solidFill>
                <a:effectLst/>
                <a:latin typeface="Manrope" panose="020B0604020202020204" charset="0"/>
                <a:cs typeface="Mangal" panose="02040503050203030202" pitchFamily="18" charset="0"/>
              </a:rPr>
            </a:br>
            <a:r>
              <a:rPr lang="en-US" sz="1100" b="0" i="0" dirty="0">
                <a:solidFill>
                  <a:srgbClr val="29261B"/>
                </a:solidFill>
                <a:effectLst/>
                <a:latin typeface="Manrope" panose="020B0604020202020204" charset="0"/>
                <a:cs typeface="Mangal" panose="02040503050203030202" pitchFamily="18" charset="0"/>
              </a:rPr>
              <a:t>As you can see, on average, </a:t>
            </a:r>
            <a:r>
              <a:rPr lang="en-US" sz="1100" b="1" i="0" dirty="0">
                <a:solidFill>
                  <a:srgbClr val="0070C0"/>
                </a:solidFill>
                <a:effectLst/>
                <a:latin typeface="Manrope" panose="020B0604020202020204" charset="0"/>
              </a:rPr>
              <a:t>backward slices </a:t>
            </a:r>
            <a:r>
              <a:rPr lang="en-US" sz="1100" b="0" i="0" dirty="0">
                <a:solidFill>
                  <a:srgbClr val="29261B"/>
                </a:solidFill>
                <a:effectLst/>
                <a:latin typeface="Manrope" panose="020B0604020202020204" charset="0"/>
              </a:rPr>
              <a:t>are </a:t>
            </a:r>
            <a:r>
              <a:rPr lang="en-US" sz="1100" b="1" i="0" dirty="0">
                <a:solidFill>
                  <a:srgbClr val="29261B"/>
                </a:solidFill>
                <a:effectLst/>
                <a:latin typeface="Manrope" panose="020B0604020202020204" charset="0"/>
              </a:rPr>
              <a:t>66% smaller, and </a:t>
            </a:r>
            <a:r>
              <a:rPr lang="en-US" sz="1100" b="1" i="0" dirty="0">
                <a:solidFill>
                  <a:srgbClr val="F34FAD"/>
                </a:solidFill>
                <a:effectLst/>
                <a:latin typeface="Manrope" panose="020B0604020202020204" charset="0"/>
              </a:rPr>
              <a:t>forward slices </a:t>
            </a:r>
            <a:r>
              <a:rPr lang="en-US" sz="1100" b="0" i="0" dirty="0">
                <a:solidFill>
                  <a:srgbClr val="29261B"/>
                </a:solidFill>
                <a:effectLst/>
                <a:latin typeface="Manrope" panose="020B0604020202020204" charset="0"/>
              </a:rPr>
              <a:t>are </a:t>
            </a:r>
            <a:r>
              <a:rPr lang="en-US" sz="1100" b="1" i="0" dirty="0">
                <a:solidFill>
                  <a:srgbClr val="29261B"/>
                </a:solidFill>
                <a:effectLst/>
                <a:latin typeface="Manrope" panose="020B0604020202020204" charset="0"/>
              </a:rPr>
              <a:t>54% smaller.</a:t>
            </a:r>
            <a:br>
              <a:rPr lang="en-US" sz="1100" b="1" i="0" dirty="0">
                <a:solidFill>
                  <a:srgbClr val="29261B"/>
                </a:solidFill>
                <a:effectLst/>
                <a:latin typeface="Manrope" panose="020B0604020202020204" charset="0"/>
              </a:rPr>
            </a:br>
            <a:br>
              <a:rPr lang="en-US" b="0" i="0" dirty="0">
                <a:solidFill>
                  <a:srgbClr val="29261B"/>
                </a:solidFill>
                <a:effectLst/>
                <a:latin typeface="-apple-system"/>
              </a:rPr>
            </a:br>
            <a:r>
              <a:rPr lang="en-US" b="0" i="0" dirty="0">
                <a:solidFill>
                  <a:srgbClr val="29261B"/>
                </a:solidFill>
                <a:effectLst/>
                <a:latin typeface="-apple-system"/>
              </a:rPr>
              <a:t>Percent reduction: (0.1956 / 0.2978) * 100 = 66%</a:t>
            </a:r>
            <a:br>
              <a:rPr lang="en-US" b="0" i="0" dirty="0">
                <a:solidFill>
                  <a:srgbClr val="29261B"/>
                </a:solidFill>
                <a:effectLst/>
                <a:latin typeface="-apple-system"/>
              </a:rPr>
            </a:br>
            <a:r>
              <a:rPr lang="en-US" b="0" i="0" dirty="0">
                <a:solidFill>
                  <a:srgbClr val="29261B"/>
                </a:solidFill>
                <a:effectLst/>
                <a:latin typeface="-apple-system"/>
              </a:rPr>
              <a:t>Percent reduction: (0.1084 / 0.2017) * 100 = 54%</a:t>
            </a:r>
          </a:p>
          <a:p>
            <a:pPr algn="l">
              <a:buFont typeface="Arial" panose="020B0604020202020204" pitchFamily="34" charset="0"/>
              <a:buChar char="•"/>
            </a:pPr>
            <a:endParaRPr lang="en-US" b="0" i="0" dirty="0">
              <a:solidFill>
                <a:srgbClr val="29261B"/>
              </a:solidFill>
              <a:effectLst/>
              <a:latin typeface="-apple-system"/>
            </a:endParaRPr>
          </a:p>
          <a:p>
            <a:endParaRPr lang="en-US" dirty="0"/>
          </a:p>
        </p:txBody>
      </p:sp>
    </p:spTree>
    <p:extLst>
      <p:ext uri="{BB962C8B-B14F-4D97-AF65-F5344CB8AC3E}">
        <p14:creationId xmlns:p14="http://schemas.microsoft.com/office/powerpoint/2010/main" val="3676691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a:t>
            </a:r>
            <a:r>
              <a:rPr lang="en-US" b="1" dirty="0"/>
              <a:t>talked about the problem </a:t>
            </a:r>
            <a:r>
              <a:rPr lang="en-US" dirty="0"/>
              <a:t>–computational notebooks are often becoming messy. </a:t>
            </a:r>
          </a:p>
          <a:p>
            <a:pPr marL="158750" indent="0">
              <a:buNone/>
            </a:pPr>
            <a:r>
              <a:rPr lang="en-US" dirty="0"/>
              <a:t>Overall, the goal is to </a:t>
            </a:r>
            <a:r>
              <a:rPr lang="en-US" b="1" dirty="0"/>
              <a:t>develop a tool </a:t>
            </a:r>
            <a:r>
              <a:rPr lang="en-US" dirty="0"/>
              <a:t>that can create small and accurate slices of the notebook, when needed. </a:t>
            </a:r>
          </a:p>
          <a:p>
            <a:pPr marL="158750" indent="0">
              <a:buNone/>
            </a:pPr>
            <a:r>
              <a:rPr lang="en-US" dirty="0"/>
              <a:t>In that case, we can follow dependencies, and include just the statements that </a:t>
            </a:r>
            <a:r>
              <a:rPr lang="en-US" dirty="0" err="1"/>
              <a:t>affec</a:t>
            </a:r>
            <a:r>
              <a:rPr lang="en-US" dirty="0"/>
              <a:t> some calculation or are affected by it.</a:t>
            </a:r>
          </a:p>
          <a:p>
            <a:pPr marL="158750" indent="0">
              <a:buNone/>
            </a:pPr>
            <a:r>
              <a:rPr lang="en-US" dirty="0"/>
              <a:t>We are going to discuss  two main challenges of creating such tool – how to handle code with dynamic behavior, and make the tool portable. </a:t>
            </a:r>
          </a:p>
        </p:txBody>
      </p:sp>
    </p:spTree>
    <p:extLst>
      <p:ext uri="{BB962C8B-B14F-4D97-AF65-F5344CB8AC3E}">
        <p14:creationId xmlns:p14="http://schemas.microsoft.com/office/powerpoint/2010/main" val="11343808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latin typeface="Manrope" panose="020B0604020202020204" charset="0"/>
              </a:rPr>
              <a:t>Both slicers constructed a list of statement dependencies. For each slice, we concatenate the statements to compute slice size. </a:t>
            </a:r>
            <a:br>
              <a:rPr lang="en-US" dirty="0">
                <a:latin typeface="Manrope" panose="020B0604020202020204" charset="0"/>
              </a:rPr>
            </a:br>
            <a:endParaRPr lang="en-US" dirty="0"/>
          </a:p>
        </p:txBody>
      </p:sp>
    </p:spTree>
    <p:extLst>
      <p:ext uri="{BB962C8B-B14F-4D97-AF65-F5344CB8AC3E}">
        <p14:creationId xmlns:p14="http://schemas.microsoft.com/office/powerpoint/2010/main" val="9072322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Font typeface="Arial" panose="020B0604020202020204" pitchFamily="34" charset="0"/>
              <a:buNone/>
            </a:pPr>
            <a:r>
              <a:rPr lang="en-US" dirty="0">
                <a:latin typeface="+mj-lt"/>
              </a:rPr>
              <a:t>Recall that </a:t>
            </a:r>
            <a:r>
              <a:rPr lang="en-US" b="1" dirty="0" err="1">
                <a:latin typeface="+mj-lt"/>
              </a:rPr>
              <a:t>nbgather</a:t>
            </a:r>
            <a:r>
              <a:rPr lang="en-US" b="1" dirty="0">
                <a:latin typeface="+mj-lt"/>
              </a:rPr>
              <a:t>, </a:t>
            </a:r>
            <a:r>
              <a:rPr lang="en-US" b="0" dirty="0">
                <a:latin typeface="+mj-lt"/>
              </a:rPr>
              <a:t>which</a:t>
            </a:r>
            <a:r>
              <a:rPr lang="en-US" dirty="0">
                <a:latin typeface="+mj-lt"/>
              </a:rPr>
              <a:t> </a:t>
            </a:r>
            <a:r>
              <a:rPr lang="en-US" sz="1100" dirty="0">
                <a:latin typeface="+mj-lt"/>
              </a:rPr>
              <a:t>uses the </a:t>
            </a:r>
            <a:r>
              <a:rPr lang="en-US" sz="1100" dirty="0" err="1">
                <a:latin typeface="+mj-lt"/>
              </a:rPr>
              <a:t>IPython</a:t>
            </a:r>
            <a:r>
              <a:rPr lang="en-US" sz="1100" dirty="0">
                <a:latin typeface="+mj-lt"/>
              </a:rPr>
              <a:t> kernel, doesn’t </a:t>
            </a:r>
            <a:r>
              <a:rPr lang="en-US" dirty="0">
                <a:latin typeface="+mj-lt"/>
              </a:rPr>
              <a:t>have </a:t>
            </a:r>
            <a:r>
              <a:rPr lang="en-US" b="1" dirty="0">
                <a:latin typeface="+mj-lt"/>
              </a:rPr>
              <a:t>additional runtime </a:t>
            </a:r>
            <a:r>
              <a:rPr lang="en-US" dirty="0">
                <a:latin typeface="+mj-lt"/>
              </a:rPr>
              <a:t>overhead. </a:t>
            </a:r>
            <a:br>
              <a:rPr lang="en-US" dirty="0">
                <a:latin typeface="+mj-lt"/>
              </a:rPr>
            </a:br>
            <a:r>
              <a:rPr lang="en-US" b="0" i="0" dirty="0">
                <a:solidFill>
                  <a:srgbClr val="29261B"/>
                </a:solidFill>
                <a:effectLst/>
                <a:latin typeface="+mj-lt"/>
              </a:rPr>
              <a:t>The</a:t>
            </a:r>
            <a:r>
              <a:rPr lang="en-US" b="1" i="0" dirty="0">
                <a:solidFill>
                  <a:srgbClr val="29261B"/>
                </a:solidFill>
                <a:effectLst/>
                <a:latin typeface="+mj-lt"/>
              </a:rPr>
              <a:t> mean session</a:t>
            </a:r>
            <a:r>
              <a:rPr lang="he-IL" b="1" i="0" dirty="0">
                <a:solidFill>
                  <a:srgbClr val="29261B"/>
                </a:solidFill>
                <a:effectLst/>
                <a:latin typeface="+mj-lt"/>
              </a:rPr>
              <a:t> </a:t>
            </a:r>
            <a:r>
              <a:rPr lang="en-US" b="1" i="0" dirty="0">
                <a:solidFill>
                  <a:srgbClr val="29261B"/>
                </a:solidFill>
                <a:effectLst/>
                <a:latin typeface="+mj-lt"/>
              </a:rPr>
              <a:t>latency </a:t>
            </a:r>
            <a:r>
              <a:rPr lang="en-US" b="0" i="0" dirty="0">
                <a:solidFill>
                  <a:srgbClr val="29261B"/>
                </a:solidFill>
                <a:effectLst/>
                <a:latin typeface="+mj-lt"/>
              </a:rPr>
              <a:t>is 46.44 seconds with </a:t>
            </a:r>
            <a:r>
              <a:rPr lang="en-US" b="0" i="0" dirty="0" err="1">
                <a:solidFill>
                  <a:srgbClr val="29261B"/>
                </a:solidFill>
                <a:effectLst/>
                <a:latin typeface="+mj-lt"/>
              </a:rPr>
              <a:t>IPython</a:t>
            </a:r>
            <a:r>
              <a:rPr lang="en-US" b="0" i="0" dirty="0">
                <a:solidFill>
                  <a:srgbClr val="29261B"/>
                </a:solidFill>
                <a:effectLst/>
                <a:latin typeface="+mj-lt"/>
              </a:rPr>
              <a:t> and 47.82 seconds with </a:t>
            </a:r>
            <a:r>
              <a:rPr lang="en-US" b="0" i="0" dirty="0" err="1">
                <a:solidFill>
                  <a:srgbClr val="29261B"/>
                </a:solidFill>
                <a:effectLst/>
                <a:latin typeface="+mj-lt"/>
              </a:rPr>
              <a:t>nbslicer</a:t>
            </a:r>
            <a:r>
              <a:rPr lang="en-US" b="0" i="0" dirty="0">
                <a:solidFill>
                  <a:srgbClr val="29261B"/>
                </a:solidFill>
                <a:effectLst/>
                <a:latin typeface="+mj-lt"/>
              </a:rPr>
              <a:t>. </a:t>
            </a:r>
            <a:br>
              <a:rPr lang="en-US" b="0" i="0" dirty="0">
                <a:solidFill>
                  <a:srgbClr val="29261B"/>
                </a:solidFill>
                <a:effectLst/>
                <a:latin typeface="+mj-lt"/>
              </a:rPr>
            </a:br>
            <a:r>
              <a:rPr lang="en-US" b="0" i="0" dirty="0">
                <a:solidFill>
                  <a:srgbClr val="29261B"/>
                </a:solidFill>
                <a:effectLst/>
                <a:latin typeface="+mj-lt"/>
              </a:rPr>
              <a:t>So on average, </a:t>
            </a:r>
            <a:r>
              <a:rPr lang="en-US" b="1" i="0" dirty="0" err="1">
                <a:solidFill>
                  <a:srgbClr val="29261B"/>
                </a:solidFill>
                <a:effectLst/>
                <a:latin typeface="+mj-lt"/>
              </a:rPr>
              <a:t>nbslicer</a:t>
            </a:r>
            <a:r>
              <a:rPr lang="en-US" b="1" i="0" dirty="0">
                <a:solidFill>
                  <a:srgbClr val="29261B"/>
                </a:solidFill>
                <a:effectLst/>
                <a:latin typeface="+mj-lt"/>
              </a:rPr>
              <a:t> is only adding </a:t>
            </a:r>
            <a:r>
              <a:rPr lang="en-US" b="0" i="0" dirty="0">
                <a:solidFill>
                  <a:srgbClr val="29261B"/>
                </a:solidFill>
                <a:effectLst/>
                <a:latin typeface="+mj-lt"/>
              </a:rPr>
              <a:t>1.38 seconds of overhead.</a:t>
            </a:r>
          </a:p>
          <a:p>
            <a:pPr marL="158750" indent="0" algn="l">
              <a:buFont typeface="Arial" panose="020B0604020202020204" pitchFamily="34" charset="0"/>
              <a:buNone/>
            </a:pPr>
            <a:r>
              <a:rPr lang="en-US" b="0" i="0" dirty="0">
                <a:solidFill>
                  <a:srgbClr val="29261B"/>
                </a:solidFill>
                <a:effectLst/>
                <a:latin typeface="+mj-lt"/>
              </a:rPr>
              <a:t>The </a:t>
            </a:r>
            <a:r>
              <a:rPr lang="en-US" b="1" i="0" dirty="0">
                <a:solidFill>
                  <a:srgbClr val="29261B"/>
                </a:solidFill>
                <a:effectLst/>
                <a:latin typeface="+mj-lt"/>
              </a:rPr>
              <a:t>max overhead ratio</a:t>
            </a:r>
            <a:r>
              <a:rPr lang="en-US" b="0" i="0" dirty="0">
                <a:solidFill>
                  <a:srgbClr val="29261B"/>
                </a:solidFill>
                <a:effectLst/>
                <a:latin typeface="+mj-lt"/>
              </a:rPr>
              <a:t> is 5.55. </a:t>
            </a:r>
            <a:br>
              <a:rPr lang="en-US" b="0" i="0" dirty="0">
                <a:solidFill>
                  <a:srgbClr val="29261B"/>
                </a:solidFill>
                <a:effectLst/>
                <a:latin typeface="+mj-lt"/>
              </a:rPr>
            </a:br>
            <a:r>
              <a:rPr lang="en-US" b="0" i="0" dirty="0">
                <a:solidFill>
                  <a:srgbClr val="29261B"/>
                </a:solidFill>
                <a:effectLst/>
                <a:latin typeface="+mj-lt"/>
              </a:rPr>
              <a:t>This maximum overhead ratio, </a:t>
            </a:r>
            <a:r>
              <a:rPr lang="en-US" b="1" i="0" dirty="0">
                <a:solidFill>
                  <a:srgbClr val="29261B"/>
                </a:solidFill>
                <a:effectLst/>
                <a:latin typeface="+mj-lt"/>
              </a:rPr>
              <a:t>was seen in a session that was less than 1 second long </a:t>
            </a:r>
            <a:r>
              <a:rPr lang="en-US" b="0" i="0" dirty="0">
                <a:solidFill>
                  <a:srgbClr val="29261B"/>
                </a:solidFill>
                <a:effectLst/>
                <a:latin typeface="+mj-lt"/>
              </a:rPr>
              <a:t>with </a:t>
            </a:r>
            <a:r>
              <a:rPr lang="en-US" b="0" i="0" dirty="0" err="1">
                <a:solidFill>
                  <a:srgbClr val="29261B"/>
                </a:solidFill>
                <a:effectLst/>
                <a:latin typeface="+mj-lt"/>
              </a:rPr>
              <a:t>IPython</a:t>
            </a:r>
            <a:r>
              <a:rPr lang="en-US" b="0" i="0" dirty="0">
                <a:solidFill>
                  <a:srgbClr val="29261B"/>
                </a:solidFill>
                <a:effectLst/>
                <a:latin typeface="+mj-lt"/>
              </a:rPr>
              <a:t>. </a:t>
            </a:r>
            <a:br>
              <a:rPr lang="en-US" b="0" i="0" dirty="0">
                <a:solidFill>
                  <a:srgbClr val="29261B"/>
                </a:solidFill>
                <a:effectLst/>
                <a:latin typeface="+mj-lt"/>
              </a:rPr>
            </a:br>
            <a:r>
              <a:rPr lang="en-US" b="0" i="0" dirty="0">
                <a:solidFill>
                  <a:srgbClr val="29261B"/>
                </a:solidFill>
                <a:effectLst/>
                <a:latin typeface="+mj-lt"/>
              </a:rPr>
              <a:t>The results suggest that short sessions see higher overhead in </a:t>
            </a:r>
            <a:r>
              <a:rPr lang="en-US" b="0" i="0" dirty="0" err="1">
                <a:solidFill>
                  <a:srgbClr val="29261B"/>
                </a:solidFill>
                <a:effectLst/>
                <a:latin typeface="+mj-lt"/>
              </a:rPr>
              <a:t>NBslicer</a:t>
            </a:r>
            <a:r>
              <a:rPr lang="en-US" b="0" i="0" dirty="0">
                <a:solidFill>
                  <a:srgbClr val="29261B"/>
                </a:solidFill>
                <a:effectLst/>
                <a:latin typeface="+mj-lt"/>
              </a:rPr>
              <a:t>.</a:t>
            </a:r>
          </a:p>
        </p:txBody>
      </p:sp>
    </p:spTree>
    <p:extLst>
      <p:ext uri="{BB962C8B-B14F-4D97-AF65-F5344CB8AC3E}">
        <p14:creationId xmlns:p14="http://schemas.microsoft.com/office/powerpoint/2010/main" val="3004140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dirty="0">
                <a:solidFill>
                  <a:srgbClr val="29261B"/>
                </a:solidFill>
                <a:effectLst/>
                <a:latin typeface="+mj-lt"/>
              </a:rPr>
              <a:t>Figure 5 shows a </a:t>
            </a:r>
            <a:r>
              <a:rPr lang="en-US" b="1" i="0" dirty="0">
                <a:solidFill>
                  <a:srgbClr val="29261B"/>
                </a:solidFill>
                <a:effectLst/>
                <a:latin typeface="+mj-lt"/>
              </a:rPr>
              <a:t>scatter plot </a:t>
            </a:r>
            <a:r>
              <a:rPr lang="en-US" b="0" i="0" dirty="0">
                <a:solidFill>
                  <a:srgbClr val="29261B"/>
                </a:solidFill>
                <a:effectLst/>
                <a:latin typeface="+mj-lt"/>
              </a:rPr>
              <a:t>comparing the </a:t>
            </a:r>
            <a:r>
              <a:rPr lang="en-US" b="1" i="0" dirty="0">
                <a:solidFill>
                  <a:srgbClr val="29261B"/>
                </a:solidFill>
                <a:effectLst/>
                <a:latin typeface="+mj-lt"/>
              </a:rPr>
              <a:t>latencies</a:t>
            </a:r>
            <a:r>
              <a:rPr lang="en-US" b="0" i="0" dirty="0">
                <a:solidFill>
                  <a:srgbClr val="29261B"/>
                </a:solidFill>
                <a:effectLst/>
                <a:latin typeface="+mj-lt"/>
              </a:rPr>
              <a:t> of </a:t>
            </a:r>
            <a:r>
              <a:rPr lang="en-US" b="0" i="0" dirty="0" err="1">
                <a:solidFill>
                  <a:srgbClr val="29261B"/>
                </a:solidFill>
                <a:effectLst/>
                <a:latin typeface="+mj-lt"/>
              </a:rPr>
              <a:t>IPython</a:t>
            </a:r>
            <a:r>
              <a:rPr lang="en-US" b="0" i="0" dirty="0">
                <a:solidFill>
                  <a:srgbClr val="29261B"/>
                </a:solidFill>
                <a:effectLst/>
                <a:latin typeface="+mj-lt"/>
              </a:rPr>
              <a:t> and </a:t>
            </a:r>
            <a:r>
              <a:rPr lang="en-US" b="0" i="0" dirty="0" err="1">
                <a:solidFill>
                  <a:srgbClr val="29261B"/>
                </a:solidFill>
                <a:effectLst/>
                <a:latin typeface="+mj-lt"/>
              </a:rPr>
              <a:t>nbslicer</a:t>
            </a:r>
            <a:r>
              <a:rPr lang="en-US" b="0" i="0" dirty="0">
                <a:solidFill>
                  <a:srgbClr val="29261B"/>
                </a:solidFill>
                <a:effectLst/>
                <a:latin typeface="+mj-lt"/>
              </a:rPr>
              <a:t>.</a:t>
            </a:r>
          </a:p>
          <a:p>
            <a:pPr marL="158750" indent="0">
              <a:buNone/>
            </a:pPr>
            <a:r>
              <a:rPr lang="en-US" b="1" i="0" dirty="0">
                <a:solidFill>
                  <a:srgbClr val="29261B"/>
                </a:solidFill>
                <a:effectLst/>
                <a:latin typeface="+mj-lt"/>
              </a:rPr>
              <a:t>Each point </a:t>
            </a:r>
            <a:r>
              <a:rPr lang="en-US" b="0" i="0" dirty="0">
                <a:solidFill>
                  <a:srgbClr val="29261B"/>
                </a:solidFill>
                <a:effectLst/>
                <a:latin typeface="+mj-lt"/>
              </a:rPr>
              <a:t>represents a </a:t>
            </a:r>
            <a:r>
              <a:rPr lang="en-US" b="1" i="0" dirty="0">
                <a:solidFill>
                  <a:srgbClr val="29261B"/>
                </a:solidFill>
                <a:effectLst/>
                <a:latin typeface="+mj-lt"/>
              </a:rPr>
              <a:t>notebook session</a:t>
            </a:r>
            <a:r>
              <a:rPr lang="en-US" b="0" i="0" dirty="0">
                <a:solidFill>
                  <a:srgbClr val="29261B"/>
                </a:solidFill>
                <a:effectLst/>
                <a:latin typeface="+mj-lt"/>
              </a:rPr>
              <a:t>.</a:t>
            </a:r>
            <a:endParaRPr lang="en-US" dirty="0">
              <a:latin typeface="+mj-lt"/>
            </a:endParaRPr>
          </a:p>
          <a:p>
            <a:pPr marL="158750" indent="0" algn="l">
              <a:buFont typeface="Arial" panose="020B0604020202020204" pitchFamily="34" charset="0"/>
              <a:buNone/>
            </a:pPr>
            <a:r>
              <a:rPr lang="en-US" b="1" i="0" dirty="0">
                <a:solidFill>
                  <a:srgbClr val="29261B"/>
                </a:solidFill>
                <a:effectLst/>
                <a:latin typeface="+mj-lt"/>
              </a:rPr>
              <a:t>For longer sessions</a:t>
            </a:r>
            <a:r>
              <a:rPr lang="en-US" b="0" i="0" dirty="0">
                <a:solidFill>
                  <a:srgbClr val="29261B"/>
                </a:solidFill>
                <a:effectLst/>
                <a:latin typeface="+mj-lt"/>
              </a:rPr>
              <a:t>, the points begin clustering closer to the y=x line, meaning the latencies are similar. </a:t>
            </a:r>
          </a:p>
          <a:p>
            <a:pPr marL="158750" indent="0" algn="l">
              <a:buFont typeface="Arial" panose="020B0604020202020204" pitchFamily="34" charset="0"/>
              <a:buNone/>
            </a:pPr>
            <a:r>
              <a:rPr lang="en-US" b="0" i="0" dirty="0">
                <a:solidFill>
                  <a:srgbClr val="29261B"/>
                </a:solidFill>
                <a:effectLst/>
                <a:latin typeface="Manrope" panose="020B0604020202020204" charset="0"/>
              </a:rPr>
              <a:t>Here is an observation from the scatter plot – </a:t>
            </a:r>
            <a:br>
              <a:rPr lang="en-US" b="0" i="0" dirty="0">
                <a:solidFill>
                  <a:srgbClr val="29261B"/>
                </a:solidFill>
                <a:effectLst/>
                <a:latin typeface="Manrope" panose="020B0604020202020204" charset="0"/>
              </a:rPr>
            </a:br>
            <a:r>
              <a:rPr lang="en-US" b="0" i="0" dirty="0" err="1">
                <a:solidFill>
                  <a:srgbClr val="29261B"/>
                </a:solidFill>
                <a:effectLst/>
                <a:latin typeface="Manrope" panose="020B0604020202020204" charset="0"/>
              </a:rPr>
              <a:t>nbslicer's</a:t>
            </a:r>
            <a:r>
              <a:rPr lang="en-US" i="0" dirty="0">
                <a:solidFill>
                  <a:srgbClr val="29261B"/>
                </a:solidFill>
                <a:effectLst/>
                <a:latin typeface="Manrope" panose="020B0604020202020204" charset="0"/>
              </a:rPr>
              <a:t> overhead has much </a:t>
            </a:r>
            <a:r>
              <a:rPr lang="en-US" b="1" i="0" dirty="0">
                <a:solidFill>
                  <a:srgbClr val="29261B"/>
                </a:solidFill>
                <a:effectLst/>
                <a:latin typeface="Manrope" panose="020B0604020202020204" charset="0"/>
              </a:rPr>
              <a:t>more impact on shorter sessions</a:t>
            </a:r>
            <a:br>
              <a:rPr lang="en-US" b="0" i="0" dirty="0">
                <a:solidFill>
                  <a:srgbClr val="29261B"/>
                </a:solidFill>
                <a:effectLst/>
                <a:latin typeface="+mj-lt"/>
              </a:rPr>
            </a:br>
            <a:r>
              <a:rPr lang="en-US" b="0" i="0" dirty="0">
                <a:solidFill>
                  <a:srgbClr val="29261B"/>
                </a:solidFill>
                <a:effectLst/>
                <a:latin typeface="+mj-lt"/>
              </a:rPr>
              <a:t>It also matches the results</a:t>
            </a:r>
            <a:r>
              <a:rPr lang="he-IL" b="0" i="0" dirty="0">
                <a:solidFill>
                  <a:srgbClr val="29261B"/>
                </a:solidFill>
                <a:effectLst/>
                <a:latin typeface="+mj-lt"/>
              </a:rPr>
              <a:t> </a:t>
            </a:r>
            <a:r>
              <a:rPr lang="en-US" b="0" i="0" dirty="0">
                <a:solidFill>
                  <a:srgbClr val="29261B"/>
                </a:solidFill>
                <a:effectLst/>
                <a:latin typeface="+mj-lt"/>
              </a:rPr>
              <a:t>from Table 2.</a:t>
            </a:r>
          </a:p>
          <a:p>
            <a:pPr marL="158750" indent="0">
              <a:buNone/>
            </a:pPr>
            <a:endParaRPr lang="en-US" dirty="0">
              <a:latin typeface="+mj-lt"/>
            </a:endParaRPr>
          </a:p>
        </p:txBody>
      </p:sp>
    </p:spTree>
    <p:extLst>
      <p:ext uri="{BB962C8B-B14F-4D97-AF65-F5344CB8AC3E}">
        <p14:creationId xmlns:p14="http://schemas.microsoft.com/office/powerpoint/2010/main" val="20033213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latin typeface="Manrope" panose="020B0604020202020204" charset="0"/>
              </a:rPr>
              <a:t>Nbslicer</a:t>
            </a:r>
            <a:r>
              <a:rPr lang="en-US" b="1" dirty="0">
                <a:latin typeface="Manrope" panose="020B0604020202020204" charset="0"/>
              </a:rPr>
              <a:t> latency is higher </a:t>
            </a:r>
            <a:r>
              <a:rPr lang="en-US" dirty="0">
                <a:latin typeface="Manrope" panose="020B0604020202020204" charset="0"/>
              </a:rPr>
              <a:t>for shorter sessions, and roughly equivalent for longer sessions.</a:t>
            </a:r>
            <a:br>
              <a:rPr lang="en-US" dirty="0">
                <a:latin typeface="Manrope" panose="020B0604020202020204" charset="0"/>
              </a:rPr>
            </a:br>
            <a:r>
              <a:rPr lang="en-US" dirty="0">
                <a:latin typeface="Manrope" panose="020B0604020202020204" charset="0"/>
              </a:rPr>
              <a:t>However, the user probably </a:t>
            </a:r>
            <a:r>
              <a:rPr lang="en-US" b="0" dirty="0">
                <a:latin typeface="Manrope" panose="020B0604020202020204" charset="0"/>
              </a:rPr>
              <a:t>will </a:t>
            </a:r>
            <a:r>
              <a:rPr lang="en-US" b="1" dirty="0">
                <a:latin typeface="Manrope" panose="020B0604020202020204" charset="0"/>
              </a:rPr>
              <a:t>not feel most of the slowdowns </a:t>
            </a:r>
            <a:r>
              <a:rPr lang="en-US" dirty="0">
                <a:latin typeface="Manrope" panose="020B0604020202020204" charset="0"/>
              </a:rPr>
              <a:t>in an </a:t>
            </a:r>
            <a:r>
              <a:rPr lang="en-US" b="1" dirty="0">
                <a:latin typeface="Manrope" panose="020B0604020202020204" charset="0"/>
              </a:rPr>
              <a:t>interactive notebook setting</a:t>
            </a:r>
            <a:r>
              <a:rPr lang="en-US" dirty="0">
                <a:latin typeface="Manrope" panose="020B0604020202020204" charset="0"/>
              </a:rPr>
              <a:t>.</a:t>
            </a:r>
            <a:br>
              <a:rPr lang="en-US" b="1" i="0" dirty="0">
                <a:solidFill>
                  <a:srgbClr val="202122"/>
                </a:solidFill>
                <a:effectLst/>
                <a:latin typeface="Arial" panose="020B0604020202020204" pitchFamily="34" charset="0"/>
              </a:rPr>
            </a:br>
            <a:r>
              <a:rPr lang="en-US" sz="1100" b="0" i="0" dirty="0">
                <a:solidFill>
                  <a:srgbClr val="202122"/>
                </a:solidFill>
                <a:effectLst/>
                <a:latin typeface="Manrope" panose="020B0604020202020204" charset="0"/>
              </a:rPr>
              <a:t>U</a:t>
            </a:r>
            <a:r>
              <a:rPr lang="en-US" sz="1100" b="0" dirty="0">
                <a:latin typeface="Manrope" panose="020B0604020202020204" charset="0"/>
              </a:rPr>
              <a:t>sers </a:t>
            </a:r>
            <a:r>
              <a:rPr lang="en-US" sz="1100" b="1" dirty="0">
                <a:latin typeface="Manrope" panose="020B0604020202020204" charset="0"/>
              </a:rPr>
              <a:t>manually run cells </a:t>
            </a:r>
            <a:r>
              <a:rPr lang="en-US" sz="1100" dirty="0">
                <a:latin typeface="Manrope" panose="020B0604020202020204" charset="0"/>
              </a:rPr>
              <a:t>,with some time passing in between cell runs. </a:t>
            </a:r>
            <a:br>
              <a:rPr lang="en-US" sz="1100" dirty="0">
                <a:latin typeface="Manrope" panose="020B0604020202020204" charset="0"/>
              </a:rPr>
            </a:br>
            <a:r>
              <a:rPr lang="en-US" sz="1100" dirty="0">
                <a:latin typeface="Manrope" panose="020B0604020202020204" charset="0"/>
              </a:rPr>
              <a:t>This “time passing "  would </a:t>
            </a:r>
            <a:r>
              <a:rPr lang="en-US" sz="1100" b="1" dirty="0">
                <a:latin typeface="Manrope" panose="020B0604020202020204" charset="0"/>
              </a:rPr>
              <a:t>increase the notebook session runtime </a:t>
            </a:r>
            <a:r>
              <a:rPr lang="en-US" sz="1100" dirty="0">
                <a:latin typeface="Manrope" panose="020B0604020202020204" charset="0"/>
              </a:rPr>
              <a:t>but not necessarily the </a:t>
            </a:r>
            <a:r>
              <a:rPr lang="en-US" sz="1100" dirty="0" err="1">
                <a:latin typeface="Manrope" panose="020B0604020202020204" charset="0"/>
              </a:rPr>
              <a:t>Nbslicer</a:t>
            </a:r>
            <a:r>
              <a:rPr lang="en-US" sz="1100" dirty="0">
                <a:latin typeface="Manrope" panose="020B0604020202020204" charset="0"/>
              </a:rPr>
              <a:t> overhead, contributing to </a:t>
            </a:r>
            <a:r>
              <a:rPr lang="en-US" sz="1100" b="1" dirty="0">
                <a:latin typeface="Manrope" panose="020B0604020202020204" charset="0"/>
              </a:rPr>
              <a:t>a better overhead in practice</a:t>
            </a:r>
            <a:r>
              <a:rPr lang="en-US" sz="1100" dirty="0">
                <a:latin typeface="Manrope" panose="020B0604020202020204" charset="0"/>
              </a:rPr>
              <a:t>.</a:t>
            </a:r>
            <a:br>
              <a:rPr lang="en-US" b="1" i="0" dirty="0">
                <a:solidFill>
                  <a:srgbClr val="202122"/>
                </a:solidFill>
                <a:effectLst/>
                <a:latin typeface="Arial" panose="020B0604020202020204" pitchFamily="34" charset="0"/>
              </a:rPr>
            </a:br>
            <a:br>
              <a:rPr lang="en-US" b="1" i="0" dirty="0">
                <a:solidFill>
                  <a:srgbClr val="202122"/>
                </a:solidFill>
                <a:effectLst/>
                <a:latin typeface="Arial" panose="020B0604020202020204" pitchFamily="34" charset="0"/>
              </a:rPr>
            </a:br>
            <a:br>
              <a:rPr lang="en-US" b="1" i="0" dirty="0">
                <a:solidFill>
                  <a:srgbClr val="202122"/>
                </a:solidFill>
                <a:effectLst/>
                <a:latin typeface="Arial" panose="020B0604020202020204" pitchFamily="34" charset="0"/>
              </a:rPr>
            </a:br>
            <a:r>
              <a:rPr lang="en-US" b="1" i="0" dirty="0">
                <a:solidFill>
                  <a:srgbClr val="202122"/>
                </a:solidFill>
                <a:effectLst/>
                <a:latin typeface="Arial" panose="020B0604020202020204" pitchFamily="34" charset="0"/>
              </a:rPr>
              <a:t>overhead</a:t>
            </a:r>
            <a:r>
              <a:rPr lang="en-US" b="0" i="0" dirty="0">
                <a:solidFill>
                  <a:srgbClr val="202122"/>
                </a:solidFill>
                <a:effectLst/>
                <a:latin typeface="Arial" panose="020B0604020202020204" pitchFamily="34" charset="0"/>
              </a:rPr>
              <a:t> is any combination of excess or indirect computation time, memory, bandwidth, or other resources that are required to perform a specific </a:t>
            </a:r>
            <a:r>
              <a:rPr lang="en-US" b="0" i="0" u="none" strike="noStrike" dirty="0">
                <a:solidFill>
                  <a:srgbClr val="3366CC"/>
                </a:solidFill>
                <a:effectLst/>
                <a:latin typeface="Arial" panose="020B0604020202020204" pitchFamily="34" charset="0"/>
                <a:hlinkClick r:id="rId3" tooltip="Task (computing)"/>
              </a:rPr>
              <a:t>task</a:t>
            </a:r>
            <a:r>
              <a:rPr lang="en-US" b="0" i="0" dirty="0">
                <a:solidFill>
                  <a:srgbClr val="202122"/>
                </a:solidFill>
                <a:effectLst/>
                <a:latin typeface="Arial" panose="020B0604020202020204" pitchFamily="34" charset="0"/>
              </a:rPr>
              <a:t>. </a:t>
            </a:r>
            <a:endParaRPr lang="en-US" dirty="0"/>
          </a:p>
          <a:p>
            <a:endParaRPr lang="en-US" dirty="0"/>
          </a:p>
        </p:txBody>
      </p:sp>
    </p:spTree>
    <p:extLst>
      <p:ext uri="{BB962C8B-B14F-4D97-AF65-F5344CB8AC3E}">
        <p14:creationId xmlns:p14="http://schemas.microsoft.com/office/powerpoint/2010/main" val="8671667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dirty="0">
                <a:latin typeface="Manrope" panose="020B0604020202020204" charset="0"/>
              </a:rPr>
              <a:t>Computational notebooks are often becoming </a:t>
            </a:r>
            <a:r>
              <a:rPr lang="en-US" b="1" dirty="0">
                <a:latin typeface="Manrope" panose="020B0604020202020204" charset="0"/>
              </a:rPr>
              <a:t>messy</a:t>
            </a:r>
            <a:r>
              <a:rPr lang="en-US" dirty="0">
                <a:latin typeface="Manrope" panose="020B0604020202020204" charset="0"/>
              </a:rPr>
              <a:t>, leading to </a:t>
            </a:r>
            <a:r>
              <a:rPr lang="en-US" b="1" dirty="0">
                <a:latin typeface="Manrope" panose="020B0604020202020204" charset="0"/>
              </a:rPr>
              <a:t>ineffectiveness and confusion</a:t>
            </a:r>
            <a:r>
              <a:rPr lang="en-US" dirty="0">
                <a:latin typeface="Manrope" panose="020B0604020202020204"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latin typeface="Manrope" panose="020B0604020202020204" charset="0"/>
              </a:rPr>
              <a:t>Current solutions </a:t>
            </a:r>
            <a:r>
              <a:rPr lang="en-US" dirty="0">
                <a:latin typeface="Manrope" panose="020B0604020202020204" charset="0"/>
              </a:rPr>
              <a:t>involve static program slicing techniques, but they are limited.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Manrope" panose="020B0604020202020204" charset="0"/>
                <a:cs typeface="Mangal" panose="02040503050203030202" pitchFamily="18" charset="0"/>
              </a:rPr>
              <a:t>We met </a:t>
            </a:r>
            <a:r>
              <a:rPr lang="en-US" b="1" dirty="0" err="1">
                <a:latin typeface="Manrope" panose="020B0604020202020204" charset="0"/>
                <a:cs typeface="Mangal" panose="02040503050203030202" pitchFamily="18" charset="0"/>
              </a:rPr>
              <a:t>Nbslicer</a:t>
            </a:r>
            <a:r>
              <a:rPr lang="en-US" dirty="0">
                <a:latin typeface="Manrope" panose="020B0604020202020204" charset="0"/>
                <a:cs typeface="Mangal" panose="02040503050203030202" pitchFamily="18" charset="0"/>
              </a:rPr>
              <a:t>, hybrid static-dynamic slicer for computational notebooks. </a:t>
            </a:r>
            <a:br>
              <a:rPr lang="en-US" dirty="0">
                <a:latin typeface="Manrope" panose="020B0604020202020204" charset="0"/>
              </a:rPr>
            </a:br>
            <a:r>
              <a:rPr lang="en-US" dirty="0" err="1">
                <a:latin typeface="Manrope" panose="020B0604020202020204" charset="0"/>
              </a:rPr>
              <a:t>Nbslicer</a:t>
            </a:r>
            <a:r>
              <a:rPr lang="en-US" dirty="0">
                <a:latin typeface="Manrope" panose="020B0604020202020204" charset="0"/>
              </a:rPr>
              <a:t> aims to </a:t>
            </a:r>
            <a:r>
              <a:rPr lang="en-US" b="1" dirty="0">
                <a:latin typeface="Manrope" panose="020B0604020202020204" charset="0"/>
              </a:rPr>
              <a:t>create small and accurate </a:t>
            </a:r>
            <a:r>
              <a:rPr lang="en-US" dirty="0">
                <a:latin typeface="Manrope" panose="020B0604020202020204" charset="0"/>
              </a:rPr>
              <a:t>program slices, while balancing between </a:t>
            </a:r>
            <a:r>
              <a:rPr lang="en-US" b="1" dirty="0">
                <a:latin typeface="Manrope" panose="020B0604020202020204" charset="0"/>
              </a:rPr>
              <a:t>performance and portability</a:t>
            </a:r>
            <a:r>
              <a:rPr lang="en-US" dirty="0">
                <a:latin typeface="Manrope" panose="020B0604020202020204" charset="0"/>
              </a:rPr>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latin typeface="Manrope" panose="020B0604020202020204" charset="0"/>
              <a:cs typeface="Mangal" panose="02040503050203030202"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latin typeface="Manrope" panose="020B060402020202020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endParaRPr lang="en-US" dirty="0">
              <a:latin typeface="Manrope" panose="020B0604020202020204" charset="0"/>
            </a:endParaRPr>
          </a:p>
          <a:p>
            <a:pPr marL="158750" indent="0" algn="l">
              <a:buNone/>
            </a:pPr>
            <a:endParaRPr lang="en-US" dirty="0"/>
          </a:p>
        </p:txBody>
      </p:sp>
    </p:spTree>
    <p:extLst>
      <p:ext uri="{BB962C8B-B14F-4D97-AF65-F5344CB8AC3E}">
        <p14:creationId xmlns:p14="http://schemas.microsoft.com/office/powerpoint/2010/main" val="24526294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latin typeface="Manrope" panose="020B0604020202020204" charset="0"/>
              </a:rPr>
              <a:t>Nbslicer</a:t>
            </a:r>
            <a:r>
              <a:rPr lang="en-US" dirty="0">
                <a:latin typeface="Manrope" panose="020B0604020202020204" charset="0"/>
              </a:rPr>
              <a:t> </a:t>
            </a:r>
            <a:r>
              <a:rPr lang="en-US" b="1" dirty="0">
                <a:latin typeface="Manrope" panose="020B0604020202020204" charset="0"/>
              </a:rPr>
              <a:t>leverages the AST instrumentation </a:t>
            </a:r>
            <a:r>
              <a:rPr lang="en-US" b="0" dirty="0">
                <a:latin typeface="Manrope" panose="020B0604020202020204" charset="0"/>
              </a:rPr>
              <a:t>to resolve </a:t>
            </a:r>
            <a:r>
              <a:rPr lang="en-US" b="1" dirty="0">
                <a:latin typeface="Manrope" panose="020B0604020202020204" charset="0"/>
              </a:rPr>
              <a:t>dynamic data dependency.</a:t>
            </a:r>
            <a:br>
              <a:rPr lang="en-US" b="1" dirty="0">
                <a:latin typeface="Manrope" panose="020B0604020202020204" charset="0"/>
              </a:rPr>
            </a:br>
            <a:r>
              <a:rPr lang="en-US" b="0" dirty="0">
                <a:latin typeface="Manrope" panose="020B0604020202020204" charset="0"/>
              </a:rPr>
              <a:t>It</a:t>
            </a:r>
            <a:r>
              <a:rPr lang="en-US" dirty="0">
                <a:latin typeface="Manrope" panose="020B0604020202020204" charset="0"/>
              </a:rPr>
              <a:t> improves both backward and forward slicing by 66% and 54% smaller slices.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latin typeface="Manrope" panose="020B0604020202020204" charset="0"/>
              </a:rPr>
              <a:t>Nbslicer</a:t>
            </a:r>
            <a:r>
              <a:rPr lang="en-US" dirty="0">
                <a:latin typeface="Manrope" panose="020B0604020202020204" charset="0"/>
              </a:rPr>
              <a:t> overhead is  a little higher for shorter sessions, and roughly equivalent for longer sessions.</a:t>
            </a:r>
            <a:br>
              <a:rPr lang="en-US" dirty="0">
                <a:latin typeface="Manrope" panose="020B0604020202020204" charset="0"/>
              </a:rPr>
            </a:br>
            <a:endParaRPr lang="en-US" dirty="0">
              <a:latin typeface="Manrope" panose="020B060402020202020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latin typeface="Manrope" panose="020B0604020202020204" charset="0"/>
              </a:rPr>
            </a:br>
            <a:r>
              <a:rPr lang="en-US" dirty="0">
                <a:latin typeface="Manrope" panose="020B0604020202020204" charset="0"/>
              </a:rPr>
              <a:t>My take on the paper –  </a:t>
            </a:r>
            <a:r>
              <a:rPr lang="en-US" b="0" i="0" dirty="0">
                <a:solidFill>
                  <a:srgbClr val="D1D5DB"/>
                </a:solidFill>
                <a:effectLst/>
                <a:latin typeface="Söhne"/>
              </a:rPr>
              <a:t>I appreciate that the developers acknowledged that users might want to disable the instrument due to overhead, so they made it switchable.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D1D5DB"/>
              </a:solidFill>
              <a:effectLst/>
              <a:latin typeface="Söhne"/>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D1D5DB"/>
                </a:solidFill>
                <a:effectLst/>
                <a:latin typeface="Söhne"/>
              </a:rPr>
              <a:t>I liked that the authors considered users might want to turn off the tool because of the overhead. Making it switchable is a practical and useful feature</a:t>
            </a:r>
            <a:endParaRPr lang="en-US" dirty="0"/>
          </a:p>
        </p:txBody>
      </p:sp>
    </p:spTree>
    <p:extLst>
      <p:ext uri="{BB962C8B-B14F-4D97-AF65-F5344CB8AC3E}">
        <p14:creationId xmlns:p14="http://schemas.microsoft.com/office/powerpoint/2010/main" val="35468033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US" dirty="0"/>
          </a:p>
        </p:txBody>
      </p:sp>
    </p:spTree>
    <p:extLst>
      <p:ext uri="{BB962C8B-B14F-4D97-AF65-F5344CB8AC3E}">
        <p14:creationId xmlns:p14="http://schemas.microsoft.com/office/powerpoint/2010/main" val="22545576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29261B"/>
                </a:solidFill>
                <a:effectLst/>
                <a:latin typeface="Manrope" panose="020B0604020202020204" charset="0"/>
              </a:rPr>
              <a:t>Further work could be on extending this tool to other languages commonly used in notebooks like R.</a:t>
            </a:r>
          </a:p>
          <a:p>
            <a:pPr marL="158750" indent="0">
              <a:buNone/>
            </a:pPr>
            <a:endParaRPr lang="en-US" dirty="0"/>
          </a:p>
        </p:txBody>
      </p:sp>
    </p:spTree>
    <p:extLst>
      <p:ext uri="{BB962C8B-B14F-4D97-AF65-F5344CB8AC3E}">
        <p14:creationId xmlns:p14="http://schemas.microsoft.com/office/powerpoint/2010/main" val="28915076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9261B"/>
                </a:solidFill>
                <a:effectLst/>
                <a:latin typeface="-apple-system"/>
              </a:rPr>
              <a:t>Instrumentation Phase</a:t>
            </a:r>
          </a:p>
          <a:p>
            <a:pPr marL="742950" lvl="1" indent="-285750" algn="l">
              <a:buFont typeface="+mj-lt"/>
              <a:buAutoNum type="arabicPeriod"/>
            </a:pPr>
            <a:r>
              <a:rPr lang="en-US" b="0" i="0" dirty="0">
                <a:solidFill>
                  <a:srgbClr val="29261B"/>
                </a:solidFill>
                <a:effectLst/>
                <a:latin typeface="-apple-system"/>
              </a:rPr>
              <a:t>As a user executes code cells in the notebook, </a:t>
            </a:r>
            <a:r>
              <a:rPr lang="en-US" b="0" i="0" dirty="0" err="1">
                <a:solidFill>
                  <a:srgbClr val="29261B"/>
                </a:solidFill>
                <a:effectLst/>
                <a:latin typeface="-apple-system"/>
              </a:rPr>
              <a:t>nbslicer</a:t>
            </a:r>
            <a:r>
              <a:rPr lang="en-US" b="0" i="0" dirty="0">
                <a:solidFill>
                  <a:srgbClr val="29261B"/>
                </a:solidFill>
                <a:effectLst/>
                <a:latin typeface="-apple-system"/>
              </a:rPr>
              <a:t> transforms the abstract syntax trees (ASTs) of the code by injecting instrumentation calls.</a:t>
            </a:r>
          </a:p>
          <a:p>
            <a:pPr marL="742950" lvl="1" indent="-285750" algn="l">
              <a:buFont typeface="+mj-lt"/>
              <a:buAutoNum type="arabicPeriod"/>
            </a:pPr>
            <a:r>
              <a:rPr lang="en-US" b="0" i="0" dirty="0">
                <a:solidFill>
                  <a:srgbClr val="29261B"/>
                </a:solidFill>
                <a:effectLst/>
                <a:latin typeface="-apple-system"/>
              </a:rPr>
              <a:t>These instrumentation calls trace data dependencies and annotate areas of the ASTs that cannot be statically analyzed.</a:t>
            </a:r>
          </a:p>
          <a:p>
            <a:pPr algn="l">
              <a:buFont typeface="+mj-lt"/>
              <a:buAutoNum type="arabicPeriod"/>
            </a:pPr>
            <a:r>
              <a:rPr lang="en-US" b="0" i="0" dirty="0">
                <a:solidFill>
                  <a:srgbClr val="29261B"/>
                </a:solidFill>
                <a:effectLst/>
                <a:latin typeface="-apple-system"/>
              </a:rPr>
              <a:t>Dependency Resolution Phase</a:t>
            </a:r>
          </a:p>
          <a:p>
            <a:pPr marL="742950" lvl="1" indent="-285750" algn="l">
              <a:buFont typeface="+mj-lt"/>
              <a:buAutoNum type="arabicPeriod"/>
            </a:pPr>
            <a:r>
              <a:rPr lang="en-US" b="0" i="0" dirty="0">
                <a:solidFill>
                  <a:srgbClr val="29261B"/>
                </a:solidFill>
                <a:effectLst/>
                <a:latin typeface="-apple-system"/>
              </a:rPr>
              <a:t>When the user executes a slice command, </a:t>
            </a:r>
            <a:r>
              <a:rPr lang="en-US" b="0" i="0" dirty="0" err="1">
                <a:solidFill>
                  <a:srgbClr val="29261B"/>
                </a:solidFill>
                <a:effectLst/>
                <a:latin typeface="-apple-system"/>
              </a:rPr>
              <a:t>nbslicer</a:t>
            </a:r>
            <a:r>
              <a:rPr lang="en-US" b="0" i="0" dirty="0">
                <a:solidFill>
                  <a:srgbClr val="29261B"/>
                </a:solidFill>
                <a:effectLst/>
                <a:latin typeface="-apple-system"/>
              </a:rPr>
              <a:t> runs its hybrid static-dynamic dependency resolver.</a:t>
            </a:r>
          </a:p>
          <a:p>
            <a:pPr marL="742950" lvl="1" indent="-285750" algn="l">
              <a:buFont typeface="+mj-lt"/>
              <a:buAutoNum type="arabicPeriod"/>
            </a:pPr>
            <a:r>
              <a:rPr lang="en-US" b="0" i="0" dirty="0">
                <a:solidFill>
                  <a:srgbClr val="29261B"/>
                </a:solidFill>
                <a:effectLst/>
                <a:latin typeface="-apple-system"/>
              </a:rPr>
              <a:t>It first checks AST subtrees for dynamic dependency information attached during instrumentation. If found, it uses that.</a:t>
            </a:r>
          </a:p>
          <a:p>
            <a:pPr marL="742950" lvl="1" indent="-285750" algn="l">
              <a:buFont typeface="+mj-lt"/>
              <a:buAutoNum type="arabicPeriod"/>
            </a:pPr>
            <a:r>
              <a:rPr lang="en-US" b="0" i="0" dirty="0">
                <a:solidFill>
                  <a:srgbClr val="29261B"/>
                </a:solidFill>
                <a:effectLst/>
                <a:latin typeface="-apple-system"/>
              </a:rPr>
              <a:t>If not, it falls back to static analysis using the rules-based approach for external libraries.</a:t>
            </a:r>
          </a:p>
          <a:p>
            <a:pPr marL="742950" lvl="1" indent="-285750" algn="l">
              <a:buFont typeface="+mj-lt"/>
              <a:buAutoNum type="arabicPeriod"/>
            </a:pPr>
            <a:r>
              <a:rPr lang="en-US" b="0" i="0" dirty="0">
                <a:solidFill>
                  <a:srgbClr val="29261B"/>
                </a:solidFill>
                <a:effectLst/>
                <a:latin typeface="-apple-system"/>
              </a:rPr>
              <a:t>The enriched AST allows resolving direct data dependencies between symbols.</a:t>
            </a:r>
          </a:p>
        </p:txBody>
      </p:sp>
    </p:spTree>
    <p:extLst>
      <p:ext uri="{BB962C8B-B14F-4D97-AF65-F5344CB8AC3E}">
        <p14:creationId xmlns:p14="http://schemas.microsoft.com/office/powerpoint/2010/main" val="30576174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9261B"/>
                </a:solidFill>
                <a:effectLst/>
                <a:latin typeface="-apple-system"/>
              </a:rPr>
              <a:t>Slice Construction Phase</a:t>
            </a:r>
          </a:p>
          <a:p>
            <a:pPr marL="742950" lvl="1" indent="-285750" algn="l">
              <a:buFont typeface="+mj-lt"/>
              <a:buAutoNum type="arabicPeriod"/>
            </a:pPr>
            <a:r>
              <a:rPr lang="en-US" b="0" i="0" dirty="0">
                <a:solidFill>
                  <a:srgbClr val="29261B"/>
                </a:solidFill>
                <a:effectLst/>
                <a:latin typeface="-apple-system"/>
              </a:rPr>
              <a:t>Using the resolved dependencies, </a:t>
            </a:r>
            <a:r>
              <a:rPr lang="en-US" b="0" i="0" dirty="0" err="1">
                <a:solidFill>
                  <a:srgbClr val="29261B"/>
                </a:solidFill>
                <a:effectLst/>
                <a:latin typeface="-apple-system"/>
              </a:rPr>
              <a:t>nbslicer</a:t>
            </a:r>
            <a:r>
              <a:rPr lang="en-US" b="0" i="0" dirty="0">
                <a:solidFill>
                  <a:srgbClr val="29261B"/>
                </a:solidFill>
                <a:effectLst/>
                <a:latin typeface="-apple-system"/>
              </a:rPr>
              <a:t> constructs a backward or forward slice via transitive closure over relevant cells.</a:t>
            </a:r>
          </a:p>
          <a:p>
            <a:pPr marL="742950" lvl="1" indent="-285750" algn="l">
              <a:buFont typeface="+mj-lt"/>
              <a:buAutoNum type="arabicPeriod"/>
            </a:pPr>
            <a:r>
              <a:rPr lang="en-US" b="0" i="0" dirty="0">
                <a:solidFill>
                  <a:srgbClr val="29261B"/>
                </a:solidFill>
                <a:effectLst/>
                <a:latin typeface="-apple-system"/>
              </a:rPr>
              <a:t>The cells containing statements that are transitively dependent on the sliced statement (for backward) or vice versa (for forward) are included in the slice.</a:t>
            </a:r>
          </a:p>
          <a:p>
            <a:pPr algn="l">
              <a:buFont typeface="+mj-lt"/>
              <a:buAutoNum type="arabicPeriod"/>
            </a:pPr>
            <a:r>
              <a:rPr lang="en-US" b="0" i="0" dirty="0">
                <a:solidFill>
                  <a:srgbClr val="29261B"/>
                </a:solidFill>
                <a:effectLst/>
                <a:latin typeface="-apple-system"/>
              </a:rPr>
              <a:t>Slice Execution Phase</a:t>
            </a:r>
          </a:p>
          <a:p>
            <a:pPr marL="742950" lvl="1" indent="-285750" algn="l">
              <a:buFont typeface="+mj-lt"/>
              <a:buAutoNum type="arabicPeriod"/>
            </a:pPr>
            <a:r>
              <a:rPr lang="en-US" b="0" i="0" dirty="0">
                <a:solidFill>
                  <a:srgbClr val="29261B"/>
                </a:solidFill>
                <a:effectLst/>
                <a:latin typeface="-apple-system"/>
              </a:rPr>
              <a:t>The constructed slice extracting only relevant cells can then be executed.</a:t>
            </a:r>
          </a:p>
          <a:p>
            <a:pPr marL="742950" lvl="1" indent="-285750" algn="l">
              <a:buFont typeface="+mj-lt"/>
              <a:buAutoNum type="arabicPeriod"/>
            </a:pPr>
            <a:r>
              <a:rPr lang="en-US" b="0" i="0" dirty="0">
                <a:solidFill>
                  <a:srgbClr val="29261B"/>
                </a:solidFill>
                <a:effectLst/>
                <a:latin typeface="-apple-system"/>
              </a:rPr>
              <a:t>Outputs should match the original notebook, but with less unnecessary computation.</a:t>
            </a:r>
            <a:endParaRPr lang="en-US" dirty="0"/>
          </a:p>
        </p:txBody>
      </p:sp>
    </p:spTree>
    <p:extLst>
      <p:ext uri="{BB962C8B-B14F-4D97-AF65-F5344CB8AC3E}">
        <p14:creationId xmlns:p14="http://schemas.microsoft.com/office/powerpoint/2010/main" val="3164862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 am going to </a:t>
            </a:r>
            <a:r>
              <a:rPr lang="en-US" b="1" dirty="0"/>
              <a:t>present </a:t>
            </a:r>
            <a:r>
              <a:rPr lang="en-US" b="1" dirty="0" err="1"/>
              <a:t>Nbslicer</a:t>
            </a:r>
            <a:r>
              <a:rPr lang="en-US" dirty="0"/>
              <a:t>, which is a slicer optimized for Python Notebooks. </a:t>
            </a:r>
          </a:p>
          <a:p>
            <a:pPr marL="158750" indent="0">
              <a:buNone/>
            </a:pPr>
            <a:r>
              <a:rPr lang="en-US" dirty="0"/>
              <a:t>We are going to talk about the techniques this tool uses, when the primary one is program slicing </a:t>
            </a:r>
          </a:p>
          <a:p>
            <a:pPr marL="158750" indent="0">
              <a:buNone/>
            </a:pPr>
            <a:r>
              <a:rPr lang="en-US" dirty="0"/>
              <a:t>Finally , we will see some evaluation of </a:t>
            </a:r>
            <a:r>
              <a:rPr lang="en-US" dirty="0" err="1"/>
              <a:t>NBslicer</a:t>
            </a:r>
            <a:r>
              <a:rPr lang="en-US" dirty="0"/>
              <a:t> effectiveness. </a:t>
            </a:r>
          </a:p>
        </p:txBody>
      </p:sp>
    </p:spTree>
    <p:extLst>
      <p:ext uri="{BB962C8B-B14F-4D97-AF65-F5344CB8AC3E}">
        <p14:creationId xmlns:p14="http://schemas.microsoft.com/office/powerpoint/2010/main" val="8699294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r>
              <a:rPr lang="en-US" dirty="0"/>
              <a:t>https://kahoot.it/challenge/04115631?challenge-id=6d04d3ec-0d80-4e87-8df6-ee73a4ed4047_1706017859330</a:t>
            </a:r>
            <a:br>
              <a:rPr lang="en-US" dirty="0"/>
            </a:br>
            <a:br>
              <a:rPr lang="en-US" dirty="0"/>
            </a:br>
            <a:r>
              <a:rPr lang="en-US" b="0" i="0" dirty="0">
                <a:solidFill>
                  <a:srgbClr val="6E6E6E"/>
                </a:solidFill>
                <a:effectLst/>
                <a:latin typeface="Montserrat" panose="00000500000000000000" pitchFamily="2" charset="0"/>
              </a:rPr>
              <a:t>Game PIN</a:t>
            </a:r>
          </a:p>
          <a:p>
            <a:pPr algn="l" fontAlgn="base"/>
            <a:r>
              <a:rPr lang="en-US" b="1" i="0" dirty="0">
                <a:solidFill>
                  <a:srgbClr val="333333"/>
                </a:solidFill>
                <a:effectLst/>
                <a:latin typeface="Montserrat" panose="00000500000000000000" pitchFamily="2" charset="0"/>
              </a:rPr>
              <a:t>04115631</a:t>
            </a:r>
          </a:p>
          <a:p>
            <a:endParaRPr lang="en-US" dirty="0"/>
          </a:p>
        </p:txBody>
      </p:sp>
    </p:spTree>
    <p:extLst>
      <p:ext uri="{BB962C8B-B14F-4D97-AF65-F5344CB8AC3E}">
        <p14:creationId xmlns:p14="http://schemas.microsoft.com/office/powerpoint/2010/main" val="11829955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latin typeface="Manrope" panose="020B0604020202020204" charset="0"/>
              </a:rPr>
              <a:t>Q1: Is it possible that </a:t>
            </a:r>
            <a:r>
              <a:rPr lang="en-US" sz="1100" dirty="0" err="1">
                <a:latin typeface="Manrope" panose="020B0604020202020204" charset="0"/>
              </a:rPr>
              <a:t>Nbslicer</a:t>
            </a:r>
            <a:r>
              <a:rPr lang="en-US" sz="1100" dirty="0">
                <a:latin typeface="Manrope" panose="020B0604020202020204" charset="0"/>
              </a:rPr>
              <a:t> incorrectly assume an external function does not modify state when in reality it does ? </a:t>
            </a:r>
            <a:endParaRPr lang="en-US" b="0" i="0" dirty="0">
              <a:solidFill>
                <a:srgbClr val="29261B"/>
              </a:solidFill>
              <a:effectLst/>
              <a:latin typeface="-apple-system"/>
            </a:endParaRPr>
          </a:p>
          <a:p>
            <a:pPr algn="l"/>
            <a:r>
              <a:rPr lang="en-US" sz="1100" b="0" i="0" dirty="0">
                <a:solidFill>
                  <a:srgbClr val="29261B"/>
                </a:solidFill>
                <a:effectLst/>
                <a:latin typeface="Manrope" panose="020B0604020202020204" charset="0"/>
              </a:rPr>
              <a:t>A1: Yes, it is possible that </a:t>
            </a:r>
            <a:r>
              <a:rPr lang="en-US" sz="1100" b="0" i="0" dirty="0" err="1">
                <a:solidFill>
                  <a:srgbClr val="29261B"/>
                </a:solidFill>
                <a:effectLst/>
                <a:latin typeface="Manrope" panose="020B0604020202020204" charset="0"/>
              </a:rPr>
              <a:t>nbslicer</a:t>
            </a:r>
            <a:r>
              <a:rPr lang="en-US" sz="1100" b="0" i="0" dirty="0">
                <a:solidFill>
                  <a:srgbClr val="29261B"/>
                </a:solidFill>
                <a:effectLst/>
                <a:latin typeface="Manrope" panose="020B0604020202020204" charset="0"/>
              </a:rPr>
              <a:t> could incorrectly assume an external function does not modify state when in reality it does. </a:t>
            </a:r>
            <a:r>
              <a:rPr lang="en-US" sz="1100" dirty="0">
                <a:solidFill>
                  <a:srgbClr val="29261B"/>
                </a:solidFill>
                <a:latin typeface="Manrope" panose="020B0604020202020204" charset="0"/>
              </a:rPr>
              <a:t>T</a:t>
            </a:r>
            <a:r>
              <a:rPr lang="en-US" sz="1100" b="0" i="0" dirty="0">
                <a:solidFill>
                  <a:srgbClr val="29261B"/>
                </a:solidFill>
                <a:effectLst/>
                <a:latin typeface="Manrope" panose="020B0604020202020204" charset="0"/>
              </a:rPr>
              <a:t>he authors state that to maintain soundness, </a:t>
            </a:r>
            <a:r>
              <a:rPr lang="en-US" sz="1100" b="0" i="0" dirty="0" err="1">
                <a:solidFill>
                  <a:srgbClr val="29261B"/>
                </a:solidFill>
                <a:effectLst/>
                <a:latin typeface="Manrope" panose="020B0604020202020204" charset="0"/>
              </a:rPr>
              <a:t>nbslicer</a:t>
            </a:r>
            <a:r>
              <a:rPr lang="en-US" sz="1100" b="0" i="0" dirty="0">
                <a:solidFill>
                  <a:srgbClr val="29261B"/>
                </a:solidFill>
                <a:effectLst/>
                <a:latin typeface="Manrope" panose="020B0604020202020204" charset="0"/>
              </a:rPr>
              <a:t> requires external libraries used in the notebook to be annotated via the dependency DSL to describe their side effects. Without proper annotations, cases could arise where </a:t>
            </a:r>
            <a:r>
              <a:rPr lang="en-US" sz="1100" b="0" i="0" dirty="0" err="1">
                <a:solidFill>
                  <a:srgbClr val="29261B"/>
                </a:solidFill>
                <a:effectLst/>
                <a:latin typeface="Manrope" panose="020B0604020202020204" charset="0"/>
              </a:rPr>
              <a:t>nbslicer</a:t>
            </a:r>
            <a:r>
              <a:rPr lang="en-US" sz="1100" b="0" i="0" dirty="0">
                <a:solidFill>
                  <a:srgbClr val="29261B"/>
                </a:solidFill>
                <a:effectLst/>
                <a:latin typeface="Manrope" panose="020B0604020202020204" charset="0"/>
              </a:rPr>
              <a:t> assumes no state mutation from a function call, but state actually does get modified.</a:t>
            </a:r>
          </a:p>
          <a:p>
            <a:pPr algn="l"/>
            <a:r>
              <a:rPr lang="en-US" sz="1100" b="0" i="0" dirty="0">
                <a:solidFill>
                  <a:srgbClr val="29261B"/>
                </a:solidFill>
                <a:effectLst/>
                <a:latin typeface="Manrope" panose="020B0604020202020204" charset="0"/>
              </a:rPr>
              <a:t>In such cases, the correctness of slices cannot be guaranteed. The paper notes that </a:t>
            </a:r>
            <a:r>
              <a:rPr lang="en-US" sz="1100" b="0" i="0" dirty="0" err="1">
                <a:solidFill>
                  <a:srgbClr val="29261B"/>
                </a:solidFill>
                <a:effectLst/>
                <a:latin typeface="Manrope" panose="020B0604020202020204" charset="0"/>
              </a:rPr>
              <a:t>nbslicer</a:t>
            </a:r>
            <a:r>
              <a:rPr lang="en-US" sz="1100" b="0" i="0" dirty="0">
                <a:solidFill>
                  <a:srgbClr val="29261B"/>
                </a:solidFill>
                <a:effectLst/>
                <a:latin typeface="Manrope" panose="020B0604020202020204" charset="0"/>
              </a:rPr>
              <a:t> makes no guarantees regarding soundness when interacting with state external to the notebook itself, like files that could be mutated by other processes. </a:t>
            </a:r>
            <a:r>
              <a:rPr lang="en-US" sz="1100" dirty="0">
                <a:solidFill>
                  <a:srgbClr val="29261B"/>
                </a:solidFill>
                <a:latin typeface="Manrope" panose="020B0604020202020204" charset="0"/>
              </a:rPr>
              <a:t>I</a:t>
            </a:r>
            <a:r>
              <a:rPr lang="en-US" sz="1100" b="0" i="0" dirty="0">
                <a:solidFill>
                  <a:srgbClr val="29261B"/>
                </a:solidFill>
                <a:effectLst/>
                <a:latin typeface="Manrope" panose="020B0604020202020204" charset="0"/>
              </a:rPr>
              <a:t>n practice correctness appears mostly preserved.</a:t>
            </a:r>
            <a:endParaRPr lang="en-US" b="0" i="0" dirty="0">
              <a:solidFill>
                <a:srgbClr val="29261B"/>
              </a:solidFill>
              <a:effectLst/>
              <a:latin typeface="-apple-system"/>
            </a:endParaRPr>
          </a:p>
          <a:p>
            <a:endParaRPr lang="en-US" b="0" i="0" dirty="0">
              <a:solidFill>
                <a:srgbClr val="29261B"/>
              </a:solidFill>
              <a:effectLst/>
              <a:latin typeface="-apple-system"/>
            </a:endParaRPr>
          </a:p>
          <a:p>
            <a:r>
              <a:rPr lang="en-US" sz="1100" b="0" i="0" dirty="0">
                <a:solidFill>
                  <a:srgbClr val="29261B"/>
                </a:solidFill>
                <a:effectLst/>
                <a:latin typeface="Manrope" panose="020B0604020202020204" charset="0"/>
              </a:rPr>
              <a:t>Q2: In the article, how does </a:t>
            </a:r>
            <a:r>
              <a:rPr lang="en-US" sz="1100" b="0" i="0" dirty="0" err="1">
                <a:solidFill>
                  <a:srgbClr val="29261B"/>
                </a:solidFill>
                <a:effectLst/>
                <a:latin typeface="Manrope" panose="020B0604020202020204" charset="0"/>
              </a:rPr>
              <a:t>NBslicer</a:t>
            </a:r>
            <a:r>
              <a:rPr lang="en-US" sz="1100" b="0" i="0" dirty="0">
                <a:solidFill>
                  <a:srgbClr val="29261B"/>
                </a:solidFill>
                <a:effectLst/>
                <a:latin typeface="Manrope" panose="020B0604020202020204" charset="0"/>
              </a:rPr>
              <a:t> knows that so</a:t>
            </a:r>
            <a:r>
              <a:rPr lang="en-US" sz="1100" dirty="0">
                <a:solidFill>
                  <a:srgbClr val="29261B"/>
                </a:solidFill>
                <a:latin typeface="Manrope" panose="020B0604020202020204" charset="0"/>
              </a:rPr>
              <a:t>me</a:t>
            </a:r>
            <a:r>
              <a:rPr lang="en-US" sz="1100" b="0" i="0" dirty="0">
                <a:solidFill>
                  <a:srgbClr val="29261B"/>
                </a:solidFill>
                <a:effectLst/>
                <a:latin typeface="Manrope" panose="020B0604020202020204" charset="0"/>
              </a:rPr>
              <a:t> external libraries than don</a:t>
            </a:r>
            <a:r>
              <a:rPr lang="en-US" sz="1100" dirty="0">
                <a:solidFill>
                  <a:srgbClr val="29261B"/>
                </a:solidFill>
                <a:latin typeface="Manrope" panose="020B0604020202020204" charset="0"/>
              </a:rPr>
              <a:t>’</a:t>
            </a:r>
            <a:r>
              <a:rPr lang="en-US" sz="1100" b="0" i="0" dirty="0">
                <a:solidFill>
                  <a:srgbClr val="29261B"/>
                </a:solidFill>
                <a:effectLst/>
                <a:latin typeface="Manrope" panose="020B0604020202020204" charset="0"/>
              </a:rPr>
              <a:t>t modify the state ?</a:t>
            </a:r>
          </a:p>
          <a:p>
            <a:pPr algn="l"/>
            <a:r>
              <a:rPr lang="en-US" sz="1100" b="0" i="0" dirty="0">
                <a:solidFill>
                  <a:srgbClr val="29261B"/>
                </a:solidFill>
                <a:effectLst/>
                <a:latin typeface="Manrope" panose="020B0604020202020204" charset="0"/>
              </a:rPr>
              <a:t>A2: </a:t>
            </a:r>
            <a:r>
              <a:rPr lang="en-US" sz="1100" dirty="0" err="1">
                <a:solidFill>
                  <a:srgbClr val="29261B"/>
                </a:solidFill>
                <a:latin typeface="Manrope" panose="020B0604020202020204" charset="0"/>
              </a:rPr>
              <a:t>NB</a:t>
            </a:r>
            <a:r>
              <a:rPr lang="en-US" sz="1100" b="0" i="0" dirty="0" err="1">
                <a:solidFill>
                  <a:srgbClr val="29261B"/>
                </a:solidFill>
                <a:effectLst/>
                <a:latin typeface="Manrope" panose="020B0604020202020204" charset="0"/>
              </a:rPr>
              <a:t>slicer</a:t>
            </a:r>
            <a:r>
              <a:rPr lang="en-US" sz="1100" b="0" i="0" dirty="0">
                <a:solidFill>
                  <a:srgbClr val="29261B"/>
                </a:solidFill>
                <a:effectLst/>
                <a:latin typeface="Manrope" panose="020B0604020202020204" charset="0"/>
              </a:rPr>
              <a:t> leverages a rules-based approach and declarative DSL to determine when external library calls modify state vs. when they do not. </a:t>
            </a:r>
            <a:r>
              <a:rPr lang="en-US" sz="1100" dirty="0">
                <a:solidFill>
                  <a:srgbClr val="29261B"/>
                </a:solidFill>
                <a:latin typeface="Manrope" panose="020B0604020202020204" charset="0"/>
              </a:rPr>
              <a:t>T</a:t>
            </a:r>
            <a:r>
              <a:rPr lang="en-US" sz="1100" b="0" i="0" dirty="0">
                <a:solidFill>
                  <a:srgbClr val="29261B"/>
                </a:solidFill>
                <a:effectLst/>
                <a:latin typeface="Manrope" panose="020B0604020202020204" charset="0"/>
              </a:rPr>
              <a:t>hese external calls can still introduce data dependencies that need to be captured. So </a:t>
            </a:r>
            <a:r>
              <a:rPr lang="en-US" sz="1100" b="0" i="0" dirty="0" err="1">
                <a:solidFill>
                  <a:srgbClr val="29261B"/>
                </a:solidFill>
                <a:effectLst/>
                <a:latin typeface="Manrope" panose="020B0604020202020204" charset="0"/>
              </a:rPr>
              <a:t>nbslicer</a:t>
            </a:r>
            <a:r>
              <a:rPr lang="en-US" sz="1100" b="0" i="0" dirty="0">
                <a:solidFill>
                  <a:srgbClr val="29261B"/>
                </a:solidFill>
                <a:effectLst/>
                <a:latin typeface="Manrope" panose="020B0604020202020204" charset="0"/>
              </a:rPr>
              <a:t> uses simple rule-based heuristics to handle these cases. As an example, by default it assumes external library calls that return a value do not modify state, while calls returning None do modify state. </a:t>
            </a:r>
          </a:p>
          <a:p>
            <a:pPr algn="l"/>
            <a:endParaRPr lang="en-US" sz="1100" b="0" i="0" dirty="0">
              <a:solidFill>
                <a:srgbClr val="29261B"/>
              </a:solidFill>
              <a:effectLst/>
              <a:latin typeface="Manrope" panose="020B0604020202020204" charset="0"/>
              <a:ea typeface="Calibri" panose="020F0502020204030204" pitchFamily="34" charset="0"/>
            </a:endParaRPr>
          </a:p>
          <a:p>
            <a:pPr marL="158750" indent="0">
              <a:buNone/>
            </a:pPr>
            <a:endParaRPr lang="en-US" b="0" i="0" dirty="0">
              <a:solidFill>
                <a:srgbClr val="29261B"/>
              </a:solidFill>
              <a:effectLst/>
              <a:latin typeface="-apple-system"/>
            </a:endParaRPr>
          </a:p>
          <a:p>
            <a:endParaRPr lang="en-US" b="0" i="0" dirty="0">
              <a:solidFill>
                <a:srgbClr val="29261B"/>
              </a:solidFill>
              <a:effectLst/>
              <a:latin typeface="-apple-system"/>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Swithcable</a:t>
            </a:r>
            <a:r>
              <a:rPr lang="en-US" dirty="0"/>
              <a:t> instrumentation - </a:t>
            </a:r>
            <a:endParaRPr lang="en-US" sz="1100" b="1" dirty="0">
              <a:latin typeface="Manrope" panose="020B0604020202020204" charset="0"/>
            </a:endParaRPr>
          </a:p>
          <a:p>
            <a:pPr marL="158750" indent="0" algn="l">
              <a:buNone/>
            </a:pPr>
            <a:r>
              <a:rPr lang="en-US" dirty="0"/>
              <a:t>It is for this reason that </a:t>
            </a:r>
            <a:r>
              <a:rPr lang="en-US" dirty="0" err="1"/>
              <a:t>Nbslicer</a:t>
            </a:r>
            <a:r>
              <a:rPr lang="en-US" dirty="0"/>
              <a:t> operates at the level of the program’s AST rather than at the level of bytecode.</a:t>
            </a:r>
            <a:br>
              <a:rPr lang="en-US" dirty="0"/>
            </a:br>
            <a:r>
              <a:rPr lang="en-US" b="0" i="0" dirty="0">
                <a:solidFill>
                  <a:srgbClr val="D1D5DB"/>
                </a:solidFill>
                <a:effectLst/>
                <a:latin typeface="Söhne"/>
              </a:rPr>
              <a:t>an instrumented AST can reference its original form. On the other hand, bytecode lacks metadata for linking with the program's AST.</a:t>
            </a:r>
            <a:endParaRPr lang="en-US" dirty="0"/>
          </a:p>
        </p:txBody>
      </p:sp>
    </p:spTree>
    <p:extLst>
      <p:ext uri="{BB962C8B-B14F-4D97-AF65-F5344CB8AC3E}">
        <p14:creationId xmlns:p14="http://schemas.microsoft.com/office/powerpoint/2010/main" val="42614489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dirty="0">
                <a:solidFill>
                  <a:srgbClr val="29261B"/>
                </a:solidFill>
                <a:effectLst/>
                <a:latin typeface="Manrope" panose="020B0604020202020204" charset="0"/>
              </a:rPr>
              <a:t>Q3: </a:t>
            </a:r>
            <a:r>
              <a:rPr lang="en-US" sz="1100" dirty="0">
                <a:solidFill>
                  <a:srgbClr val="29261B"/>
                </a:solidFill>
                <a:effectLst/>
                <a:latin typeface="Manrope" panose="020B0604020202020204" charset="0"/>
                <a:ea typeface="Calibri" panose="020F0502020204030204" pitchFamily="34" charset="0"/>
              </a:rPr>
              <a:t>What is the meaning of performance and the meaning of portability in that context ?</a:t>
            </a:r>
          </a:p>
          <a:p>
            <a:r>
              <a:rPr lang="en-US" sz="1100" b="0" i="0" dirty="0">
                <a:solidFill>
                  <a:srgbClr val="29261B"/>
                </a:solidFill>
                <a:effectLst/>
                <a:latin typeface="Manrope" panose="020B0604020202020204" charset="0"/>
              </a:rPr>
              <a:t>A3: Performance</a:t>
            </a:r>
            <a:r>
              <a:rPr lang="en-US" sz="1100" dirty="0">
                <a:solidFill>
                  <a:srgbClr val="29261B"/>
                </a:solidFill>
                <a:latin typeface="Manrope" panose="020B0604020202020204" charset="0"/>
              </a:rPr>
              <a:t> r</a:t>
            </a:r>
            <a:r>
              <a:rPr lang="en-US" sz="1100" b="0" i="0" dirty="0">
                <a:solidFill>
                  <a:srgbClr val="29261B"/>
                </a:solidFill>
                <a:effectLst/>
                <a:latin typeface="Manrope" panose="020B0604020202020204" charset="0"/>
              </a:rPr>
              <a:t>efers to the runtime/execution speed and overhead induced by the dynamic slicing instrumentation. The paper mentions dynamic slicing can introduce significant overhead, slowing down execution speed by 100x or more. Portability:</a:t>
            </a:r>
            <a:r>
              <a:rPr lang="en-US" sz="1100" dirty="0">
                <a:solidFill>
                  <a:srgbClr val="29261B"/>
                </a:solidFill>
                <a:latin typeface="Manrope" panose="020B0604020202020204" charset="0"/>
              </a:rPr>
              <a:t> </a:t>
            </a:r>
            <a:r>
              <a:rPr lang="en-US" sz="1100" b="0" i="0" dirty="0">
                <a:solidFill>
                  <a:srgbClr val="29261B"/>
                </a:solidFill>
                <a:effectLst/>
                <a:latin typeface="Manrope" panose="020B0604020202020204" charset="0"/>
              </a:rPr>
              <a:t>refers to the ability of the dynamic slicing implementation to work seamlessly across different systems and versions. </a:t>
            </a:r>
          </a:p>
          <a:p>
            <a:pPr marL="158750" indent="0">
              <a:buNone/>
            </a:pPr>
            <a:r>
              <a:rPr lang="en-US" sz="1100" b="0" i="0" dirty="0">
                <a:solidFill>
                  <a:srgbClr val="29261B"/>
                </a:solidFill>
                <a:effectLst/>
                <a:latin typeface="Manrope" panose="020B0604020202020204" charset="0"/>
              </a:rPr>
              <a:t>the tradeoff is between:</a:t>
            </a:r>
          </a:p>
          <a:p>
            <a:pPr marL="158750" indent="0">
              <a:buNone/>
            </a:pPr>
            <a:r>
              <a:rPr lang="en-US" sz="1100" b="0" i="0" dirty="0">
                <a:solidFill>
                  <a:srgbClr val="29261B"/>
                </a:solidFill>
                <a:effectLst/>
                <a:latin typeface="Manrope" panose="020B0604020202020204" charset="0"/>
              </a:rPr>
              <a:t>Performance: Keeping the runtime overhead low and interactive speeds fast.</a:t>
            </a:r>
          </a:p>
          <a:p>
            <a:pPr marL="158750" indent="0">
              <a:buNone/>
            </a:pPr>
            <a:r>
              <a:rPr lang="en-US" sz="1100" b="0" i="0" dirty="0">
                <a:solidFill>
                  <a:srgbClr val="29261B"/>
                </a:solidFill>
                <a:effectLst/>
                <a:latin typeface="Manrope" panose="020B0604020202020204" charset="0"/>
              </a:rPr>
              <a:t>Portability: Making the dynamic slicer easy to install/use like a regular Python library without requiring a custom interpreter or environment.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b="0" i="0" dirty="0">
              <a:solidFill>
                <a:srgbClr val="29261B"/>
              </a:solidFill>
              <a:effectLst/>
              <a:latin typeface="Manrope" panose="020B0604020202020204" charset="0"/>
              <a:ea typeface="Calibri" panose="020F0502020204030204" pitchFamily="34" charset="0"/>
            </a:endParaRPr>
          </a:p>
          <a:p>
            <a:endParaRPr lang="en-US" dirty="0"/>
          </a:p>
          <a:p>
            <a:r>
              <a:rPr lang="en-US" b="1" i="0" dirty="0" err="1">
                <a:solidFill>
                  <a:srgbClr val="222222"/>
                </a:solidFill>
                <a:effectLst/>
                <a:latin typeface="Arial" panose="020B0604020202020204" pitchFamily="34" charset="0"/>
              </a:rPr>
              <a:t>jupyter</a:t>
            </a:r>
            <a:r>
              <a:rPr lang="en-US" b="1" i="0" dirty="0">
                <a:solidFill>
                  <a:srgbClr val="222222"/>
                </a:solidFill>
                <a:effectLst/>
                <a:latin typeface="Arial" panose="020B0604020202020204" pitchFamily="34" charset="0"/>
              </a:rPr>
              <a:t> kernel</a:t>
            </a:r>
            <a:r>
              <a:rPr lang="en-US" b="0" i="0" dirty="0">
                <a:solidFill>
                  <a:srgbClr val="222222"/>
                </a:solidFill>
                <a:effectLst/>
                <a:latin typeface="Arial" panose="020B0604020202020204" pitchFamily="34" charset="0"/>
              </a:rPr>
              <a:t> - a computing engine that executes the code contained in </a:t>
            </a:r>
            <a:r>
              <a:rPr lang="en-US" b="0" i="0" dirty="0" err="1">
                <a:solidFill>
                  <a:srgbClr val="222222"/>
                </a:solidFill>
                <a:effectLst/>
                <a:latin typeface="Arial" panose="020B0604020202020204" pitchFamily="34" charset="0"/>
              </a:rPr>
              <a:t>jupyter</a:t>
            </a:r>
            <a:r>
              <a:rPr lang="en-US" b="0" i="0" dirty="0">
                <a:solidFill>
                  <a:srgbClr val="222222"/>
                </a:solidFill>
                <a:effectLst/>
                <a:latin typeface="Arial" panose="020B0604020202020204" pitchFamily="34" charset="0"/>
              </a:rPr>
              <a:t> notebook.</a:t>
            </a:r>
            <a:br>
              <a:rPr lang="en-US" dirty="0"/>
            </a:br>
            <a:br>
              <a:rPr lang="en-US" dirty="0"/>
            </a:br>
            <a:r>
              <a:rPr lang="en-US" b="0" i="0" dirty="0">
                <a:solidFill>
                  <a:srgbClr val="222222"/>
                </a:solidFill>
                <a:effectLst/>
                <a:latin typeface="Arial" panose="020B0604020202020204" pitchFamily="34" charset="0"/>
              </a:rPr>
              <a:t>The slicer is an on-demand tool that operates when the user activates it, rather than running as a continuous background process.</a:t>
            </a:r>
            <a:endParaRPr lang="en-US" dirty="0"/>
          </a:p>
          <a:p>
            <a:endParaRPr lang="en-US" dirty="0"/>
          </a:p>
        </p:txBody>
      </p:sp>
    </p:spTree>
    <p:extLst>
      <p:ext uri="{BB962C8B-B14F-4D97-AF65-F5344CB8AC3E}">
        <p14:creationId xmlns:p14="http://schemas.microsoft.com/office/powerpoint/2010/main" val="24615391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29261B"/>
                </a:solidFill>
                <a:effectLst/>
                <a:latin typeface="-apple-system"/>
              </a:rPr>
              <a:t>Q6: how the "resolve" calls handle dynamic data </a:t>
            </a:r>
            <a:r>
              <a:rPr lang="en-US" b="0" i="0" dirty="0" err="1">
                <a:solidFill>
                  <a:srgbClr val="29261B"/>
                </a:solidFill>
                <a:effectLst/>
                <a:latin typeface="-apple-system"/>
              </a:rPr>
              <a:t>depandancies</a:t>
            </a:r>
            <a:r>
              <a:rPr lang="en-US" b="0" i="0" dirty="0">
                <a:solidFill>
                  <a:srgbClr val="29261B"/>
                </a:solidFill>
                <a:effectLst/>
                <a:latin typeface="-apple-system"/>
              </a:rPr>
              <a:t> ?</a:t>
            </a:r>
          </a:p>
          <a:p>
            <a:pPr marL="158750" indent="0" algn="l">
              <a:buNone/>
            </a:pPr>
            <a:r>
              <a:rPr lang="en-US" b="0" i="0" dirty="0">
                <a:solidFill>
                  <a:srgbClr val="29261B"/>
                </a:solidFill>
                <a:effectLst/>
                <a:latin typeface="-apple-system"/>
              </a:rPr>
              <a:t>A6:</a:t>
            </a:r>
            <a:r>
              <a:rPr lang="en-US" sz="1100" b="0" i="0" dirty="0">
                <a:solidFill>
                  <a:srgbClr val="29261B"/>
                </a:solidFill>
                <a:effectLst/>
                <a:latin typeface="Manrope" panose="020B0604020202020204" charset="0"/>
              </a:rPr>
              <a:t> The "resolve" calls in </a:t>
            </a:r>
            <a:r>
              <a:rPr lang="en-US" sz="1100" b="0" i="0" dirty="0" err="1">
                <a:solidFill>
                  <a:srgbClr val="29261B"/>
                </a:solidFill>
                <a:effectLst/>
                <a:latin typeface="Manrope" panose="020B0604020202020204" charset="0"/>
              </a:rPr>
              <a:t>nbslicer</a:t>
            </a:r>
            <a:r>
              <a:rPr lang="en-US" sz="1100" b="0" i="0" dirty="0">
                <a:solidFill>
                  <a:srgbClr val="29261B"/>
                </a:solidFill>
                <a:effectLst/>
                <a:latin typeface="Manrope" panose="020B0604020202020204" charset="0"/>
              </a:rPr>
              <a:t> are key to how it handles dynamic data dependencies when computing program slices. Here are the main steps:</a:t>
            </a:r>
            <a:endParaRPr lang="en-US" sz="1100" dirty="0">
              <a:solidFill>
                <a:srgbClr val="29261B"/>
              </a:solidFill>
              <a:latin typeface="Manrope" panose="020B0604020202020204" charset="0"/>
            </a:endParaRPr>
          </a:p>
          <a:p>
            <a:pPr marL="501650" indent="-342900" algn="l">
              <a:buAutoNum type="arabicPeriod"/>
            </a:pPr>
            <a:r>
              <a:rPr lang="en-US" sz="1100" b="0" i="0" dirty="0">
                <a:solidFill>
                  <a:srgbClr val="29261B"/>
                </a:solidFill>
                <a:effectLst/>
                <a:latin typeface="Manrope" panose="020B0604020202020204" charset="0"/>
              </a:rPr>
              <a:t>Identify parts of the AST with dynamic behavior</a:t>
            </a:r>
          </a:p>
          <a:p>
            <a:pPr marL="501650" indent="-342900">
              <a:buFont typeface="Arial"/>
              <a:buAutoNum type="arabicPeriod"/>
            </a:pPr>
            <a:r>
              <a:rPr lang="en-US" sz="1100" b="0" i="0" dirty="0">
                <a:solidFill>
                  <a:srgbClr val="29261B"/>
                </a:solidFill>
                <a:effectLst/>
                <a:latin typeface="Manrope" panose="020B0604020202020204" charset="0"/>
              </a:rPr>
              <a:t>Analyze values and dependencies at runtime</a:t>
            </a:r>
          </a:p>
          <a:p>
            <a:pPr marL="501650" indent="-342900">
              <a:buFont typeface="Arial"/>
              <a:buAutoNum type="arabicPeriod"/>
            </a:pPr>
            <a:r>
              <a:rPr lang="en-US" sz="1100" b="0" i="0" dirty="0">
                <a:solidFill>
                  <a:srgbClr val="29261B"/>
                </a:solidFill>
                <a:effectLst/>
                <a:latin typeface="Manrope" panose="020B0604020202020204" charset="0"/>
              </a:rPr>
              <a:t>Decorate the AST with dependencies: :resolve() then decorates the corresponding AST subtree with the dynamic dependency information it found. For example, adding edges between symbols read/written within a function call.</a:t>
            </a:r>
          </a:p>
          <a:p>
            <a:pPr marL="501650" indent="-342900">
              <a:buFont typeface="Arial"/>
              <a:buAutoNum type="arabicPeriod"/>
            </a:pPr>
            <a:r>
              <a:rPr lang="en-US" sz="1100" b="0" i="0" dirty="0">
                <a:solidFill>
                  <a:srgbClr val="29261B"/>
                </a:solidFill>
                <a:effectLst/>
                <a:latin typeface="Manrope" panose="020B0604020202020204" charset="0"/>
              </a:rPr>
              <a:t>Short-circuit static analysis: Later when the static analyzer reaches the decorated subtree, it will skip over it. So resolve() signals where the static analysis can be short-circuited.</a:t>
            </a:r>
          </a:p>
          <a:p>
            <a:pPr marL="501650" indent="-342900">
              <a:buFont typeface="Arial"/>
              <a:buAutoNum type="arabicPeriod"/>
            </a:pPr>
            <a:r>
              <a:rPr lang="en-US" sz="1100" b="0" i="0" dirty="0">
                <a:solidFill>
                  <a:srgbClr val="29261B"/>
                </a:solidFill>
                <a:effectLst/>
                <a:latin typeface="Manrope" panose="020B0604020202020204" charset="0"/>
              </a:rPr>
              <a:t>Construct accurate slice: Using the dependencies from both static and dynamic phases, </a:t>
            </a:r>
            <a:r>
              <a:rPr lang="en-US" sz="1100" b="0" i="0" dirty="0" err="1">
                <a:solidFill>
                  <a:srgbClr val="29261B"/>
                </a:solidFill>
                <a:effectLst/>
                <a:latin typeface="Manrope" panose="020B0604020202020204" charset="0"/>
              </a:rPr>
              <a:t>nbslicer</a:t>
            </a:r>
            <a:r>
              <a:rPr lang="en-US" sz="1100" b="0" i="0" dirty="0">
                <a:solidFill>
                  <a:srgbClr val="29261B"/>
                </a:solidFill>
                <a:effectLst/>
                <a:latin typeface="Manrope" panose="020B0604020202020204" charset="0"/>
              </a:rPr>
              <a:t> constructs a more accurate program slice.</a:t>
            </a:r>
          </a:p>
          <a:p>
            <a:pPr marL="158750" indent="0">
              <a:buFont typeface="Arial"/>
              <a:buNone/>
            </a:pPr>
            <a:endParaRPr lang="en-US" sz="1100" b="0" i="0" dirty="0">
              <a:solidFill>
                <a:srgbClr val="29261B"/>
              </a:solidFill>
              <a:effectLst/>
              <a:latin typeface="Manrope" panose="020B0604020202020204" charset="0"/>
            </a:endParaRPr>
          </a:p>
          <a:p>
            <a:pPr marL="158750" indent="0">
              <a:buFont typeface="Arial"/>
              <a:buNone/>
            </a:pPr>
            <a:endParaRPr lang="en-US" sz="1100" b="0" i="0" dirty="0">
              <a:solidFill>
                <a:srgbClr val="29261B"/>
              </a:solidFill>
              <a:effectLst/>
              <a:latin typeface="Manrope" panose="020B0604020202020204" charset="0"/>
            </a:endParaRPr>
          </a:p>
          <a:p>
            <a:pPr marL="158750" indent="0">
              <a:buFont typeface="Arial"/>
              <a:buNone/>
            </a:pPr>
            <a:endParaRPr lang="en-US" sz="1100" b="0" i="0" dirty="0">
              <a:solidFill>
                <a:srgbClr val="29261B"/>
              </a:solidFill>
              <a:effectLst/>
              <a:latin typeface="Manrope" panose="020B060402020202020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rgbClr val="29261B"/>
                </a:solidFill>
                <a:effectLst/>
                <a:latin typeface="Manrope" panose="020B0604020202020204" charset="0"/>
              </a:rPr>
              <a:t>Q7: Is the program dependency graph and the AST are the same ? if not, what is the connection between them ?</a:t>
            </a:r>
            <a:endParaRPr lang="en-US" sz="1100" dirty="0">
              <a:latin typeface="Manrope" panose="020B0604020202020204" charset="0"/>
            </a:endParaRPr>
          </a:p>
          <a:p>
            <a:pPr algn="l"/>
            <a:r>
              <a:rPr lang="en-US" sz="1100" dirty="0">
                <a:solidFill>
                  <a:srgbClr val="29261B"/>
                </a:solidFill>
                <a:latin typeface="Manrope" panose="020B0604020202020204" charset="0"/>
              </a:rPr>
              <a:t>A7: </a:t>
            </a:r>
            <a:r>
              <a:rPr lang="en-US" sz="1100" b="0" i="0" dirty="0">
                <a:solidFill>
                  <a:srgbClr val="29261B"/>
                </a:solidFill>
                <a:effectLst/>
                <a:latin typeface="Manrope" panose="020B0604020202020204" charset="0"/>
              </a:rPr>
              <a:t>No, the program dependency graph and the abstract syntax tree (AST) are not the same thing</a:t>
            </a:r>
            <a:r>
              <a:rPr lang="en-US" sz="1100" dirty="0">
                <a:solidFill>
                  <a:srgbClr val="29261B"/>
                </a:solidFill>
                <a:latin typeface="Manrope" panose="020B0604020202020204" charset="0"/>
              </a:rPr>
              <a:t>. </a:t>
            </a:r>
            <a:r>
              <a:rPr lang="en-US" sz="1100" b="0" i="0" dirty="0">
                <a:solidFill>
                  <a:srgbClr val="29261B"/>
                </a:solidFill>
                <a:effectLst/>
                <a:latin typeface="Manrope" panose="020B0604020202020204" charset="0"/>
              </a:rPr>
              <a:t>In summary:</a:t>
            </a:r>
          </a:p>
          <a:p>
            <a:pPr algn="l">
              <a:buFont typeface="Arial" panose="020B0604020202020204" pitchFamily="34" charset="0"/>
              <a:buChar char="•"/>
            </a:pPr>
            <a:r>
              <a:rPr lang="en-US" sz="1100" b="0" i="0" dirty="0">
                <a:solidFill>
                  <a:srgbClr val="29261B"/>
                </a:solidFill>
                <a:effectLst/>
                <a:latin typeface="Manrope" panose="020B0604020202020204" charset="0"/>
              </a:rPr>
              <a:t>AST: structure of source code</a:t>
            </a:r>
          </a:p>
          <a:p>
            <a:pPr algn="l">
              <a:buFont typeface="Arial" panose="020B0604020202020204" pitchFamily="34" charset="0"/>
              <a:buChar char="•"/>
            </a:pPr>
            <a:r>
              <a:rPr lang="en-US" sz="1100" b="0" i="0" dirty="0">
                <a:solidFill>
                  <a:srgbClr val="29261B"/>
                </a:solidFill>
                <a:effectLst/>
                <a:latin typeface="Manrope" panose="020B0604020202020204" charset="0"/>
              </a:rPr>
              <a:t>Dependency graph: dependencies between symbols and cells</a:t>
            </a:r>
          </a:p>
          <a:p>
            <a:pPr algn="l">
              <a:buFont typeface="Arial" panose="020B0604020202020204" pitchFamily="34" charset="0"/>
              <a:buChar char="•"/>
            </a:pPr>
            <a:r>
              <a:rPr lang="en-US" sz="1100" b="0" i="0" dirty="0">
                <a:solidFill>
                  <a:srgbClr val="29261B"/>
                </a:solidFill>
                <a:effectLst/>
                <a:latin typeface="Manrope" panose="020B0604020202020204" charset="0"/>
              </a:rPr>
              <a:t>The AST instrumentation feeds dynamic dependency data into the graph</a:t>
            </a:r>
          </a:p>
          <a:p>
            <a:pPr algn="l"/>
            <a:r>
              <a:rPr lang="en-US" sz="1100" b="0" i="0" dirty="0">
                <a:solidFill>
                  <a:srgbClr val="29261B"/>
                </a:solidFill>
                <a:effectLst/>
                <a:latin typeface="Manrope" panose="020B0604020202020204" charset="0"/>
              </a:rPr>
              <a:t>So they work together, but model different aspects of the program.</a:t>
            </a:r>
          </a:p>
          <a:p>
            <a:endParaRPr lang="en-US" sz="1100" dirty="0">
              <a:latin typeface="Manrope" panose="020B0604020202020204" charset="0"/>
            </a:endParaRPr>
          </a:p>
          <a:p>
            <a:pPr marL="158750" indent="0">
              <a:buFont typeface="Arial"/>
              <a:buNone/>
            </a:pPr>
            <a:endParaRPr lang="en-US" sz="1100" b="0" i="0" dirty="0">
              <a:solidFill>
                <a:srgbClr val="29261B"/>
              </a:solidFill>
              <a:effectLst/>
              <a:latin typeface="Manrope" panose="020B0604020202020204" charset="0"/>
            </a:endParaRPr>
          </a:p>
        </p:txBody>
      </p:sp>
    </p:spTree>
    <p:extLst>
      <p:ext uri="{BB962C8B-B14F-4D97-AF65-F5344CB8AC3E}">
        <p14:creationId xmlns:p14="http://schemas.microsoft.com/office/powerpoint/2010/main" val="13032090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chemeClr val="tx1"/>
                </a:solidFill>
                <a:latin typeface="+mj-lt"/>
              </a:rPr>
              <a:t>Q8: What “resolve” calls do ?</a:t>
            </a:r>
          </a:p>
          <a:p>
            <a:r>
              <a:rPr lang="en-US" b="0" i="0" dirty="0">
                <a:solidFill>
                  <a:schemeClr val="tx1"/>
                </a:solidFill>
                <a:effectLst/>
                <a:latin typeface="+mj-lt"/>
              </a:rPr>
              <a:t>A8: The "resolved" calls in </a:t>
            </a:r>
            <a:r>
              <a:rPr lang="en-US" b="0" i="0" dirty="0" err="1">
                <a:solidFill>
                  <a:schemeClr val="tx1"/>
                </a:solidFill>
                <a:effectLst/>
                <a:latin typeface="+mj-lt"/>
              </a:rPr>
              <a:t>nbslicer</a:t>
            </a:r>
            <a:r>
              <a:rPr lang="en-US" b="0" i="0" dirty="0">
                <a:solidFill>
                  <a:schemeClr val="tx1"/>
                </a:solidFill>
                <a:effectLst/>
                <a:latin typeface="+mj-lt"/>
              </a:rPr>
              <a:t> execute functions with dynamic behavior, capture their results, and annotate the abstract syntax tree with symbol information. This allows the static resolver to incorporate dynamic dependencies during analysis, enhancing the understanding of data dependencies in notebook code.</a:t>
            </a:r>
          </a:p>
          <a:p>
            <a:endParaRPr lang="en-US" b="0" i="0" dirty="0">
              <a:solidFill>
                <a:schemeClr val="tx1"/>
              </a:solidFill>
              <a:effectLst/>
              <a:latin typeface="+mj-lt"/>
            </a:endParaRPr>
          </a:p>
          <a:p>
            <a:endParaRPr lang="en-US" b="0" i="0" dirty="0">
              <a:solidFill>
                <a:schemeClr val="tx1"/>
              </a:solidFill>
              <a:effectLst/>
              <a:latin typeface="+mj-lt"/>
            </a:endParaRPr>
          </a:p>
          <a:p>
            <a:endParaRPr lang="en-US" b="0" i="0" dirty="0">
              <a:solidFill>
                <a:schemeClr val="tx1"/>
              </a:solidFill>
              <a:effectLst/>
              <a:latin typeface="+mj-lt"/>
            </a:endParaRPr>
          </a:p>
          <a:p>
            <a:endParaRPr lang="en-US" b="0" i="0" dirty="0">
              <a:solidFill>
                <a:schemeClr val="tx1"/>
              </a:solidFill>
              <a:effectLst/>
              <a:latin typeface="+mj-lt"/>
            </a:endParaRPr>
          </a:p>
          <a:p>
            <a:endParaRPr lang="en-US" b="0" i="0" dirty="0">
              <a:solidFill>
                <a:schemeClr val="tx1"/>
              </a:solidFill>
              <a:effectLst/>
              <a:latin typeface="+mj-lt"/>
            </a:endParaRPr>
          </a:p>
          <a:p>
            <a:endParaRPr lang="en-US" b="0" i="0" dirty="0">
              <a:solidFill>
                <a:schemeClr val="tx1"/>
              </a:solidFill>
              <a:effectLst/>
              <a:latin typeface="+mj-lt"/>
            </a:endParaRPr>
          </a:p>
          <a:p>
            <a:pPr algn="l"/>
            <a:r>
              <a:rPr lang="en-US" b="0" i="0" dirty="0">
                <a:solidFill>
                  <a:schemeClr val="tx1"/>
                </a:solidFill>
                <a:effectLst/>
                <a:latin typeface="+mj-lt"/>
              </a:rPr>
              <a:t>Here's a breakdown:</a:t>
            </a:r>
          </a:p>
          <a:p>
            <a:pPr algn="l">
              <a:buFont typeface="+mj-lt"/>
              <a:buAutoNum type="arabicPeriod"/>
            </a:pPr>
            <a:r>
              <a:rPr lang="en-US" b="1" i="0" dirty="0">
                <a:solidFill>
                  <a:schemeClr val="tx1"/>
                </a:solidFill>
                <a:effectLst/>
                <a:latin typeface="+mj-lt"/>
              </a:rPr>
              <a:t>Dynamic Execution:</a:t>
            </a:r>
            <a:endParaRPr lang="en-US" b="0" i="0" dirty="0">
              <a:solidFill>
                <a:schemeClr val="tx1"/>
              </a:solidFill>
              <a:effectLst/>
              <a:latin typeface="+mj-lt"/>
            </a:endParaRPr>
          </a:p>
          <a:p>
            <a:pPr marL="742950" lvl="1" indent="-285750" algn="l">
              <a:buFont typeface="+mj-lt"/>
              <a:buAutoNum type="arabicPeriod"/>
            </a:pPr>
            <a:r>
              <a:rPr lang="en-US" b="0" i="0" dirty="0">
                <a:solidFill>
                  <a:schemeClr val="tx1"/>
                </a:solidFill>
                <a:effectLst/>
                <a:latin typeface="+mj-lt"/>
              </a:rPr>
              <a:t>The resolve() calls execute dynamic behavior, such as function calls f() and g().</a:t>
            </a:r>
          </a:p>
          <a:p>
            <a:pPr algn="l">
              <a:buFont typeface="+mj-lt"/>
              <a:buAutoNum type="arabicPeriod"/>
            </a:pPr>
            <a:r>
              <a:rPr lang="en-US" b="1" i="0" dirty="0">
                <a:solidFill>
                  <a:schemeClr val="tx1"/>
                </a:solidFill>
                <a:effectLst/>
                <a:latin typeface="+mj-lt"/>
              </a:rPr>
              <a:t>Capture Symbol Information:</a:t>
            </a:r>
            <a:endParaRPr lang="en-US" b="0" i="0" dirty="0">
              <a:solidFill>
                <a:schemeClr val="tx1"/>
              </a:solidFill>
              <a:effectLst/>
              <a:latin typeface="+mj-lt"/>
            </a:endParaRPr>
          </a:p>
          <a:p>
            <a:pPr marL="742950" lvl="1" indent="-285750" algn="l">
              <a:buFont typeface="+mj-lt"/>
              <a:buAutoNum type="arabicPeriod"/>
            </a:pPr>
            <a:r>
              <a:rPr lang="en-US" b="0" i="0" dirty="0">
                <a:solidFill>
                  <a:schemeClr val="tx1"/>
                </a:solidFill>
                <a:effectLst/>
                <a:latin typeface="+mj-lt"/>
              </a:rPr>
              <a:t>During this dynamic execution, the values or symbols resulting from the dynamic behavior are captured.</a:t>
            </a:r>
          </a:p>
          <a:p>
            <a:pPr algn="l">
              <a:buFont typeface="+mj-lt"/>
              <a:buAutoNum type="arabicPeriod"/>
            </a:pPr>
            <a:r>
              <a:rPr lang="en-US" b="1" i="0" dirty="0">
                <a:solidFill>
                  <a:schemeClr val="tx1"/>
                </a:solidFill>
                <a:effectLst/>
                <a:latin typeface="+mj-lt"/>
              </a:rPr>
              <a:t>Decoration of AST Nodes:</a:t>
            </a:r>
            <a:endParaRPr lang="en-US" b="0" i="0" dirty="0">
              <a:solidFill>
                <a:schemeClr val="tx1"/>
              </a:solidFill>
              <a:effectLst/>
              <a:latin typeface="+mj-lt"/>
            </a:endParaRPr>
          </a:p>
          <a:p>
            <a:pPr marL="742950" lvl="1" indent="-285750" algn="l">
              <a:buFont typeface="+mj-lt"/>
              <a:buAutoNum type="arabicPeriod"/>
            </a:pPr>
            <a:r>
              <a:rPr lang="en-US" b="0" i="0" dirty="0">
                <a:solidFill>
                  <a:schemeClr val="tx1"/>
                </a:solidFill>
                <a:effectLst/>
                <a:latin typeface="+mj-lt"/>
              </a:rPr>
              <a:t>The captured symbol information is then associated or "decorated" with the nodes in the AST that correspond to the points where dynamic behavior occurred.</a:t>
            </a:r>
          </a:p>
          <a:p>
            <a:pPr marL="742950" lvl="1" indent="-285750" algn="l">
              <a:buFont typeface="+mj-lt"/>
              <a:buAutoNum type="arabicPeriod"/>
            </a:pPr>
            <a:r>
              <a:rPr lang="en-US" b="0" i="0" dirty="0">
                <a:solidFill>
                  <a:schemeClr val="tx1"/>
                </a:solidFill>
                <a:effectLst/>
                <a:latin typeface="+mj-lt"/>
              </a:rPr>
              <a:t>For example, if there's a node in the AST representing the result of f(), the symbol information from the execution of resolve(f()) is attached to or associated with that AST node.</a:t>
            </a:r>
          </a:p>
          <a:p>
            <a:pPr algn="l">
              <a:buFont typeface="+mj-lt"/>
              <a:buAutoNum type="arabicPeriod"/>
            </a:pPr>
            <a:r>
              <a:rPr lang="en-US" b="1" i="0" dirty="0">
                <a:solidFill>
                  <a:schemeClr val="tx1"/>
                </a:solidFill>
                <a:effectLst/>
                <a:latin typeface="+mj-lt"/>
              </a:rPr>
              <a:t>Symbol-Aware AST:</a:t>
            </a:r>
            <a:endParaRPr lang="en-US" b="0" i="0" dirty="0">
              <a:solidFill>
                <a:schemeClr val="tx1"/>
              </a:solidFill>
              <a:effectLst/>
              <a:latin typeface="+mj-lt"/>
            </a:endParaRPr>
          </a:p>
          <a:p>
            <a:pPr marL="742950" lvl="1" indent="-285750" algn="l">
              <a:buFont typeface="+mj-lt"/>
              <a:buAutoNum type="arabicPeriod"/>
            </a:pPr>
            <a:r>
              <a:rPr lang="en-US" b="0" i="0" dirty="0">
                <a:solidFill>
                  <a:schemeClr val="tx1"/>
                </a:solidFill>
                <a:effectLst/>
                <a:latin typeface="+mj-lt"/>
              </a:rPr>
              <a:t>The AST, which is a representation of the code's syntactic structure, becomes "symbol-aware" as it now carries additional information about the symbols generated or affected by dynamic behavior.</a:t>
            </a:r>
          </a:p>
          <a:p>
            <a:pPr marL="742950" lvl="1" indent="-285750" algn="l">
              <a:buFont typeface="+mj-lt"/>
              <a:buAutoNum type="arabicPeriod"/>
            </a:pPr>
            <a:r>
              <a:rPr lang="en-US" b="0" i="0" dirty="0">
                <a:solidFill>
                  <a:schemeClr val="tx1"/>
                </a:solidFill>
                <a:effectLst/>
                <a:latin typeface="+mj-lt"/>
              </a:rPr>
              <a:t>This symbol information allows the AST to serve as a more comprehensive representation of the code, incorporating both static and dynamic aspects.</a:t>
            </a:r>
          </a:p>
          <a:p>
            <a:pPr algn="l">
              <a:buFont typeface="+mj-lt"/>
              <a:buAutoNum type="arabicPeriod"/>
            </a:pPr>
            <a:r>
              <a:rPr lang="en-US" b="1" i="0" dirty="0">
                <a:solidFill>
                  <a:schemeClr val="tx1"/>
                </a:solidFill>
                <a:effectLst/>
                <a:latin typeface="+mj-lt"/>
              </a:rPr>
              <a:t>Utilized by Static Dependency Resolver:</a:t>
            </a:r>
            <a:endParaRPr lang="en-US" b="0" i="0" dirty="0">
              <a:solidFill>
                <a:schemeClr val="tx1"/>
              </a:solidFill>
              <a:effectLst/>
              <a:latin typeface="+mj-lt"/>
            </a:endParaRPr>
          </a:p>
          <a:p>
            <a:pPr marL="742950" lvl="1" indent="-285750" algn="l">
              <a:buFont typeface="+mj-lt"/>
              <a:buAutoNum type="arabicPeriod"/>
            </a:pPr>
            <a:r>
              <a:rPr lang="en-US" b="0" i="0" dirty="0">
                <a:solidFill>
                  <a:schemeClr val="tx1"/>
                </a:solidFill>
                <a:effectLst/>
                <a:latin typeface="+mj-lt"/>
              </a:rPr>
              <a:t>When the static dependency resolver encounters these decorated AST nodes during its analysis, it can leverage the associated symbol information.</a:t>
            </a:r>
          </a:p>
          <a:p>
            <a:pPr marL="742950" lvl="1" indent="-285750" algn="l">
              <a:buFont typeface="+mj-lt"/>
              <a:buAutoNum type="arabicPeriod"/>
            </a:pPr>
            <a:r>
              <a:rPr lang="en-US" b="0" i="0" dirty="0">
                <a:solidFill>
                  <a:schemeClr val="tx1"/>
                </a:solidFill>
                <a:effectLst/>
                <a:latin typeface="+mj-lt"/>
              </a:rPr>
              <a:t>The symbol information helps the static resolver understand the relationships and dependencies between symbols, even in areas of the code where static analysis alone might fall short.</a:t>
            </a:r>
          </a:p>
          <a:p>
            <a:pPr algn="l"/>
            <a:r>
              <a:rPr lang="en-US" b="0" i="0" dirty="0">
                <a:solidFill>
                  <a:schemeClr val="tx1"/>
                </a:solidFill>
                <a:effectLst/>
                <a:latin typeface="+mj-lt"/>
              </a:rPr>
              <a:t>In summary, decorating the AST with symbol information means enhancing the AST nodes with details about the symbols produced or influenced by dynamic execution. This augmented AST then aids the static dependency resolver in accurately capturing data dependencies, creating a more complete picture of the code's behavior.</a:t>
            </a:r>
          </a:p>
          <a:p>
            <a:endParaRPr lang="en-US" dirty="0">
              <a:solidFill>
                <a:schemeClr val="tx1"/>
              </a:solidFill>
              <a:latin typeface="+mj-lt"/>
            </a:endParaRPr>
          </a:p>
        </p:txBody>
      </p:sp>
    </p:spTree>
    <p:extLst>
      <p:ext uri="{BB962C8B-B14F-4D97-AF65-F5344CB8AC3E}">
        <p14:creationId xmlns:p14="http://schemas.microsoft.com/office/powerpoint/2010/main" val="28299879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latin typeface="+mj-lt"/>
              </a:rPr>
              <a:t>Lets take a look at the code on the right side. </a:t>
            </a:r>
            <a:br>
              <a:rPr lang="en-US" dirty="0">
                <a:latin typeface="+mj-lt"/>
              </a:rPr>
            </a:br>
            <a:r>
              <a:rPr lang="en-US" dirty="0">
                <a:latin typeface="+mj-lt"/>
              </a:rPr>
              <a:t>If we take </a:t>
            </a:r>
            <a:r>
              <a:rPr lang="en-US" b="1" dirty="0">
                <a:latin typeface="+mj-lt"/>
              </a:rPr>
              <a:t>a backward slice with respect to the print(z) </a:t>
            </a:r>
            <a:r>
              <a:rPr lang="en-US" dirty="0">
                <a:latin typeface="+mj-lt"/>
              </a:rPr>
              <a:t>statement, </a:t>
            </a:r>
            <a:br>
              <a:rPr lang="en-US" dirty="0">
                <a:latin typeface="+mj-lt"/>
              </a:rPr>
            </a:br>
            <a:r>
              <a:rPr lang="en-US" dirty="0">
                <a:latin typeface="+mj-lt"/>
              </a:rPr>
              <a:t>the backward program slice analysis would be like this:</a:t>
            </a:r>
          </a:p>
          <a:p>
            <a:r>
              <a:rPr lang="en-US" dirty="0">
                <a:latin typeface="+mj-lt"/>
              </a:rPr>
              <a:t>z depends on the if statement</a:t>
            </a:r>
          </a:p>
          <a:p>
            <a:r>
              <a:rPr lang="en-US" dirty="0">
                <a:latin typeface="+mj-lt"/>
              </a:rPr>
              <a:t>The if statement depends on a and b</a:t>
            </a:r>
          </a:p>
          <a:p>
            <a:r>
              <a:rPr lang="en-US" dirty="0">
                <a:latin typeface="+mj-lt"/>
              </a:rPr>
              <a:t>a depends on x</a:t>
            </a:r>
          </a:p>
          <a:p>
            <a:r>
              <a:rPr lang="en-US" dirty="0">
                <a:latin typeface="+mj-lt"/>
              </a:rPr>
              <a:t>b depends on y</a:t>
            </a:r>
          </a:p>
          <a:p>
            <a:pPr marL="158750" indent="0">
              <a:buNone/>
            </a:pPr>
            <a:r>
              <a:rPr lang="en-US" b="0" i="0" dirty="0">
                <a:solidFill>
                  <a:srgbClr val="29261B"/>
                </a:solidFill>
                <a:effectLst/>
                <a:latin typeface="+mj-lt"/>
              </a:rPr>
              <a:t>the line that calculate </a:t>
            </a:r>
            <a:r>
              <a:rPr lang="en-US" dirty="0">
                <a:latin typeface="+mj-lt"/>
              </a:rPr>
              <a:t>z = x + y</a:t>
            </a:r>
            <a:r>
              <a:rPr lang="en-US" b="0" i="0" dirty="0">
                <a:solidFill>
                  <a:srgbClr val="29261B"/>
                </a:solidFill>
                <a:effectLst/>
                <a:latin typeface="+mj-lt"/>
              </a:rPr>
              <a:t> originally </a:t>
            </a:r>
            <a:r>
              <a:rPr lang="en-US" b="1" i="0" dirty="0">
                <a:solidFill>
                  <a:srgbClr val="29261B"/>
                </a:solidFill>
                <a:effectLst/>
                <a:latin typeface="+mj-lt"/>
              </a:rPr>
              <a:t>are NOT included in the slice</a:t>
            </a:r>
            <a:r>
              <a:rPr lang="en-US" b="0" i="0" dirty="0">
                <a:solidFill>
                  <a:srgbClr val="29261B"/>
                </a:solidFill>
                <a:effectLst/>
                <a:latin typeface="+mj-lt"/>
              </a:rPr>
              <a:t>. </a:t>
            </a:r>
            <a:br>
              <a:rPr lang="en-US" b="0" i="0" dirty="0">
                <a:solidFill>
                  <a:srgbClr val="29261B"/>
                </a:solidFill>
                <a:effectLst/>
                <a:latin typeface="+mj-lt"/>
              </a:rPr>
            </a:br>
            <a:r>
              <a:rPr lang="en-US" b="0" i="0" dirty="0">
                <a:solidFill>
                  <a:srgbClr val="29261B"/>
                </a:solidFill>
                <a:effectLst/>
                <a:latin typeface="+mj-lt"/>
              </a:rPr>
              <a:t>This is because that </a:t>
            </a:r>
            <a:r>
              <a:rPr lang="en-US" b="1" i="0" dirty="0">
                <a:solidFill>
                  <a:srgbClr val="29261B"/>
                </a:solidFill>
                <a:effectLst/>
                <a:latin typeface="+mj-lt"/>
              </a:rPr>
              <a:t>statement is overwritten</a:t>
            </a:r>
            <a:r>
              <a:rPr lang="en-US" b="0" i="0" dirty="0">
                <a:solidFill>
                  <a:srgbClr val="29261B"/>
                </a:solidFill>
                <a:effectLst/>
                <a:latin typeface="+mj-lt"/>
              </a:rPr>
              <a:t> in the if statement, so</a:t>
            </a:r>
            <a:r>
              <a:rPr lang="en-US" b="1" i="0" dirty="0">
                <a:solidFill>
                  <a:srgbClr val="29261B"/>
                </a:solidFill>
                <a:effectLst/>
                <a:latin typeface="+mj-lt"/>
              </a:rPr>
              <a:t> it does not contribute to the final value</a:t>
            </a:r>
            <a:r>
              <a:rPr lang="en-US" b="0" i="0" dirty="0">
                <a:solidFill>
                  <a:srgbClr val="29261B"/>
                </a:solidFill>
                <a:effectLst/>
                <a:latin typeface="+mj-lt"/>
              </a:rPr>
              <a:t>. </a:t>
            </a:r>
            <a:br>
              <a:rPr lang="en-US" b="0" i="0" dirty="0">
                <a:solidFill>
                  <a:srgbClr val="29261B"/>
                </a:solidFill>
                <a:effectLst/>
                <a:latin typeface="+mj-lt"/>
              </a:rPr>
            </a:br>
            <a:r>
              <a:rPr lang="en-US" b="1" i="0" dirty="0">
                <a:solidFill>
                  <a:srgbClr val="29261B"/>
                </a:solidFill>
                <a:effectLst/>
                <a:latin typeface="+mj-lt"/>
              </a:rPr>
              <a:t>Any unused or overwritten lines are left out of the program slice. </a:t>
            </a:r>
            <a:endParaRPr lang="en-US" b="1" dirty="0">
              <a:latin typeface="+mj-lt"/>
            </a:endParaRPr>
          </a:p>
          <a:p>
            <a:endParaRPr lang="en-US" dirty="0"/>
          </a:p>
        </p:txBody>
      </p:sp>
    </p:spTree>
    <p:extLst>
      <p:ext uri="{BB962C8B-B14F-4D97-AF65-F5344CB8AC3E}">
        <p14:creationId xmlns:p14="http://schemas.microsoft.com/office/powerpoint/2010/main" val="2640054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traditional program slicing, we have to </a:t>
            </a:r>
            <a:r>
              <a:rPr lang="en-US" b="1" dirty="0"/>
              <a:t>consider both data dependencies and control dependencies </a:t>
            </a:r>
            <a:r>
              <a:rPr lang="en-US" dirty="0"/>
              <a:t>in order to determine which statements actually get executed; however, in </a:t>
            </a:r>
            <a:r>
              <a:rPr lang="en-US" dirty="0" err="1"/>
              <a:t>nbslicer</a:t>
            </a:r>
            <a:r>
              <a:rPr lang="en-US" dirty="0"/>
              <a:t>, </a:t>
            </a:r>
            <a:r>
              <a:rPr lang="en-US" b="1" dirty="0"/>
              <a:t>we only consider data dependencies. </a:t>
            </a:r>
            <a:br>
              <a:rPr lang="en-US" b="1" dirty="0"/>
            </a:br>
            <a:r>
              <a:rPr lang="en-US" dirty="0"/>
              <a:t>The novel  idea is that we construct slices at cell-granularity, since </a:t>
            </a:r>
            <a:r>
              <a:rPr lang="en-US" b="1" dirty="0"/>
              <a:t>cells already logically separate the notebook.</a:t>
            </a:r>
            <a:br>
              <a:rPr lang="en-US" b="1" dirty="0"/>
            </a:br>
            <a:r>
              <a:rPr lang="en-US" dirty="0"/>
              <a:t>By designing our slicer to include or exclude blocks of code at cell-level granularity, </a:t>
            </a:r>
            <a:r>
              <a:rPr lang="en-US" b="1" dirty="0"/>
              <a:t>we bypass the issue of control dependencies </a:t>
            </a:r>
            <a:r>
              <a:rPr lang="en-US" dirty="0"/>
              <a:t>altogether without sacrificing correctness, since control dependencies never exist between statements in separate cells. </a:t>
            </a:r>
            <a:br>
              <a:rPr lang="en-US" dirty="0"/>
            </a:br>
            <a:r>
              <a:rPr lang="en-US" dirty="0"/>
              <a:t>If finer granularity is desired, note that we can simply treat each module-level, or outermost program statement as being in its own “virtual” cell </a:t>
            </a:r>
          </a:p>
        </p:txBody>
      </p:sp>
    </p:spTree>
    <p:extLst>
      <p:ext uri="{BB962C8B-B14F-4D97-AF65-F5344CB8AC3E}">
        <p14:creationId xmlns:p14="http://schemas.microsoft.com/office/powerpoint/2010/main" val="42897952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sz="2400" dirty="0"/>
              <a:t>a slicer is sound if it never incorrectly excludes code that should be in the slice, and it is complete if it correctly excludes all the code that should not appear in the slice.</a:t>
            </a:r>
            <a:br>
              <a:rPr lang="en-US" sz="2400" dirty="0"/>
            </a:br>
            <a:r>
              <a:rPr lang="en-US" sz="2400" dirty="0"/>
              <a:t>To maintain soundness, </a:t>
            </a:r>
            <a:r>
              <a:rPr lang="en-US" sz="2400" dirty="0" err="1"/>
              <a:t>nbslicer</a:t>
            </a:r>
            <a:r>
              <a:rPr lang="en-US" sz="2400" dirty="0"/>
              <a:t> requires that any used libraries external to the notebook be annotated to describe their side effects. Additionally, </a:t>
            </a:r>
            <a:r>
              <a:rPr lang="en-US" sz="2400" dirty="0" err="1"/>
              <a:t>NBslicer</a:t>
            </a:r>
            <a:r>
              <a:rPr lang="en-US" sz="2400" dirty="0"/>
              <a:t> does allow trading soundness for completeness in some cases as a </a:t>
            </a:r>
            <a:r>
              <a:rPr lang="en-US" sz="2400" dirty="0" err="1"/>
              <a:t>confguration</a:t>
            </a:r>
            <a:r>
              <a:rPr lang="en-US" sz="2400" dirty="0"/>
              <a:t> option. Finally, </a:t>
            </a:r>
            <a:r>
              <a:rPr lang="en-US" sz="2400" dirty="0" err="1"/>
              <a:t>nbslicer</a:t>
            </a:r>
            <a:r>
              <a:rPr lang="en-US" sz="2400" dirty="0"/>
              <a:t> makes no guarantees regarding soundness when interacting with state external to the notebook, such as files that could be mutated by external processes. Despite of these limitations, </a:t>
            </a:r>
            <a:r>
              <a:rPr lang="en-US" sz="2400" dirty="0" err="1"/>
              <a:t>nbslicer</a:t>
            </a:r>
            <a:r>
              <a:rPr lang="en-US" sz="2400" dirty="0"/>
              <a:t> is still capable of producing useful slices that reproduce desired outputs.</a:t>
            </a:r>
            <a:endParaRPr lang="en-US" sz="1400" b="0" i="0" dirty="0">
              <a:solidFill>
                <a:srgbClr val="29261B"/>
              </a:solidFill>
              <a:effectLst/>
              <a:latin typeface="-apple-system"/>
            </a:endParaRPr>
          </a:p>
        </p:txBody>
      </p:sp>
    </p:spTree>
    <p:extLst>
      <p:ext uri="{BB962C8B-B14F-4D97-AF65-F5344CB8AC3E}">
        <p14:creationId xmlns:p14="http://schemas.microsoft.com/office/powerpoint/2010/main" val="33599493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Although our rule-based heuristics are accurate for most calls to external libraries, they do not capture all cases perfectly. </a:t>
            </a:r>
            <a:br>
              <a:rPr lang="en-US" dirty="0"/>
            </a:br>
            <a:r>
              <a:rPr lang="en-US" dirty="0"/>
              <a:t>To </a:t>
            </a:r>
            <a:r>
              <a:rPr lang="en-US" b="1" dirty="0"/>
              <a:t>handle exceptions</a:t>
            </a:r>
            <a:r>
              <a:rPr lang="en-US" dirty="0"/>
              <a:t>, </a:t>
            </a:r>
            <a:r>
              <a:rPr lang="en-US" dirty="0" err="1"/>
              <a:t>nbslicer</a:t>
            </a:r>
            <a:r>
              <a:rPr lang="en-US" dirty="0"/>
              <a:t> provides a declarative DSL based on Python annotations for specifying </a:t>
            </a:r>
            <a:r>
              <a:rPr lang="en-US" b="1" dirty="0"/>
              <a:t>how functions and class methods </a:t>
            </a:r>
            <a:r>
              <a:rPr lang="en-US" dirty="0"/>
              <a:t>from modules outside the notebook </a:t>
            </a:r>
            <a:r>
              <a:rPr lang="en-US" b="1" dirty="0"/>
              <a:t>mutate the caller or other arguments </a:t>
            </a:r>
            <a:r>
              <a:rPr lang="en-US" dirty="0"/>
              <a:t>and </a:t>
            </a:r>
            <a:r>
              <a:rPr lang="en-US" b="1" dirty="0"/>
              <a:t>when they do not</a:t>
            </a:r>
            <a:r>
              <a:rPr lang="en-US" dirty="0"/>
              <a:t>.</a:t>
            </a:r>
          </a:p>
          <a:p>
            <a:pPr algn="l"/>
            <a:br>
              <a:rPr lang="en-US" dirty="0"/>
            </a:br>
            <a:r>
              <a:rPr lang="en-US" b="0" i="0" dirty="0">
                <a:solidFill>
                  <a:srgbClr val="29261B"/>
                </a:solidFill>
                <a:effectLst/>
                <a:latin typeface="-apple-system"/>
              </a:rPr>
              <a:t>While this works in most cases, there are exceptions. To handle these, </a:t>
            </a:r>
            <a:r>
              <a:rPr lang="en-US" b="0" i="0" dirty="0" err="1">
                <a:solidFill>
                  <a:srgbClr val="29261B"/>
                </a:solidFill>
                <a:effectLst/>
                <a:latin typeface="-apple-system"/>
              </a:rPr>
              <a:t>nbslicer</a:t>
            </a:r>
            <a:r>
              <a:rPr lang="en-US" b="0" i="0" dirty="0">
                <a:solidFill>
                  <a:srgbClr val="29261B"/>
                </a:solidFill>
                <a:effectLst/>
                <a:latin typeface="-apple-system"/>
              </a:rPr>
              <a:t> provides a domain-specific language (DSL) based on Python annotations. The DSL allows specifying per-function:</a:t>
            </a:r>
          </a:p>
          <a:p>
            <a:pPr algn="l">
              <a:buFont typeface="Arial" panose="020B0604020202020204" pitchFamily="34" charset="0"/>
              <a:buChar char="•"/>
            </a:pPr>
            <a:r>
              <a:rPr lang="en-US" b="0" i="0" dirty="0">
                <a:solidFill>
                  <a:srgbClr val="29261B"/>
                </a:solidFill>
                <a:effectLst/>
                <a:latin typeface="-apple-system"/>
              </a:rPr>
              <a:t>Arguments to match against notebook symbols</a:t>
            </a:r>
          </a:p>
          <a:p>
            <a:pPr algn="l">
              <a:buFont typeface="Arial" panose="020B0604020202020204" pitchFamily="34" charset="0"/>
              <a:buChar char="•"/>
            </a:pPr>
            <a:r>
              <a:rPr lang="en-US" b="0" i="0" dirty="0">
                <a:solidFill>
                  <a:srgbClr val="29261B"/>
                </a:solidFill>
                <a:effectLst/>
                <a:latin typeface="-apple-system"/>
              </a:rPr>
              <a:t>Return value behaviors (no effect, mutation, etc.)</a:t>
            </a:r>
          </a:p>
          <a:p>
            <a:pPr algn="l"/>
            <a:r>
              <a:rPr lang="en-US" b="0" i="0" dirty="0">
                <a:solidFill>
                  <a:srgbClr val="29261B"/>
                </a:solidFill>
                <a:effectLst/>
                <a:latin typeface="-apple-system"/>
              </a:rPr>
              <a:t>This overrides the default rules when needed to handle tricky cases correctly.</a:t>
            </a:r>
          </a:p>
          <a:p>
            <a:pPr algn="l"/>
            <a:r>
              <a:rPr lang="en-US" b="0" i="0" dirty="0">
                <a:solidFill>
                  <a:srgbClr val="29261B"/>
                </a:solidFill>
                <a:effectLst/>
                <a:latin typeface="-apple-system"/>
              </a:rPr>
              <a:t>In summary, a rules system combined with an annotation DSL allows </a:t>
            </a:r>
            <a:r>
              <a:rPr lang="en-US" b="0" i="0" dirty="0" err="1">
                <a:solidFill>
                  <a:srgbClr val="29261B"/>
                </a:solidFill>
                <a:effectLst/>
                <a:latin typeface="-apple-system"/>
              </a:rPr>
              <a:t>nbslicer</a:t>
            </a:r>
            <a:r>
              <a:rPr lang="en-US" b="0" i="0" dirty="0">
                <a:solidFill>
                  <a:srgbClr val="29261B"/>
                </a:solidFill>
                <a:effectLst/>
                <a:latin typeface="-apple-system"/>
              </a:rPr>
              <a:t> to infer dependencies from </a:t>
            </a:r>
            <a:r>
              <a:rPr lang="en-US" b="0" i="0" dirty="0" err="1">
                <a:solidFill>
                  <a:srgbClr val="29261B"/>
                </a:solidFill>
                <a:effectLst/>
                <a:latin typeface="-apple-system"/>
              </a:rPr>
              <a:t>uninstrumented</a:t>
            </a:r>
            <a:r>
              <a:rPr lang="en-US" b="0" i="0" dirty="0">
                <a:solidFill>
                  <a:srgbClr val="29261B"/>
                </a:solidFill>
                <a:effectLst/>
                <a:latin typeface="-apple-system"/>
              </a:rPr>
              <a:t> library calls fairly accurately.</a:t>
            </a:r>
          </a:p>
          <a:p>
            <a:endParaRPr lang="en-US" dirty="0"/>
          </a:p>
        </p:txBody>
      </p:sp>
    </p:spTree>
    <p:extLst>
      <p:ext uri="{BB962C8B-B14F-4D97-AF65-F5344CB8AC3E}">
        <p14:creationId xmlns:p14="http://schemas.microsoft.com/office/powerpoint/2010/main" val="1278973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mj-lt"/>
              </a:rPr>
              <a:t>What is </a:t>
            </a:r>
            <a:r>
              <a:rPr lang="en-US" b="0" dirty="0">
                <a:latin typeface="+mj-lt"/>
              </a:rPr>
              <a:t>program slicing </a:t>
            </a:r>
            <a:r>
              <a:rPr lang="en-US" dirty="0">
                <a:latin typeface="+mj-lt"/>
              </a:rPr>
              <a:t>? </a:t>
            </a:r>
            <a:br>
              <a:rPr lang="en-US" dirty="0">
                <a:latin typeface="+mj-lt"/>
              </a:rPr>
            </a:br>
            <a:r>
              <a:rPr lang="en-US" b="0" dirty="0">
                <a:latin typeface="+mj-lt"/>
              </a:rPr>
              <a:t>Program slicing</a:t>
            </a:r>
            <a:r>
              <a:rPr lang="en-US" dirty="0">
                <a:latin typeface="+mj-lt"/>
              </a:rPr>
              <a:t> is an </a:t>
            </a:r>
            <a:r>
              <a:rPr lang="en-US" b="1" i="0" dirty="0">
                <a:solidFill>
                  <a:srgbClr val="D1D5DB"/>
                </a:solidFill>
                <a:effectLst/>
                <a:latin typeface="+mj-lt"/>
              </a:rPr>
              <a:t>analysis</a:t>
            </a:r>
            <a:r>
              <a:rPr lang="en-US" b="0" i="0" dirty="0">
                <a:solidFill>
                  <a:srgbClr val="D1D5DB"/>
                </a:solidFill>
                <a:effectLst/>
                <a:latin typeface="+mj-lt"/>
              </a:rPr>
              <a:t> </a:t>
            </a:r>
            <a:r>
              <a:rPr lang="en-US" b="1" i="0" dirty="0">
                <a:solidFill>
                  <a:srgbClr val="D1D5DB"/>
                </a:solidFill>
                <a:effectLst/>
                <a:latin typeface="+mj-lt"/>
              </a:rPr>
              <a:t>technique</a:t>
            </a:r>
            <a:r>
              <a:rPr lang="en-US" b="0" i="0" dirty="0">
                <a:solidFill>
                  <a:srgbClr val="D1D5DB"/>
                </a:solidFill>
                <a:effectLst/>
                <a:latin typeface="+mj-lt"/>
              </a:rPr>
              <a:t> that </a:t>
            </a:r>
            <a:r>
              <a:rPr lang="en-US" b="1" i="0" dirty="0">
                <a:solidFill>
                  <a:srgbClr val="D1D5DB"/>
                </a:solidFill>
                <a:effectLst/>
                <a:latin typeface="+mj-lt"/>
              </a:rPr>
              <a:t>isolates parts of a program tied </a:t>
            </a:r>
            <a:r>
              <a:rPr lang="en-US" b="0" i="0" dirty="0">
                <a:solidFill>
                  <a:srgbClr val="D1D5DB"/>
                </a:solidFill>
                <a:effectLst/>
                <a:latin typeface="+mj-lt"/>
              </a:rPr>
              <a:t>to a </a:t>
            </a:r>
            <a:r>
              <a:rPr lang="en-US" b="1" i="0" dirty="0">
                <a:solidFill>
                  <a:srgbClr val="D1D5DB"/>
                </a:solidFill>
                <a:effectLst/>
                <a:latin typeface="+mj-lt"/>
              </a:rPr>
              <a:t>specific computation</a:t>
            </a:r>
            <a:r>
              <a:rPr lang="en-US" b="0" i="0" dirty="0">
                <a:solidFill>
                  <a:srgbClr val="D1D5DB"/>
                </a:solidFill>
                <a:effectLst/>
                <a:latin typeface="+mj-lt"/>
              </a:rPr>
              <a:t>. </a:t>
            </a:r>
            <a:br>
              <a:rPr lang="en-US" b="0" i="0" dirty="0">
                <a:solidFill>
                  <a:srgbClr val="D1D5DB"/>
                </a:solidFill>
                <a:effectLst/>
                <a:latin typeface="+mj-lt"/>
              </a:rPr>
            </a:br>
            <a:r>
              <a:rPr lang="en-US" b="0" i="0" dirty="0">
                <a:solidFill>
                  <a:srgbClr val="D1D5DB"/>
                </a:solidFill>
                <a:effectLst/>
                <a:latin typeface="+mj-lt"/>
              </a:rPr>
              <a:t>It helps with understanding and debugging the program.</a:t>
            </a:r>
            <a:br>
              <a:rPr lang="en-US" b="0" i="0" dirty="0">
                <a:solidFill>
                  <a:srgbClr val="D1D5DB"/>
                </a:solidFill>
                <a:effectLst/>
                <a:latin typeface="+mj-lt"/>
              </a:rPr>
            </a:br>
            <a:r>
              <a:rPr lang="en-US" b="1" i="0" dirty="0">
                <a:solidFill>
                  <a:srgbClr val="D1D5DB"/>
                </a:solidFill>
                <a:effectLst/>
                <a:latin typeface="+mj-lt"/>
              </a:rPr>
              <a:t>Current approaches </a:t>
            </a:r>
            <a:r>
              <a:rPr lang="en-US" b="0" i="0" dirty="0">
                <a:solidFill>
                  <a:srgbClr val="D1D5DB"/>
                </a:solidFill>
                <a:effectLst/>
                <a:latin typeface="+mj-lt"/>
              </a:rPr>
              <a:t>to </a:t>
            </a:r>
            <a:r>
              <a:rPr lang="en-US" b="0" i="0" dirty="0">
                <a:solidFill>
                  <a:srgbClr val="FFFFFF"/>
                </a:solidFill>
                <a:effectLst/>
                <a:latin typeface="+mj-lt"/>
              </a:rPr>
              <a:t>improve messy notebooks are</a:t>
            </a:r>
            <a:r>
              <a:rPr lang="en-US" b="0" i="0" dirty="0">
                <a:solidFill>
                  <a:srgbClr val="333333"/>
                </a:solidFill>
                <a:effectLst/>
                <a:latin typeface="+mj-lt"/>
              </a:rPr>
              <a:t> build on </a:t>
            </a:r>
            <a:r>
              <a:rPr lang="en-US" b="1" i="0" dirty="0">
                <a:solidFill>
                  <a:srgbClr val="333333"/>
                </a:solidFill>
                <a:effectLst/>
                <a:latin typeface="+mj-lt"/>
              </a:rPr>
              <a:t>program slicing, </a:t>
            </a:r>
            <a:r>
              <a:rPr lang="en-US" b="0" i="0" dirty="0">
                <a:solidFill>
                  <a:srgbClr val="333333"/>
                </a:solidFill>
                <a:effectLst/>
                <a:latin typeface="+mj-lt"/>
              </a:rPr>
              <a:t>which answers queries about the dependencies among a program's variables.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333333"/>
                </a:solidFill>
                <a:effectLst/>
                <a:latin typeface="+mj-lt"/>
              </a:rPr>
              <a:t>Program slicing technique constructs a program slice.</a:t>
            </a:r>
            <a:br>
              <a:rPr lang="en-US" b="0" i="0" dirty="0">
                <a:solidFill>
                  <a:srgbClr val="D1D5DB"/>
                </a:solidFill>
                <a:effectLst/>
                <a:latin typeface="+mj-lt"/>
              </a:rPr>
            </a:br>
            <a:r>
              <a:rPr lang="en-US" b="0" i="0" dirty="0">
                <a:solidFill>
                  <a:srgbClr val="D1D5DB"/>
                </a:solidFill>
                <a:effectLst/>
                <a:latin typeface="+mj-lt"/>
              </a:rPr>
              <a:t>A program slice refers to a</a:t>
            </a:r>
            <a:r>
              <a:rPr lang="en-US" b="1" i="0" dirty="0">
                <a:solidFill>
                  <a:srgbClr val="D1D5DB"/>
                </a:solidFill>
                <a:effectLst/>
                <a:latin typeface="+mj-lt"/>
              </a:rPr>
              <a:t> subset of a program's statements </a:t>
            </a:r>
            <a:r>
              <a:rPr lang="en-US" b="0" i="0" dirty="0">
                <a:solidFill>
                  <a:srgbClr val="D1D5DB"/>
                </a:solidFill>
                <a:effectLst/>
                <a:latin typeface="+mj-lt"/>
              </a:rPr>
              <a:t>that </a:t>
            </a:r>
            <a:r>
              <a:rPr lang="en-US" b="1" i="0" dirty="0">
                <a:solidFill>
                  <a:srgbClr val="D1D5DB"/>
                </a:solidFill>
                <a:effectLst/>
                <a:latin typeface="+mj-lt"/>
              </a:rPr>
              <a:t>may affect the values </a:t>
            </a:r>
            <a:r>
              <a:rPr lang="en-US" b="0" i="0" dirty="0">
                <a:solidFill>
                  <a:srgbClr val="D1D5DB"/>
                </a:solidFill>
                <a:effectLst/>
                <a:latin typeface="+mj-lt"/>
              </a:rPr>
              <a:t>of a particular variable computed </a:t>
            </a:r>
            <a:r>
              <a:rPr lang="en-US" b="1" i="0" dirty="0">
                <a:solidFill>
                  <a:srgbClr val="D1D5DB"/>
                </a:solidFill>
                <a:effectLst/>
                <a:latin typeface="+mj-lt"/>
              </a:rPr>
              <a:t>at a specific point on interest</a:t>
            </a:r>
            <a:r>
              <a:rPr lang="en-US" b="0" i="0" dirty="0">
                <a:solidFill>
                  <a:srgbClr val="D1D5DB"/>
                </a:solidFill>
                <a:effectLst/>
                <a:latin typeface="+mj-lt"/>
              </a:rPr>
              <a:t>. </a:t>
            </a:r>
            <a:br>
              <a:rPr lang="en-US" b="0" i="0" dirty="0">
                <a:solidFill>
                  <a:srgbClr val="D1D5DB"/>
                </a:solidFill>
                <a:effectLst/>
                <a:latin typeface="+mj-lt"/>
              </a:rPr>
            </a:br>
            <a:br>
              <a:rPr lang="en-US" b="0" i="0" dirty="0">
                <a:solidFill>
                  <a:srgbClr val="D1D5DB"/>
                </a:solidFill>
                <a:effectLst/>
                <a:latin typeface="+mj-lt"/>
              </a:rPr>
            </a:br>
            <a:r>
              <a:rPr lang="en-US" b="0" i="0" dirty="0">
                <a:solidFill>
                  <a:srgbClr val="D1D5DB"/>
                </a:solidFill>
                <a:effectLst/>
                <a:latin typeface="+mj-lt"/>
              </a:rPr>
              <a:t>(In other words, </a:t>
            </a:r>
            <a:r>
              <a:rPr lang="en-US" b="0" i="0" dirty="0">
                <a:solidFill>
                  <a:srgbClr val="202124"/>
                </a:solidFill>
                <a:effectLst/>
                <a:latin typeface="+mj-lt"/>
              </a:rPr>
              <a:t>program slicing is </a:t>
            </a:r>
            <a:r>
              <a:rPr lang="en-US" b="0" i="0" dirty="0">
                <a:solidFill>
                  <a:srgbClr val="040C28"/>
                </a:solidFill>
                <a:effectLst/>
                <a:latin typeface="+mj-lt"/>
              </a:rPr>
              <a:t>the computation of the set of program statements, the program slice, that may affect the values at some point of interest)</a:t>
            </a:r>
            <a:endParaRPr lang="en-US" b="0" i="0" dirty="0">
              <a:solidFill>
                <a:srgbClr val="D1D5DB"/>
              </a:solidFill>
              <a:effectLst/>
              <a:latin typeface="+mj-lt"/>
            </a:endParaRPr>
          </a:p>
          <a:p>
            <a:pPr marL="158750" indent="0">
              <a:buNone/>
            </a:pPr>
            <a:endParaRPr lang="en-US" dirty="0">
              <a:latin typeface="+mj-lt"/>
            </a:endParaRPr>
          </a:p>
        </p:txBody>
      </p:sp>
    </p:spTree>
    <p:extLst>
      <p:ext uri="{BB962C8B-B14F-4D97-AF65-F5344CB8AC3E}">
        <p14:creationId xmlns:p14="http://schemas.microsoft.com/office/powerpoint/2010/main" val="1317071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i="0" dirty="0">
                <a:solidFill>
                  <a:srgbClr val="D1D5DB"/>
                </a:solidFill>
                <a:effectLst/>
                <a:latin typeface="+mj-lt"/>
              </a:rPr>
              <a:t>Program slicing includes both </a:t>
            </a:r>
            <a:r>
              <a:rPr lang="en-US" b="0" i="0" dirty="0">
                <a:solidFill>
                  <a:srgbClr val="D1D5DB"/>
                </a:solidFill>
                <a:effectLst/>
                <a:latin typeface="+mj-lt"/>
              </a:rPr>
              <a:t>backward and forward slicing. </a:t>
            </a:r>
            <a:br>
              <a:rPr lang="en-US" sz="1100" dirty="0">
                <a:latin typeface="Manrope" panose="020B0604020202020204" charset="0"/>
              </a:rPr>
            </a:br>
            <a:r>
              <a:rPr lang="en-US" sz="1100" dirty="0">
                <a:latin typeface="Manrope" panose="020B0604020202020204" charset="0"/>
              </a:rPr>
              <a:t>A </a:t>
            </a:r>
            <a:r>
              <a:rPr lang="en-US" sz="1100" b="1" dirty="0">
                <a:latin typeface="Manrope" panose="020B0604020202020204" charset="0"/>
              </a:rPr>
              <a:t>backward slice </a:t>
            </a:r>
            <a:r>
              <a:rPr lang="en-US" sz="1100" dirty="0">
                <a:latin typeface="Manrope" panose="020B0604020202020204" charset="0"/>
              </a:rPr>
              <a:t>includes all the statements that </a:t>
            </a:r>
            <a:r>
              <a:rPr lang="en-US" sz="1100" b="1" dirty="0">
                <a:latin typeface="Manrope" panose="020B0604020202020204" charset="0"/>
              </a:rPr>
              <a:t>contribute to the computation</a:t>
            </a:r>
            <a:r>
              <a:rPr lang="en-US" sz="1100" dirty="0">
                <a:latin typeface="Manrope" panose="020B0604020202020204" charset="0"/>
              </a:rPr>
              <a:t> of a particular variable, </a:t>
            </a:r>
            <a:r>
              <a:rPr lang="en-US" sz="1100" b="1" dirty="0">
                <a:latin typeface="Manrope" panose="020B0604020202020204" charset="0"/>
              </a:rPr>
              <a:t>from the point of interest.</a:t>
            </a:r>
            <a:br>
              <a:rPr lang="en-US" sz="1100" dirty="0">
                <a:latin typeface="Manrope" panose="020B0604020202020204" charset="0"/>
              </a:rPr>
            </a:br>
            <a:r>
              <a:rPr lang="en-US" sz="1100" dirty="0">
                <a:latin typeface="Manrope" panose="020B0604020202020204" charset="0"/>
              </a:rPr>
              <a:t>A </a:t>
            </a:r>
            <a:r>
              <a:rPr lang="en-US" sz="1100" b="1" dirty="0">
                <a:latin typeface="Manrope" panose="020B0604020202020204" charset="0"/>
              </a:rPr>
              <a:t>forward slice </a:t>
            </a:r>
            <a:r>
              <a:rPr lang="en-US" sz="1100" dirty="0">
                <a:latin typeface="Manrope" panose="020B0604020202020204" charset="0"/>
              </a:rPr>
              <a:t>includes all the statements in a program that are </a:t>
            </a:r>
            <a:r>
              <a:rPr lang="en-US" sz="1100" b="1" dirty="0">
                <a:latin typeface="Manrope" panose="020B0604020202020204" charset="0"/>
              </a:rPr>
              <a:t>influenced by </a:t>
            </a:r>
            <a:r>
              <a:rPr lang="en-US" sz="1100" dirty="0">
                <a:latin typeface="Manrope" panose="020B0604020202020204" charset="0"/>
              </a:rPr>
              <a:t>the values of certain variables </a:t>
            </a:r>
            <a:r>
              <a:rPr lang="en-US" sz="1100" b="1" dirty="0">
                <a:latin typeface="Manrope" panose="020B0604020202020204" charset="0"/>
              </a:rPr>
              <a:t>from the point of interest</a:t>
            </a:r>
            <a:r>
              <a:rPr lang="en-US" sz="1100" dirty="0">
                <a:latin typeface="Manrope" panose="020B0604020202020204" charset="0"/>
              </a:rPr>
              <a:t>.</a:t>
            </a:r>
            <a:br>
              <a:rPr lang="en-US" sz="1100" dirty="0">
                <a:latin typeface="Manrope" panose="020B0604020202020204" charset="0"/>
              </a:rPr>
            </a:br>
            <a:r>
              <a:rPr lang="en-US" b="0" i="0" dirty="0">
                <a:solidFill>
                  <a:srgbClr val="D1D5DB"/>
                </a:solidFill>
                <a:effectLst/>
                <a:latin typeface="+mj-lt"/>
              </a:rPr>
              <a:t>Forward and backward slicing </a:t>
            </a:r>
            <a:r>
              <a:rPr lang="en-US" b="1" i="0" dirty="0">
                <a:solidFill>
                  <a:srgbClr val="D1D5DB"/>
                </a:solidFill>
                <a:effectLst/>
                <a:latin typeface="+mj-lt"/>
              </a:rPr>
              <a:t>focus on dependencies </a:t>
            </a:r>
            <a:r>
              <a:rPr lang="en-US" b="0" i="0" dirty="0">
                <a:solidFill>
                  <a:srgbClr val="D1D5DB"/>
                </a:solidFill>
                <a:effectLst/>
                <a:latin typeface="+mj-lt"/>
              </a:rPr>
              <a:t>on </a:t>
            </a:r>
            <a:r>
              <a:rPr lang="en-US" b="1" i="0" dirty="0">
                <a:solidFill>
                  <a:srgbClr val="D1D5DB"/>
                </a:solidFill>
                <a:effectLst/>
                <a:latin typeface="+mj-lt"/>
              </a:rPr>
              <a:t>different directions</a:t>
            </a:r>
            <a:r>
              <a:rPr lang="en-US" b="0" i="0" dirty="0">
                <a:solidFill>
                  <a:srgbClr val="D1D5DB"/>
                </a:solidFill>
                <a:effectLst/>
                <a:latin typeface="+mj-lt"/>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Manrope" panose="020B0604020202020204" charset="0"/>
              </a:rPr>
              <a:t>Questions ?</a:t>
            </a:r>
          </a:p>
          <a:p>
            <a:pPr marL="158750" indent="0">
              <a:buNone/>
            </a:pPr>
            <a:br>
              <a:rPr lang="en-US" sz="1100" dirty="0">
                <a:latin typeface="Manrope" panose="020B0604020202020204" charset="0"/>
              </a:rPr>
            </a:br>
            <a:endParaRPr lang="en-US" dirty="0"/>
          </a:p>
        </p:txBody>
      </p:sp>
    </p:spTree>
    <p:extLst>
      <p:ext uri="{BB962C8B-B14F-4D97-AF65-F5344CB8AC3E}">
        <p14:creationId xmlns:p14="http://schemas.microsoft.com/office/powerpoint/2010/main" val="3912419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latin typeface="+mj-lt"/>
              </a:rPr>
              <a:t>Lets take a look on the code on the right side.</a:t>
            </a:r>
            <a:br>
              <a:rPr lang="en-US" dirty="0">
                <a:latin typeface="+mj-lt"/>
              </a:rPr>
            </a:br>
            <a:r>
              <a:rPr lang="en-US" dirty="0">
                <a:latin typeface="+mj-lt"/>
              </a:rPr>
              <a:t>Assume we want </a:t>
            </a:r>
            <a:r>
              <a:rPr lang="en-US" b="1" dirty="0">
                <a:latin typeface="+mj-lt"/>
              </a:rPr>
              <a:t>create a slice </a:t>
            </a:r>
            <a:r>
              <a:rPr lang="en-US" dirty="0">
                <a:latin typeface="+mj-lt"/>
              </a:rPr>
              <a:t>on the statement print(sum)</a:t>
            </a:r>
          </a:p>
          <a:p>
            <a:pPr marL="158750" indent="0">
              <a:buNone/>
            </a:pPr>
            <a:r>
              <a:rPr lang="en-US" b="1" i="0" dirty="0">
                <a:solidFill>
                  <a:srgbClr val="D1D5DB"/>
                </a:solidFill>
                <a:effectLst/>
                <a:latin typeface="+mj-lt"/>
              </a:rPr>
              <a:t>The slice includes </a:t>
            </a:r>
            <a:r>
              <a:rPr lang="en-US" b="0" i="0" dirty="0">
                <a:solidFill>
                  <a:srgbClr val="D1D5DB"/>
                </a:solidFill>
                <a:effectLst/>
                <a:latin typeface="+mj-lt"/>
              </a:rPr>
              <a:t>only the </a:t>
            </a:r>
            <a:r>
              <a:rPr lang="en-US" b="1" i="0" dirty="0">
                <a:solidFill>
                  <a:srgbClr val="D1D5DB"/>
                </a:solidFill>
                <a:effectLst/>
                <a:latin typeface="+mj-lt"/>
              </a:rPr>
              <a:t>relevant statements contributing </a:t>
            </a:r>
            <a:r>
              <a:rPr lang="en-US" b="0" i="0" dirty="0">
                <a:solidFill>
                  <a:srgbClr val="D1D5DB"/>
                </a:solidFill>
                <a:effectLst/>
                <a:latin typeface="+mj-lt"/>
              </a:rPr>
              <a:t>to the calculation of the </a:t>
            </a:r>
            <a:r>
              <a:rPr lang="en-US" dirty="0">
                <a:latin typeface="+mj-lt"/>
              </a:rPr>
              <a:t>sum variable.</a:t>
            </a:r>
            <a:br>
              <a:rPr lang="en-US" dirty="0">
                <a:latin typeface="+mj-lt"/>
              </a:rPr>
            </a:br>
            <a:r>
              <a:rPr lang="en-US" dirty="0">
                <a:latin typeface="+mj-lt"/>
              </a:rPr>
              <a:t>Other statements are not included in the slice.</a:t>
            </a:r>
          </a:p>
          <a:p>
            <a:pPr marL="158750" indent="0">
              <a:buNone/>
            </a:pPr>
            <a:r>
              <a:rPr lang="en-US" dirty="0">
                <a:solidFill>
                  <a:schemeClr val="accent3">
                    <a:lumMod val="75000"/>
                  </a:schemeClr>
                </a:solidFill>
                <a:latin typeface="Manrope" panose="020B0604020202020204" charset="0"/>
              </a:rPr>
              <a:t>Remember! </a:t>
            </a:r>
            <a:r>
              <a:rPr lang="en-US" dirty="0">
                <a:latin typeface="Manrope" panose="020B0604020202020204" charset="0"/>
              </a:rPr>
              <a:t>Making the slice more </a:t>
            </a:r>
            <a:r>
              <a:rPr lang="en-US" b="1" dirty="0">
                <a:latin typeface="Manrope" panose="020B0604020202020204" charset="0"/>
              </a:rPr>
              <a:t>compact</a:t>
            </a:r>
            <a:r>
              <a:rPr lang="en-US" dirty="0">
                <a:latin typeface="Manrope" panose="020B0604020202020204" charset="0"/>
              </a:rPr>
              <a:t> makes it </a:t>
            </a:r>
            <a:r>
              <a:rPr lang="en-US" b="1" dirty="0">
                <a:latin typeface="Manrope" panose="020B0604020202020204" charset="0"/>
              </a:rPr>
              <a:t>more efficient</a:t>
            </a:r>
            <a:r>
              <a:rPr lang="en-US" dirty="0">
                <a:latin typeface="Manrope" panose="020B0604020202020204" charset="0"/>
              </a:rPr>
              <a:t> to re-execute while preserving accuracy</a:t>
            </a:r>
            <a:endParaRPr lang="en-US" dirty="0">
              <a:latin typeface="+mj-lt"/>
            </a:endParaRPr>
          </a:p>
        </p:txBody>
      </p:sp>
    </p:spTree>
    <p:extLst>
      <p:ext uri="{BB962C8B-B14F-4D97-AF65-F5344CB8AC3E}">
        <p14:creationId xmlns:p14="http://schemas.microsoft.com/office/powerpoint/2010/main" val="4048476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D1D5DB"/>
                </a:solidFill>
                <a:effectLst/>
                <a:latin typeface="+mj-lt"/>
              </a:rPr>
              <a:t>Program slicing can be either static or dynamic. </a:t>
            </a:r>
            <a:br>
              <a:rPr lang="en-US" b="1" i="0" dirty="0">
                <a:solidFill>
                  <a:srgbClr val="202122"/>
                </a:solidFill>
                <a:effectLst/>
                <a:latin typeface="Arial" panose="020B0604020202020204" pitchFamily="34" charset="0"/>
              </a:rPr>
            </a:br>
            <a:r>
              <a:rPr lang="en-US" b="1" i="0" dirty="0">
                <a:solidFill>
                  <a:srgbClr val="202122"/>
                </a:solidFill>
                <a:effectLst/>
                <a:latin typeface="Arial" panose="020B0604020202020204" pitchFamily="34" charset="0"/>
              </a:rPr>
              <a:t>static program slicing- </a:t>
            </a:r>
            <a:r>
              <a:rPr lang="en-US" b="0" i="0" dirty="0">
                <a:solidFill>
                  <a:srgbClr val="202122"/>
                </a:solidFill>
                <a:effectLst/>
                <a:latin typeface="Arial" panose="020B0604020202020204" pitchFamily="34" charset="0"/>
              </a:rPr>
              <a:t>applied on the source code with </a:t>
            </a:r>
            <a:r>
              <a:rPr lang="en-US" b="1" i="0" dirty="0">
                <a:solidFill>
                  <a:srgbClr val="202122"/>
                </a:solidFill>
                <a:effectLst/>
                <a:latin typeface="Arial" panose="020B0604020202020204" pitchFamily="34" charset="0"/>
              </a:rPr>
              <a:t>no other information than the source code</a:t>
            </a:r>
            <a:r>
              <a:rPr lang="en-US" b="0" i="0" dirty="0">
                <a:solidFill>
                  <a:srgbClr val="202122"/>
                </a:solidFill>
                <a:effectLst/>
                <a:latin typeface="Arial" panose="020B0604020202020204" pitchFamily="34" charset="0"/>
              </a:rPr>
              <a:t>. </a:t>
            </a:r>
            <a:br>
              <a:rPr lang="en-US" b="0" i="0" dirty="0">
                <a:solidFill>
                  <a:srgbClr val="202122"/>
                </a:solidFill>
                <a:effectLst/>
                <a:latin typeface="Arial" panose="020B0604020202020204" pitchFamily="34" charset="0"/>
              </a:rPr>
            </a:br>
            <a:r>
              <a:rPr lang="en-US" b="0" i="0" dirty="0">
                <a:solidFill>
                  <a:srgbClr val="202122"/>
                </a:solidFill>
                <a:effectLst/>
                <a:latin typeface="Arial" panose="020B0604020202020204" pitchFamily="34" charset="0"/>
              </a:rPr>
              <a:t>Static program slice consists all the statements that </a:t>
            </a:r>
            <a:r>
              <a:rPr lang="en-US" b="1" i="0" dirty="0">
                <a:solidFill>
                  <a:srgbClr val="202122"/>
                </a:solidFill>
                <a:effectLst/>
                <a:latin typeface="Arial" panose="020B0604020202020204" pitchFamily="34" charset="0"/>
              </a:rPr>
              <a:t>may affect </a:t>
            </a:r>
            <a:r>
              <a:rPr lang="en-US" b="0" i="0" dirty="0">
                <a:solidFill>
                  <a:srgbClr val="202122"/>
                </a:solidFill>
                <a:effectLst/>
                <a:latin typeface="Arial" panose="020B0604020202020204" pitchFamily="34" charset="0"/>
              </a:rPr>
              <a:t>the value of a variable in a specific statement.</a:t>
            </a:r>
            <a:br>
              <a:rPr lang="en-US" b="0" i="0" dirty="0">
                <a:solidFill>
                  <a:srgbClr val="202122"/>
                </a:solidFill>
                <a:effectLst/>
                <a:latin typeface="Arial" panose="020B0604020202020204" pitchFamily="34" charset="0"/>
              </a:rPr>
            </a:br>
            <a:r>
              <a:rPr lang="en-US" b="0" i="0" dirty="0">
                <a:solidFill>
                  <a:srgbClr val="202122"/>
                </a:solidFill>
                <a:effectLst/>
                <a:latin typeface="Arial" panose="020B0604020202020204" pitchFamily="34" charset="0"/>
              </a:rPr>
              <a:t>On the contrary, </a:t>
            </a:r>
            <a:r>
              <a:rPr lang="en-US" b="1" i="0" dirty="0">
                <a:solidFill>
                  <a:schemeClr val="bg1"/>
                </a:solidFill>
                <a:effectLst/>
                <a:latin typeface="Arial" panose="020B0604020202020204" pitchFamily="34" charset="0"/>
              </a:rPr>
              <a:t>dynamic slicing</a:t>
            </a:r>
            <a:r>
              <a:rPr lang="en-US" b="0" i="0" dirty="0">
                <a:solidFill>
                  <a:srgbClr val="202122"/>
                </a:solidFill>
                <a:effectLst/>
                <a:latin typeface="Arial" panose="020B0604020202020204" pitchFamily="34" charset="0"/>
              </a:rPr>
              <a:t> uses details from </a:t>
            </a:r>
            <a:r>
              <a:rPr lang="en-US" b="1" i="0" dirty="0">
                <a:solidFill>
                  <a:srgbClr val="202122"/>
                </a:solidFill>
                <a:effectLst/>
                <a:latin typeface="Arial" panose="020B0604020202020204" pitchFamily="34" charset="0"/>
              </a:rPr>
              <a:t>specific execution of the program. </a:t>
            </a:r>
            <a:br>
              <a:rPr lang="en-US" b="1" i="0" dirty="0">
                <a:solidFill>
                  <a:srgbClr val="202122"/>
                </a:solidFill>
                <a:effectLst/>
                <a:latin typeface="Arial" panose="020B0604020202020204" pitchFamily="34" charset="0"/>
              </a:rPr>
            </a:br>
            <a:r>
              <a:rPr lang="en-US" b="0" i="0" dirty="0">
                <a:solidFill>
                  <a:srgbClr val="202122"/>
                </a:solidFill>
                <a:effectLst/>
                <a:latin typeface="Arial" panose="020B0604020202020204" pitchFamily="34" charset="0"/>
              </a:rPr>
              <a:t>Dynamic program slice consists only the statements that truly impact the variable’s value.</a:t>
            </a:r>
            <a:br>
              <a:rPr lang="en-US" b="0" i="0" dirty="0">
                <a:solidFill>
                  <a:srgbClr val="D1D5DB"/>
                </a:solidFill>
                <a:effectLst/>
                <a:latin typeface="Söhne"/>
              </a:rPr>
            </a:br>
            <a:r>
              <a:rPr lang="en-US" sz="1100" b="1" dirty="0">
                <a:latin typeface="Manrope" panose="020B0604020202020204" charset="0"/>
              </a:rPr>
              <a:t>The motivation </a:t>
            </a:r>
            <a:r>
              <a:rPr lang="en-US" sz="1100" b="0" dirty="0">
                <a:latin typeface="Manrope" panose="020B0604020202020204" charset="0"/>
              </a:rPr>
              <a:t>for using dynamic programming  </a:t>
            </a:r>
            <a:r>
              <a:rPr lang="en-US" sz="1100" b="1" dirty="0">
                <a:latin typeface="Manrope" panose="020B0604020202020204" charset="0"/>
              </a:rPr>
              <a:t>- </a:t>
            </a:r>
            <a:r>
              <a:rPr lang="en-US" b="1" i="0" dirty="0">
                <a:solidFill>
                  <a:srgbClr val="D1D5DB"/>
                </a:solidFill>
                <a:effectLst/>
                <a:latin typeface="Söhne"/>
              </a:rPr>
              <a:t>Static slices </a:t>
            </a:r>
            <a:r>
              <a:rPr lang="en-US" b="0" i="0" dirty="0">
                <a:solidFill>
                  <a:srgbClr val="D1D5DB"/>
                </a:solidFill>
                <a:effectLst/>
                <a:latin typeface="Söhne"/>
              </a:rPr>
              <a:t>may be imprecise and include redundant code.</a:t>
            </a:r>
          </a:p>
          <a:p>
            <a:pPr marL="158750" indent="0">
              <a:buNone/>
            </a:pPr>
            <a:r>
              <a:rPr lang="en-US" b="0" i="0" dirty="0">
                <a:solidFill>
                  <a:srgbClr val="D1D5DB"/>
                </a:solidFill>
                <a:effectLst/>
                <a:latin typeface="Söhne"/>
              </a:rPr>
              <a:t>Questions so far ?</a:t>
            </a:r>
            <a:br>
              <a:rPr lang="en-US" b="0" i="0" dirty="0">
                <a:solidFill>
                  <a:srgbClr val="D1D5DB"/>
                </a:solidFill>
                <a:effectLst/>
                <a:latin typeface="Söhne"/>
              </a:rPr>
            </a:br>
            <a:endParaRPr lang="en-US" dirty="0"/>
          </a:p>
        </p:txBody>
      </p:sp>
    </p:spTree>
    <p:extLst>
      <p:ext uri="{BB962C8B-B14F-4D97-AF65-F5344CB8AC3E}">
        <p14:creationId xmlns:p14="http://schemas.microsoft.com/office/powerpoint/2010/main" val="4232865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813319">
            <a:off x="-1616877" y="-342427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649785" flipH="1">
            <a:off x="6475477" y="-7384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125387" y="2238100"/>
            <a:ext cx="7471673" cy="477180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8823147">
            <a:off x="-2265377" y="2808773"/>
            <a:ext cx="5990392" cy="561318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36238" y="-142500"/>
            <a:ext cx="4935815" cy="3769836"/>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649785">
            <a:off x="716152" y="44011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244193">
            <a:off x="4086917" y="-777268"/>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9555807">
            <a:off x="-6119383" y="2297294"/>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3150" y="1494200"/>
            <a:ext cx="7697700" cy="15981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6600">
                <a:latin typeface="Kulim Park SemiBold"/>
                <a:ea typeface="Kulim Park SemiBold"/>
                <a:cs typeface="Kulim Park SemiBold"/>
                <a:sym typeface="Kulim Park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1962550" y="3100575"/>
            <a:ext cx="5218500" cy="548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atin typeface="Manrope"/>
                <a:ea typeface="Manrope"/>
                <a:cs typeface="Manrope"/>
                <a:sym typeface="Manrop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rot="-10285629">
            <a:off x="4140874" y="-201512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flipH="1">
            <a:off x="6818628" y="2586663"/>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9748587" flipH="1">
            <a:off x="5601527" y="2021265"/>
            <a:ext cx="8200944" cy="301569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4102346" flipH="1">
            <a:off x="-2270967" y="3805847"/>
            <a:ext cx="9416338" cy="601377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813319">
            <a:off x="-3580677" y="-14257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a:spLocks noGrp="1"/>
          </p:cNvSpPr>
          <p:nvPr>
            <p:ph type="title"/>
          </p:nvPr>
        </p:nvSpPr>
        <p:spPr>
          <a:xfrm>
            <a:off x="716550" y="1929275"/>
            <a:ext cx="3855600" cy="1610100"/>
          </a:xfrm>
          <a:prstGeom prst="rect">
            <a:avLst/>
          </a:prstGeom>
          <a:noFill/>
          <a:ln>
            <a:noFill/>
          </a:ln>
        </p:spPr>
        <p:txBody>
          <a:bodyPr spcFirstLastPara="1" wrap="square" lIns="91425" tIns="91425" rIns="91425" bIns="91425" anchor="b"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723300" y="845239"/>
            <a:ext cx="1498200" cy="11235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6000"/>
              <a:buNone/>
              <a:defRPr sz="7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 name="Google Shape;27;p3"/>
          <p:cNvSpPr txBox="1">
            <a:spLocks noGrp="1"/>
          </p:cNvSpPr>
          <p:nvPr>
            <p:ph type="subTitle" idx="1"/>
          </p:nvPr>
        </p:nvSpPr>
        <p:spPr>
          <a:xfrm>
            <a:off x="716550" y="3578839"/>
            <a:ext cx="2752500" cy="719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8" name="Google Shape;28;p3"/>
          <p:cNvSpPr/>
          <p:nvPr/>
        </p:nvSpPr>
        <p:spPr>
          <a:xfrm>
            <a:off x="3065327" y="-42009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4"/>
          <p:cNvSpPr/>
          <p:nvPr/>
        </p:nvSpPr>
        <p:spPr>
          <a:xfrm rot="813319">
            <a:off x="-704002" y="2342077"/>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5553048">
            <a:off x="-3421688" y="1600648"/>
            <a:ext cx="5990367" cy="5613156"/>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AC9078">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rot="-1460553" flipH="1">
            <a:off x="6702382" y="-661835"/>
            <a:ext cx="7471555" cy="4771732"/>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3657786">
            <a:off x="7243056" y="893138"/>
            <a:ext cx="4558957" cy="1365879"/>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rot="3624623">
            <a:off x="5761668" y="608449"/>
            <a:ext cx="7826028" cy="287783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title"/>
          </p:nvPr>
        </p:nvSpPr>
        <p:spPr>
          <a:xfrm>
            <a:off x="720000" y="437700"/>
            <a:ext cx="77028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4"/>
          <p:cNvSpPr txBox="1">
            <a:spLocks noGrp="1"/>
          </p:cNvSpPr>
          <p:nvPr>
            <p:ph type="body" idx="1"/>
          </p:nvPr>
        </p:nvSpPr>
        <p:spPr>
          <a:xfrm>
            <a:off x="720000" y="1095450"/>
            <a:ext cx="7702800" cy="3610800"/>
          </a:xfrm>
          <a:prstGeom prst="rect">
            <a:avLst/>
          </a:prstGeom>
          <a:noFill/>
          <a:ln>
            <a:noFill/>
          </a:ln>
        </p:spPr>
        <p:txBody>
          <a:bodyPr spcFirstLastPara="1" wrap="square" lIns="91425" tIns="91425" rIns="91425" bIns="91425" anchor="b" anchorCtr="0">
            <a:noAutofit/>
          </a:bodyPr>
          <a:lstStyle>
            <a:lvl1pPr marL="457200" lvl="0" indent="-330200" rtl="0">
              <a:lnSpc>
                <a:spcPct val="100000"/>
              </a:lnSpc>
              <a:spcBef>
                <a:spcPts val="0"/>
              </a:spcBef>
              <a:spcAft>
                <a:spcPts val="0"/>
              </a:spcAft>
              <a:buSzPts val="1600"/>
              <a:buChar char="●"/>
              <a:defRPr sz="1250">
                <a:latin typeface="Manrope"/>
                <a:ea typeface="Manrope"/>
                <a:cs typeface="Manrope"/>
                <a:sym typeface="Manrope"/>
              </a:defRPr>
            </a:lvl1pPr>
            <a:lvl2pPr marL="914400" lvl="1" indent="-330200" rtl="0">
              <a:lnSpc>
                <a:spcPct val="100000"/>
              </a:lnSpc>
              <a:spcBef>
                <a:spcPts val="0"/>
              </a:spcBef>
              <a:spcAft>
                <a:spcPts val="0"/>
              </a:spcAft>
              <a:buSzPts val="1600"/>
              <a:buChar char="○"/>
              <a:defRPr/>
            </a:lvl2pPr>
            <a:lvl3pPr marL="1371600" lvl="2" indent="-330200" rtl="0">
              <a:lnSpc>
                <a:spcPct val="100000"/>
              </a:lnSpc>
              <a:spcBef>
                <a:spcPts val="0"/>
              </a:spcBef>
              <a:spcAft>
                <a:spcPts val="0"/>
              </a:spcAft>
              <a:buSzPts val="1600"/>
              <a:buChar char="■"/>
              <a:defRPr/>
            </a:lvl3pPr>
            <a:lvl4pPr marL="1828800" lvl="3" indent="-330200" rtl="0">
              <a:lnSpc>
                <a:spcPct val="100000"/>
              </a:lnSpc>
              <a:spcBef>
                <a:spcPts val="0"/>
              </a:spcBef>
              <a:spcAft>
                <a:spcPts val="0"/>
              </a:spcAft>
              <a:buSzPts val="1600"/>
              <a:buChar char="●"/>
              <a:defRPr/>
            </a:lvl4pPr>
            <a:lvl5pPr marL="2286000" lvl="4" indent="-330200" rtl="0">
              <a:lnSpc>
                <a:spcPct val="100000"/>
              </a:lnSpc>
              <a:spcBef>
                <a:spcPts val="0"/>
              </a:spcBef>
              <a:spcAft>
                <a:spcPts val="0"/>
              </a:spcAft>
              <a:buSzPts val="1600"/>
              <a:buChar char="○"/>
              <a:defRPr/>
            </a:lvl5pPr>
            <a:lvl6pPr marL="2743200" lvl="5" indent="-330200" rtl="0">
              <a:lnSpc>
                <a:spcPct val="100000"/>
              </a:lnSpc>
              <a:spcBef>
                <a:spcPts val="0"/>
              </a:spcBef>
              <a:spcAft>
                <a:spcPts val="0"/>
              </a:spcAft>
              <a:buSzPts val="1600"/>
              <a:buChar char="■"/>
              <a:defRPr/>
            </a:lvl6pPr>
            <a:lvl7pPr marL="3200400" lvl="6" indent="-330200" rtl="0">
              <a:lnSpc>
                <a:spcPct val="100000"/>
              </a:lnSpc>
              <a:spcBef>
                <a:spcPts val="0"/>
              </a:spcBef>
              <a:spcAft>
                <a:spcPts val="0"/>
              </a:spcAft>
              <a:buSzPts val="1600"/>
              <a:buChar char="●"/>
              <a:defRPr/>
            </a:lvl7pPr>
            <a:lvl8pPr marL="3657600" lvl="7" indent="-330200" rtl="0">
              <a:lnSpc>
                <a:spcPct val="100000"/>
              </a:lnSpc>
              <a:spcBef>
                <a:spcPts val="0"/>
              </a:spcBef>
              <a:spcAft>
                <a:spcPts val="0"/>
              </a:spcAft>
              <a:buSzPts val="1600"/>
              <a:buChar char="○"/>
              <a:defRPr/>
            </a:lvl8pPr>
            <a:lvl9pPr marL="4114800" lvl="8" indent="-330200" rtl="0">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08"/>
        <p:cNvGrpSpPr/>
        <p:nvPr/>
      </p:nvGrpSpPr>
      <p:grpSpPr>
        <a:xfrm>
          <a:off x="0" y="0"/>
          <a:ext cx="0" cy="0"/>
          <a:chOff x="0" y="0"/>
          <a:chExt cx="0" cy="0"/>
        </a:xfrm>
      </p:grpSpPr>
      <p:sp>
        <p:nvSpPr>
          <p:cNvPr id="509" name="Google Shape;509;p48"/>
          <p:cNvSpPr/>
          <p:nvPr/>
        </p:nvSpPr>
        <p:spPr>
          <a:xfrm rot="-10285629">
            <a:off x="4140874" y="-201512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8"/>
          <p:cNvSpPr/>
          <p:nvPr/>
        </p:nvSpPr>
        <p:spPr>
          <a:xfrm flipH="1">
            <a:off x="6818628" y="2586663"/>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8"/>
          <p:cNvSpPr/>
          <p:nvPr/>
        </p:nvSpPr>
        <p:spPr>
          <a:xfrm rot="9748587" flipH="1">
            <a:off x="5601527" y="2021265"/>
            <a:ext cx="8200944" cy="301569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8"/>
          <p:cNvSpPr/>
          <p:nvPr/>
        </p:nvSpPr>
        <p:spPr>
          <a:xfrm rot="4102346" flipH="1">
            <a:off x="-2270967" y="3805847"/>
            <a:ext cx="9416338" cy="601377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8"/>
          <p:cNvSpPr/>
          <p:nvPr/>
        </p:nvSpPr>
        <p:spPr>
          <a:xfrm rot="813319">
            <a:off x="-3580677" y="-14257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8"/>
          <p:cNvSpPr/>
          <p:nvPr/>
        </p:nvSpPr>
        <p:spPr>
          <a:xfrm>
            <a:off x="3065327" y="-42009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15"/>
        <p:cNvGrpSpPr/>
        <p:nvPr/>
      </p:nvGrpSpPr>
      <p:grpSpPr>
        <a:xfrm>
          <a:off x="0" y="0"/>
          <a:ext cx="0" cy="0"/>
          <a:chOff x="0" y="0"/>
          <a:chExt cx="0" cy="0"/>
        </a:xfrm>
      </p:grpSpPr>
      <p:sp>
        <p:nvSpPr>
          <p:cNvPr id="516" name="Google Shape;516;p49"/>
          <p:cNvSpPr/>
          <p:nvPr/>
        </p:nvSpPr>
        <p:spPr>
          <a:xfrm rot="4102360" flipH="1">
            <a:off x="-2512533" y="403063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9"/>
          <p:cNvSpPr/>
          <p:nvPr/>
        </p:nvSpPr>
        <p:spPr>
          <a:xfrm rot="813319">
            <a:off x="-4129602" y="-17370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9"/>
          <p:cNvSpPr/>
          <p:nvPr/>
        </p:nvSpPr>
        <p:spPr>
          <a:xfrm rot="3394465" flipH="1">
            <a:off x="5593334" y="21714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9"/>
          <p:cNvSpPr/>
          <p:nvPr/>
        </p:nvSpPr>
        <p:spPr>
          <a:xfrm rot="-10285603">
            <a:off x="6336471" y="-29172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9"/>
          <p:cNvSpPr/>
          <p:nvPr/>
        </p:nvSpPr>
        <p:spPr>
          <a:xfrm rot="-2238616">
            <a:off x="-4635728" y="470344"/>
            <a:ext cx="7826078" cy="2877850"/>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36">
    <p:spTree>
      <p:nvGrpSpPr>
        <p:cNvPr id="1" name="Shape 521"/>
        <p:cNvGrpSpPr/>
        <p:nvPr/>
      </p:nvGrpSpPr>
      <p:grpSpPr>
        <a:xfrm>
          <a:off x="0" y="0"/>
          <a:ext cx="0" cy="0"/>
          <a:chOff x="0" y="0"/>
          <a:chExt cx="0" cy="0"/>
        </a:xfrm>
      </p:grpSpPr>
      <p:sp>
        <p:nvSpPr>
          <p:cNvPr id="522" name="Google Shape;522;p50"/>
          <p:cNvSpPr/>
          <p:nvPr/>
        </p:nvSpPr>
        <p:spPr>
          <a:xfrm rot="813319">
            <a:off x="-1121291" y="-342427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0"/>
          <p:cNvSpPr/>
          <p:nvPr/>
        </p:nvSpPr>
        <p:spPr>
          <a:xfrm rot="-649785" flipH="1">
            <a:off x="6971064" y="-7384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0"/>
          <p:cNvSpPr/>
          <p:nvPr/>
        </p:nvSpPr>
        <p:spPr>
          <a:xfrm>
            <a:off x="1620973" y="2238100"/>
            <a:ext cx="7471673" cy="477180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0"/>
          <p:cNvSpPr/>
          <p:nvPr/>
        </p:nvSpPr>
        <p:spPr>
          <a:xfrm rot="8823147">
            <a:off x="-2081090" y="2808773"/>
            <a:ext cx="5990392" cy="561318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0"/>
          <p:cNvSpPr/>
          <p:nvPr/>
        </p:nvSpPr>
        <p:spPr>
          <a:xfrm rot="-8100000">
            <a:off x="7300672" y="494176"/>
            <a:ext cx="4935837" cy="3769884"/>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0"/>
          <p:cNvSpPr/>
          <p:nvPr/>
        </p:nvSpPr>
        <p:spPr>
          <a:xfrm rot="649785">
            <a:off x="1211739" y="44011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0"/>
          <p:cNvSpPr/>
          <p:nvPr/>
        </p:nvSpPr>
        <p:spPr>
          <a:xfrm rot="2128845">
            <a:off x="3591964" y="-1767729"/>
            <a:ext cx="7826192" cy="287789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0"/>
          <p:cNvSpPr/>
          <p:nvPr/>
        </p:nvSpPr>
        <p:spPr>
          <a:xfrm rot="-9555807">
            <a:off x="-5772621" y="2297294"/>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USTOM_37">
    <p:spTree>
      <p:nvGrpSpPr>
        <p:cNvPr id="1" name="Shape 530"/>
        <p:cNvGrpSpPr/>
        <p:nvPr/>
      </p:nvGrpSpPr>
      <p:grpSpPr>
        <a:xfrm>
          <a:off x="0" y="0"/>
          <a:ext cx="0" cy="0"/>
          <a:chOff x="0" y="0"/>
          <a:chExt cx="0" cy="0"/>
        </a:xfrm>
      </p:grpSpPr>
      <p:sp>
        <p:nvSpPr>
          <p:cNvPr id="531" name="Google Shape;531;p51"/>
          <p:cNvSpPr/>
          <p:nvPr/>
        </p:nvSpPr>
        <p:spPr>
          <a:xfrm rot="-7405535" flipH="1">
            <a:off x="-3234670" y="-3952493"/>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1"/>
          <p:cNvSpPr/>
          <p:nvPr/>
        </p:nvSpPr>
        <p:spPr>
          <a:xfrm rot="10800000">
            <a:off x="-4386762" y="886054"/>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1"/>
          <p:cNvSpPr/>
          <p:nvPr/>
        </p:nvSpPr>
        <p:spPr>
          <a:xfrm rot="-6847906">
            <a:off x="-4259206" y="2193197"/>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1"/>
          <p:cNvSpPr/>
          <p:nvPr/>
        </p:nvSpPr>
        <p:spPr>
          <a:xfrm rot="10150240" flipH="1">
            <a:off x="-3503869" y="4261834"/>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1"/>
          <p:cNvSpPr/>
          <p:nvPr/>
        </p:nvSpPr>
        <p:spPr>
          <a:xfrm rot="-9986681">
            <a:off x="4621400" y="2424119"/>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1"/>
          <p:cNvSpPr/>
          <p:nvPr/>
        </p:nvSpPr>
        <p:spPr>
          <a:xfrm rot="514397">
            <a:off x="5775901" y="-3485758"/>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1"/>
          <p:cNvSpPr/>
          <p:nvPr/>
        </p:nvSpPr>
        <p:spPr>
          <a:xfrm rot="3373645">
            <a:off x="6277252" y="102828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1075" y="438900"/>
            <a:ext cx="76986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Kulim Park"/>
              <a:buNone/>
              <a:defRPr sz="2800">
                <a:solidFill>
                  <a:schemeClr val="dk1"/>
                </a:solidFill>
                <a:latin typeface="Kulim Park"/>
                <a:ea typeface="Kulim Park"/>
                <a:cs typeface="Kulim Park"/>
                <a:sym typeface="Kulim Park"/>
              </a:defRPr>
            </a:lvl1pPr>
            <a:lvl2pPr lvl="1"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2pPr>
            <a:lvl3pPr lvl="2"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3pPr>
            <a:lvl4pPr lvl="3"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4pPr>
            <a:lvl5pPr lvl="4"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5pPr>
            <a:lvl6pPr lvl="5"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6pPr>
            <a:lvl7pPr lvl="6"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7pPr>
            <a:lvl8pPr lvl="7"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8pPr>
            <a:lvl9pPr lvl="8"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9pPr>
          </a:lstStyle>
          <a:p>
            <a:endParaRPr/>
          </a:p>
        </p:txBody>
      </p:sp>
      <p:sp>
        <p:nvSpPr>
          <p:cNvPr id="7" name="Google Shape;7;p1"/>
          <p:cNvSpPr txBox="1">
            <a:spLocks noGrp="1"/>
          </p:cNvSpPr>
          <p:nvPr>
            <p:ph type="body" idx="1"/>
          </p:nvPr>
        </p:nvSpPr>
        <p:spPr>
          <a:xfrm>
            <a:off x="721075" y="1351868"/>
            <a:ext cx="7701900" cy="32475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1pPr>
            <a:lvl2pPr marL="914400" lvl="1"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2pPr>
            <a:lvl3pPr marL="1371600" lvl="2"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3pPr>
            <a:lvl4pPr marL="1828800" lvl="3"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4pPr>
            <a:lvl5pPr marL="2286000" lvl="4"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5pPr>
            <a:lvl6pPr marL="2743200" lvl="5"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6pPr>
            <a:lvl7pPr marL="3200400" lvl="6"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7pPr>
            <a:lvl8pPr marL="3657600" lvl="7"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8pPr>
            <a:lvl9pPr marL="4114800" lvl="8"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94" r:id="rId5"/>
    <p:sldLayoutId id="2147483695" r:id="rId6"/>
    <p:sldLayoutId id="2147483696" r:id="rId7"/>
    <p:sldLayoutId id="2147483697"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customXml" Target="../ink/ink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image" Target="../media/image20.png"/><Relationship Id="rId4" Type="http://schemas.openxmlformats.org/officeDocument/2006/relationships/customXml" Target="../ink/ink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50.png"/><Relationship Id="rId13" Type="http://schemas.openxmlformats.org/officeDocument/2006/relationships/customXml" Target="../ink/ink9.xml"/><Relationship Id="rId18" Type="http://schemas.openxmlformats.org/officeDocument/2006/relationships/image" Target="../media/image400.png"/><Relationship Id="rId3" Type="http://schemas.openxmlformats.org/officeDocument/2006/relationships/image" Target="../media/image37.png"/><Relationship Id="rId7" Type="http://schemas.openxmlformats.org/officeDocument/2006/relationships/customXml" Target="../ink/ink6.xml"/><Relationship Id="rId12" Type="http://schemas.openxmlformats.org/officeDocument/2006/relationships/image" Target="../media/image370.png"/><Relationship Id="rId17" Type="http://schemas.openxmlformats.org/officeDocument/2006/relationships/customXml" Target="../ink/ink11.xml"/><Relationship Id="rId2" Type="http://schemas.openxmlformats.org/officeDocument/2006/relationships/notesSlide" Target="../notesSlides/notesSlide39.xml"/><Relationship Id="rId16"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340.png"/><Relationship Id="rId11" Type="http://schemas.openxmlformats.org/officeDocument/2006/relationships/customXml" Target="../ink/ink8.xml"/><Relationship Id="rId5" Type="http://schemas.openxmlformats.org/officeDocument/2006/relationships/customXml" Target="../ink/ink5.xml"/><Relationship Id="rId15" Type="http://schemas.openxmlformats.org/officeDocument/2006/relationships/customXml" Target="../ink/ink10.xml"/><Relationship Id="rId10" Type="http://schemas.openxmlformats.org/officeDocument/2006/relationships/image" Target="../media/image360.png"/><Relationship Id="rId4" Type="http://schemas.openxmlformats.org/officeDocument/2006/relationships/image" Target="../media/image38.png"/><Relationship Id="rId9" Type="http://schemas.openxmlformats.org/officeDocument/2006/relationships/customXml" Target="../ink/ink7.xml"/><Relationship Id="rId14" Type="http://schemas.openxmlformats.org/officeDocument/2006/relationships/image" Target="../media/image38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customXml" Target="../ink/ink13.xml"/><Relationship Id="rId5" Type="http://schemas.openxmlformats.org/officeDocument/2006/relationships/image" Target="../media/image42.png"/><Relationship Id="rId4" Type="http://schemas.openxmlformats.org/officeDocument/2006/relationships/customXml" Target="../ink/ink12.xml"/><Relationship Id="rId9"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hyperlink" Target="https://www.youtube.com/watch?v=cpADNWjNvkU" TargetMode="External"/><Relationship Id="rId2" Type="http://schemas.openxmlformats.org/officeDocument/2006/relationships/hyperlink" Target="https://dl.acm.org/doi/fullHtml/10.1145/3290605.3300500"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customXml" Target="../ink/ink15.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cpADNWjNvkU?start=140&amp;feature=oembed"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7"/>
          <p:cNvSpPr txBox="1">
            <a:spLocks noGrp="1"/>
          </p:cNvSpPr>
          <p:nvPr>
            <p:ph type="ctrTitle"/>
          </p:nvPr>
        </p:nvSpPr>
        <p:spPr>
          <a:xfrm>
            <a:off x="579216" y="444825"/>
            <a:ext cx="7697700" cy="300110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lt1"/>
                </a:solidFill>
                <a:latin typeface="Kulim Park"/>
                <a:ea typeface="Kulim Park"/>
                <a:cs typeface="Kulim Park"/>
                <a:sym typeface="Kulim Park"/>
              </a:rPr>
              <a:t>BOLT-ON, COMPACT AND RAPID PROGRAM SLICING FOR</a:t>
            </a:r>
            <a:br>
              <a:rPr lang="en" sz="3600" dirty="0">
                <a:solidFill>
                  <a:schemeClr val="lt1"/>
                </a:solidFill>
                <a:latin typeface="Kulim Park"/>
                <a:ea typeface="Kulim Park"/>
                <a:cs typeface="Kulim Park"/>
                <a:sym typeface="Kulim Park"/>
              </a:rPr>
            </a:br>
            <a:r>
              <a:rPr lang="en" sz="3600" dirty="0">
                <a:solidFill>
                  <a:schemeClr val="dk2"/>
                </a:solidFill>
                <a:latin typeface="Kulim Park"/>
                <a:ea typeface="Kulim Park"/>
                <a:cs typeface="Kulim Park"/>
                <a:sym typeface="Kulim Park"/>
              </a:rPr>
              <a:t>NOTEBOOKS</a:t>
            </a:r>
            <a:endParaRPr sz="3600" dirty="0">
              <a:solidFill>
                <a:schemeClr val="dk2"/>
              </a:solidFill>
              <a:latin typeface="Kulim Park"/>
              <a:ea typeface="Kulim Park"/>
              <a:cs typeface="Kulim Park"/>
              <a:sym typeface="Kulim Park"/>
            </a:endParaRPr>
          </a:p>
        </p:txBody>
      </p:sp>
      <p:sp>
        <p:nvSpPr>
          <p:cNvPr id="3" name="Subtitle 2">
            <a:extLst>
              <a:ext uri="{FF2B5EF4-FFF2-40B4-BE49-F238E27FC236}">
                <a16:creationId xmlns:a16="http://schemas.microsoft.com/office/drawing/2014/main" id="{6E34794B-6433-DC58-C14B-CB68F4969878}"/>
              </a:ext>
            </a:extLst>
          </p:cNvPr>
          <p:cNvSpPr>
            <a:spLocks noGrp="1"/>
          </p:cNvSpPr>
          <p:nvPr>
            <p:ph type="subTitle" idx="1"/>
          </p:nvPr>
        </p:nvSpPr>
        <p:spPr>
          <a:xfrm>
            <a:off x="1742416" y="3007442"/>
            <a:ext cx="5218500" cy="548700"/>
          </a:xfrm>
        </p:spPr>
        <p:txBody>
          <a:bodyPr/>
          <a:lstStyle/>
          <a:p>
            <a:r>
              <a:rPr lang="en-US" b="1" dirty="0"/>
              <a:t>Sophie Prahia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B722DDB-0F4E-2A39-7657-76D4F01F146B}"/>
              </a:ext>
            </a:extLst>
          </p:cNvPr>
          <p:cNvSpPr>
            <a:spLocks noGrp="1"/>
          </p:cNvSpPr>
          <p:nvPr>
            <p:ph type="title"/>
          </p:nvPr>
        </p:nvSpPr>
        <p:spPr>
          <a:xfrm>
            <a:off x="865406" y="431040"/>
            <a:ext cx="7087748" cy="996913"/>
          </a:xfrm>
        </p:spPr>
        <p:txBody>
          <a:bodyPr/>
          <a:lstStyle/>
          <a:p>
            <a:pPr algn="ctr"/>
            <a:r>
              <a:rPr lang="en-US" sz="4000" dirty="0"/>
              <a:t>Dynamic VS Static</a:t>
            </a:r>
            <a:br>
              <a:rPr lang="en-US" sz="4000" dirty="0"/>
            </a:br>
            <a:r>
              <a:rPr lang="en-US" sz="4000" dirty="0"/>
              <a:t>Program Slicing</a:t>
            </a:r>
          </a:p>
        </p:txBody>
      </p:sp>
      <p:sp>
        <p:nvSpPr>
          <p:cNvPr id="10" name="TextBox 9">
            <a:extLst>
              <a:ext uri="{FF2B5EF4-FFF2-40B4-BE49-F238E27FC236}">
                <a16:creationId xmlns:a16="http://schemas.microsoft.com/office/drawing/2014/main" id="{0C9B1F74-E3F9-44E3-A229-5B4A69BD6146}"/>
              </a:ext>
            </a:extLst>
          </p:cNvPr>
          <p:cNvSpPr txBox="1"/>
          <p:nvPr/>
        </p:nvSpPr>
        <p:spPr>
          <a:xfrm>
            <a:off x="94375" y="2561987"/>
            <a:ext cx="4157585" cy="1028358"/>
          </a:xfrm>
          <a:prstGeom prst="rect">
            <a:avLst/>
          </a:prstGeom>
          <a:noFill/>
        </p:spPr>
        <p:txBody>
          <a:bodyPr wrap="square">
            <a:spAutoFit/>
          </a:bodyPr>
          <a:lstStyle/>
          <a:p>
            <a:pPr>
              <a:lnSpc>
                <a:spcPct val="150000"/>
              </a:lnSpc>
            </a:pPr>
            <a:r>
              <a:rPr lang="en-US" b="1" i="0" dirty="0">
                <a:solidFill>
                  <a:srgbClr val="202122"/>
                </a:solidFill>
                <a:effectLst/>
                <a:latin typeface="Manrope" panose="020B0604020202020204" charset="0"/>
              </a:rPr>
              <a:t>static program slice </a:t>
            </a:r>
            <a:r>
              <a:rPr lang="en-US" dirty="0">
                <a:solidFill>
                  <a:srgbClr val="202122"/>
                </a:solidFill>
                <a:latin typeface="Manrope" panose="020B0604020202020204" charset="0"/>
              </a:rPr>
              <a:t>-</a:t>
            </a:r>
            <a:r>
              <a:rPr lang="en-US" b="0" i="0" dirty="0">
                <a:solidFill>
                  <a:srgbClr val="202122"/>
                </a:solidFill>
                <a:effectLst/>
                <a:latin typeface="Manrope" panose="020B0604020202020204" charset="0"/>
              </a:rPr>
              <a:t>  consists of all statements </a:t>
            </a:r>
            <a:r>
              <a:rPr lang="en-US" b="1" i="0" dirty="0">
                <a:solidFill>
                  <a:schemeClr val="tx1"/>
                </a:solidFill>
                <a:effectLst/>
                <a:latin typeface="Manrope" panose="020B0604020202020204" charset="0"/>
              </a:rPr>
              <a:t> </a:t>
            </a:r>
            <a:r>
              <a:rPr lang="en-US" i="0" dirty="0">
                <a:solidFill>
                  <a:schemeClr val="tx1"/>
                </a:solidFill>
                <a:effectLst/>
                <a:latin typeface="Manrope" panose="020B0604020202020204" charset="0"/>
              </a:rPr>
              <a:t>that</a:t>
            </a:r>
            <a:r>
              <a:rPr lang="en-US" b="1" i="0" dirty="0">
                <a:solidFill>
                  <a:schemeClr val="tx1"/>
                </a:solidFill>
                <a:effectLst/>
                <a:latin typeface="Manrope" panose="020B0604020202020204" charset="0"/>
              </a:rPr>
              <a:t> </a:t>
            </a:r>
            <a:r>
              <a:rPr lang="en-US" b="1" i="0" u="sng" dirty="0">
                <a:solidFill>
                  <a:schemeClr val="accent3">
                    <a:lumMod val="75000"/>
                  </a:schemeClr>
                </a:solidFill>
                <a:effectLst/>
                <a:latin typeface="Manrope" panose="020B0604020202020204" charset="0"/>
              </a:rPr>
              <a:t>may</a:t>
            </a:r>
            <a:r>
              <a:rPr lang="en-US" b="1" i="0" dirty="0">
                <a:solidFill>
                  <a:schemeClr val="accent3">
                    <a:lumMod val="75000"/>
                  </a:schemeClr>
                </a:solidFill>
                <a:effectLst/>
                <a:latin typeface="Manrope" panose="020B0604020202020204" charset="0"/>
              </a:rPr>
              <a:t> affect</a:t>
            </a:r>
            <a:r>
              <a:rPr lang="en-US" b="0" i="0" dirty="0">
                <a:solidFill>
                  <a:srgbClr val="202122"/>
                </a:solidFill>
                <a:effectLst/>
                <a:latin typeface="Manrope" panose="020B0604020202020204" charset="0"/>
              </a:rPr>
              <a:t> the value of variable v in a statement x.</a:t>
            </a:r>
            <a:endParaRPr lang="en-US" dirty="0">
              <a:latin typeface="Manrope" panose="020B0604020202020204" charset="0"/>
            </a:endParaRPr>
          </a:p>
        </p:txBody>
      </p:sp>
      <p:sp>
        <p:nvSpPr>
          <p:cNvPr id="12" name="TextBox 11">
            <a:extLst>
              <a:ext uri="{FF2B5EF4-FFF2-40B4-BE49-F238E27FC236}">
                <a16:creationId xmlns:a16="http://schemas.microsoft.com/office/drawing/2014/main" id="{77A5EF6F-EBD7-D531-F276-A446F9E73865}"/>
              </a:ext>
            </a:extLst>
          </p:cNvPr>
          <p:cNvSpPr txBox="1"/>
          <p:nvPr/>
        </p:nvSpPr>
        <p:spPr>
          <a:xfrm>
            <a:off x="4419487" y="2439110"/>
            <a:ext cx="4334256" cy="1028358"/>
          </a:xfrm>
          <a:prstGeom prst="rect">
            <a:avLst/>
          </a:prstGeom>
          <a:noFill/>
        </p:spPr>
        <p:txBody>
          <a:bodyPr wrap="square">
            <a:spAutoFit/>
          </a:bodyPr>
          <a:lstStyle/>
          <a:p>
            <a:pPr>
              <a:lnSpc>
                <a:spcPct val="150000"/>
              </a:lnSpc>
            </a:pPr>
            <a:r>
              <a:rPr lang="en-US" b="1" i="0" dirty="0">
                <a:solidFill>
                  <a:srgbClr val="202122"/>
                </a:solidFill>
                <a:effectLst/>
                <a:latin typeface="Manrope" panose="020B0604020202020204" charset="0"/>
              </a:rPr>
              <a:t>dynamic program slice </a:t>
            </a:r>
            <a:r>
              <a:rPr lang="en-US" b="0" i="0" dirty="0">
                <a:solidFill>
                  <a:srgbClr val="202122"/>
                </a:solidFill>
                <a:effectLst/>
                <a:latin typeface="Manrope" panose="020B0604020202020204" charset="0"/>
              </a:rPr>
              <a:t>– consists </a:t>
            </a:r>
            <a:r>
              <a:rPr lang="en-US" i="0" dirty="0">
                <a:solidFill>
                  <a:srgbClr val="202122"/>
                </a:solidFill>
                <a:effectLst/>
                <a:latin typeface="Manrope" panose="020B0604020202020204" charset="0"/>
              </a:rPr>
              <a:t>only</a:t>
            </a:r>
            <a:r>
              <a:rPr lang="en-US" b="0" i="0" dirty="0">
                <a:solidFill>
                  <a:srgbClr val="202122"/>
                </a:solidFill>
                <a:effectLst/>
                <a:latin typeface="Manrope" panose="020B0604020202020204" charset="0"/>
              </a:rPr>
              <a:t> the statements that </a:t>
            </a:r>
            <a:r>
              <a:rPr lang="en-US" b="1" i="0" u="sng" dirty="0">
                <a:solidFill>
                  <a:schemeClr val="accent3">
                    <a:lumMod val="75000"/>
                  </a:schemeClr>
                </a:solidFill>
                <a:latin typeface="Manrope" panose="020B0604020202020204" charset="0"/>
              </a:rPr>
              <a:t>truly</a:t>
            </a:r>
            <a:r>
              <a:rPr lang="en-US" b="1" i="0" dirty="0">
                <a:solidFill>
                  <a:schemeClr val="accent3">
                    <a:lumMod val="75000"/>
                  </a:schemeClr>
                </a:solidFill>
                <a:latin typeface="Manrope" panose="020B0604020202020204" charset="0"/>
              </a:rPr>
              <a:t> impact </a:t>
            </a:r>
            <a:r>
              <a:rPr lang="en-US" b="0" i="0" dirty="0">
                <a:solidFill>
                  <a:srgbClr val="202122"/>
                </a:solidFill>
                <a:effectLst/>
                <a:latin typeface="Manrope" panose="020B0604020202020204" charset="0"/>
              </a:rPr>
              <a:t>a variable's value at a certain point in the program for that specific run.</a:t>
            </a:r>
          </a:p>
        </p:txBody>
      </p:sp>
      <p:sp>
        <p:nvSpPr>
          <p:cNvPr id="5" name="TextBox 4">
            <a:extLst>
              <a:ext uri="{FF2B5EF4-FFF2-40B4-BE49-F238E27FC236}">
                <a16:creationId xmlns:a16="http://schemas.microsoft.com/office/drawing/2014/main" id="{17C2CE36-9BBC-D730-EAAD-D076B4718E1B}"/>
              </a:ext>
            </a:extLst>
          </p:cNvPr>
          <p:cNvSpPr txBox="1"/>
          <p:nvPr/>
        </p:nvSpPr>
        <p:spPr>
          <a:xfrm>
            <a:off x="865406" y="4112597"/>
            <a:ext cx="7980882" cy="792718"/>
          </a:xfrm>
          <a:prstGeom prst="rect">
            <a:avLst/>
          </a:prstGeom>
          <a:noFill/>
        </p:spPr>
        <p:txBody>
          <a:bodyPr wrap="square">
            <a:spAutoFit/>
          </a:bodyPr>
          <a:lstStyle/>
          <a:p>
            <a:pPr>
              <a:lnSpc>
                <a:spcPct val="150000"/>
              </a:lnSpc>
            </a:pPr>
            <a:r>
              <a:rPr lang="en-US" sz="1600" b="1" dirty="0">
                <a:latin typeface="Manrope" panose="020B0604020202020204" charset="0"/>
              </a:rPr>
              <a:t>The motivation for using dynamic programming </a:t>
            </a:r>
            <a:r>
              <a:rPr lang="en-US" sz="1600" dirty="0">
                <a:latin typeface="Manrope" panose="020B0604020202020204" charset="0"/>
              </a:rPr>
              <a:t>- Static slices may be imprecise and include redundant code.</a:t>
            </a:r>
          </a:p>
        </p:txBody>
      </p:sp>
      <p:pic>
        <p:nvPicPr>
          <p:cNvPr id="1026" name="Picture 2" descr="Motivation icon in trendy flat style. Motivate symbol for your web site design, logo, app, UI Vector EPS 10. ">
            <a:extLst>
              <a:ext uri="{FF2B5EF4-FFF2-40B4-BE49-F238E27FC236}">
                <a16:creationId xmlns:a16="http://schemas.microsoft.com/office/drawing/2014/main" id="{F49424C9-B627-C2E6-96B4-796B556143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36" t="18730" r="15485" b="16261"/>
          <a:stretch/>
        </p:blipFill>
        <p:spPr bwMode="auto">
          <a:xfrm>
            <a:off x="97310" y="4107215"/>
            <a:ext cx="768096" cy="798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2BEC7D18-F3AB-3E13-704F-2092B07907F8}"/>
              </a:ext>
            </a:extLst>
          </p:cNvPr>
          <p:cNvSpPr txBox="1"/>
          <p:nvPr/>
        </p:nvSpPr>
        <p:spPr>
          <a:xfrm>
            <a:off x="4419487" y="1486430"/>
            <a:ext cx="4526280" cy="703782"/>
          </a:xfrm>
          <a:prstGeom prst="rect">
            <a:avLst/>
          </a:prstGeom>
          <a:noFill/>
        </p:spPr>
        <p:txBody>
          <a:bodyPr wrap="square">
            <a:spAutoFit/>
          </a:bodyPr>
          <a:lstStyle/>
          <a:p>
            <a:pPr>
              <a:lnSpc>
                <a:spcPct val="150000"/>
              </a:lnSpc>
            </a:pPr>
            <a:r>
              <a:rPr lang="en-US" b="1" i="0" dirty="0">
                <a:solidFill>
                  <a:srgbClr val="202122"/>
                </a:solidFill>
                <a:effectLst/>
                <a:latin typeface="Manrope" panose="020B0604020202020204" charset="0"/>
              </a:rPr>
              <a:t>Dynamic slicing </a:t>
            </a:r>
            <a:r>
              <a:rPr lang="en-US" b="0" i="0" dirty="0">
                <a:solidFill>
                  <a:srgbClr val="202122"/>
                </a:solidFill>
                <a:effectLst/>
                <a:latin typeface="Manrope" panose="020B0604020202020204" charset="0"/>
              </a:rPr>
              <a:t>-  uses </a:t>
            </a:r>
            <a:r>
              <a:rPr lang="en-US" b="0" i="0" u="sng" dirty="0">
                <a:solidFill>
                  <a:srgbClr val="202122"/>
                </a:solidFill>
                <a:effectLst/>
                <a:latin typeface="Manrope" panose="020B0604020202020204" charset="0"/>
              </a:rPr>
              <a:t>details from a specific run </a:t>
            </a:r>
            <a:r>
              <a:rPr lang="en-US" b="0" i="0" dirty="0">
                <a:solidFill>
                  <a:srgbClr val="202122"/>
                </a:solidFill>
                <a:effectLst/>
                <a:latin typeface="Manrope" panose="020B0604020202020204" charset="0"/>
              </a:rPr>
              <a:t>of a program</a:t>
            </a:r>
            <a:endParaRPr lang="en-US" dirty="0"/>
          </a:p>
        </p:txBody>
      </p:sp>
      <p:sp>
        <p:nvSpPr>
          <p:cNvPr id="6" name="TextBox 5">
            <a:extLst>
              <a:ext uri="{FF2B5EF4-FFF2-40B4-BE49-F238E27FC236}">
                <a16:creationId xmlns:a16="http://schemas.microsoft.com/office/drawing/2014/main" id="{69F7E875-CA7C-01B1-69EB-5444B68F6DEE}"/>
              </a:ext>
            </a:extLst>
          </p:cNvPr>
          <p:cNvSpPr txBox="1"/>
          <p:nvPr/>
        </p:nvSpPr>
        <p:spPr>
          <a:xfrm>
            <a:off x="94375" y="1485019"/>
            <a:ext cx="4026634" cy="705193"/>
          </a:xfrm>
          <a:prstGeom prst="rect">
            <a:avLst/>
          </a:prstGeom>
          <a:noFill/>
        </p:spPr>
        <p:txBody>
          <a:bodyPr wrap="square">
            <a:spAutoFit/>
          </a:bodyPr>
          <a:lstStyle/>
          <a:p>
            <a:pPr>
              <a:lnSpc>
                <a:spcPct val="150000"/>
              </a:lnSpc>
            </a:pPr>
            <a:r>
              <a:rPr lang="en-US" b="1" i="0" dirty="0">
                <a:solidFill>
                  <a:srgbClr val="202122"/>
                </a:solidFill>
                <a:effectLst/>
                <a:latin typeface="Manrope" panose="020B0604020202020204" charset="0"/>
              </a:rPr>
              <a:t>static program slicing </a:t>
            </a:r>
            <a:r>
              <a:rPr lang="en-US" i="0" dirty="0">
                <a:solidFill>
                  <a:srgbClr val="202122"/>
                </a:solidFill>
                <a:effectLst/>
                <a:latin typeface="Manrope" panose="020B0604020202020204" charset="0"/>
              </a:rPr>
              <a:t>-</a:t>
            </a:r>
            <a:r>
              <a:rPr lang="en-US" b="1" i="0" dirty="0">
                <a:solidFill>
                  <a:srgbClr val="202122"/>
                </a:solidFill>
                <a:effectLst/>
                <a:latin typeface="Manrope" panose="020B0604020202020204" charset="0"/>
              </a:rPr>
              <a:t> </a:t>
            </a:r>
            <a:r>
              <a:rPr lang="en-US" b="0" i="0" dirty="0">
                <a:solidFill>
                  <a:srgbClr val="202122"/>
                </a:solidFill>
                <a:effectLst/>
                <a:latin typeface="Manrope" panose="020B0604020202020204" charset="0"/>
              </a:rPr>
              <a:t>applied on the source code </a:t>
            </a:r>
            <a:r>
              <a:rPr lang="en-US" i="0" dirty="0">
                <a:solidFill>
                  <a:srgbClr val="202122"/>
                </a:solidFill>
                <a:effectLst/>
                <a:latin typeface="Manrope" panose="020B0604020202020204" charset="0"/>
              </a:rPr>
              <a:t>with </a:t>
            </a:r>
            <a:r>
              <a:rPr lang="en-US" i="0" u="sng" dirty="0">
                <a:solidFill>
                  <a:srgbClr val="202122"/>
                </a:solidFill>
                <a:effectLst/>
                <a:latin typeface="Manrope" panose="020B0604020202020204" charset="0"/>
              </a:rPr>
              <a:t>no additional information. </a:t>
            </a:r>
            <a:endParaRPr lang="en-US" u="sng" dirty="0">
              <a:latin typeface="Manrope" panose="020B0604020202020204" charset="0"/>
            </a:endParaRPr>
          </a:p>
        </p:txBody>
      </p:sp>
    </p:spTree>
    <p:extLst>
      <p:ext uri="{BB962C8B-B14F-4D97-AF65-F5344CB8AC3E}">
        <p14:creationId xmlns:p14="http://schemas.microsoft.com/office/powerpoint/2010/main" val="3774406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DDA82-C97C-A197-D405-66D51B3DB067}"/>
              </a:ext>
            </a:extLst>
          </p:cNvPr>
          <p:cNvSpPr>
            <a:spLocks noGrp="1"/>
          </p:cNvSpPr>
          <p:nvPr>
            <p:ph type="title"/>
          </p:nvPr>
        </p:nvSpPr>
        <p:spPr>
          <a:xfrm>
            <a:off x="464058" y="393192"/>
            <a:ext cx="8215884" cy="1751075"/>
          </a:xfrm>
        </p:spPr>
        <p:txBody>
          <a:bodyPr/>
          <a:lstStyle/>
          <a:p>
            <a:pPr algn="ctr"/>
            <a:r>
              <a:rPr lang="en-US" dirty="0"/>
              <a:t>Notebook-Centric Slicing: Challenges</a:t>
            </a:r>
          </a:p>
        </p:txBody>
      </p:sp>
      <p:pic>
        <p:nvPicPr>
          <p:cNvPr id="3" name="Picture 2" descr="A diagram of a computer&#10;&#10;Description automatically generated with medium confidence">
            <a:extLst>
              <a:ext uri="{FF2B5EF4-FFF2-40B4-BE49-F238E27FC236}">
                <a16:creationId xmlns:a16="http://schemas.microsoft.com/office/drawing/2014/main" id="{8AE14A72-4852-FCAC-F71E-C7E8369EFD51}"/>
              </a:ext>
            </a:extLst>
          </p:cNvPr>
          <p:cNvPicPr>
            <a:picLocks noChangeAspect="1"/>
          </p:cNvPicPr>
          <p:nvPr/>
        </p:nvPicPr>
        <p:blipFill rotWithShape="1">
          <a:blip r:embed="rId3"/>
          <a:srcRect l="1" t="-242" r="-544" b="510"/>
          <a:stretch/>
        </p:blipFill>
        <p:spPr>
          <a:xfrm>
            <a:off x="3069771" y="2144267"/>
            <a:ext cx="3004457" cy="27615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89707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9FB68-4088-EFB2-C9B1-DE686B819308}"/>
              </a:ext>
            </a:extLst>
          </p:cNvPr>
          <p:cNvSpPr>
            <a:spLocks noGrp="1"/>
          </p:cNvSpPr>
          <p:nvPr>
            <p:ph type="title"/>
          </p:nvPr>
        </p:nvSpPr>
        <p:spPr>
          <a:xfrm>
            <a:off x="807990" y="437762"/>
            <a:ext cx="7979394" cy="1610100"/>
          </a:xfrm>
        </p:spPr>
        <p:txBody>
          <a:bodyPr/>
          <a:lstStyle/>
          <a:p>
            <a:r>
              <a:rPr lang="en-US" dirty="0"/>
              <a:t>   Challenge 1: Small and   accurate program slices</a:t>
            </a:r>
          </a:p>
        </p:txBody>
      </p:sp>
      <p:sp>
        <p:nvSpPr>
          <p:cNvPr id="5" name="TextBox 4">
            <a:extLst>
              <a:ext uri="{FF2B5EF4-FFF2-40B4-BE49-F238E27FC236}">
                <a16:creationId xmlns:a16="http://schemas.microsoft.com/office/drawing/2014/main" id="{8D7CA135-FBBC-E4C3-4409-FBB8A199F9C6}"/>
              </a:ext>
            </a:extLst>
          </p:cNvPr>
          <p:cNvSpPr txBox="1"/>
          <p:nvPr/>
        </p:nvSpPr>
        <p:spPr>
          <a:xfrm>
            <a:off x="635630" y="2181557"/>
            <a:ext cx="7872739" cy="70519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Manrope" panose="020B0604020202020204" charset="0"/>
              </a:rPr>
              <a:t>In many cases, the static slicing technique will yield </a:t>
            </a:r>
            <a:r>
              <a:rPr lang="en-US" b="1" dirty="0">
                <a:latin typeface="Manrope" panose="020B0604020202020204" charset="0"/>
              </a:rPr>
              <a:t>overly-conservative</a:t>
            </a:r>
            <a:r>
              <a:rPr lang="en-US" dirty="0">
                <a:latin typeface="Manrope" panose="020B0604020202020204" charset="0"/>
              </a:rPr>
              <a:t> (and therefore larger than necessary) slices. </a:t>
            </a:r>
            <a:endParaRPr lang="en-US" sz="1200" dirty="0">
              <a:latin typeface="Manrope" panose="020B0604020202020204" charset="0"/>
            </a:endParaRPr>
          </a:p>
        </p:txBody>
      </p:sp>
      <p:sp>
        <p:nvSpPr>
          <p:cNvPr id="9" name="TextBox 8">
            <a:extLst>
              <a:ext uri="{FF2B5EF4-FFF2-40B4-BE49-F238E27FC236}">
                <a16:creationId xmlns:a16="http://schemas.microsoft.com/office/drawing/2014/main" id="{AE658300-BE52-5A36-9C65-6740E05C3877}"/>
              </a:ext>
            </a:extLst>
          </p:cNvPr>
          <p:cNvSpPr txBox="1"/>
          <p:nvPr/>
        </p:nvSpPr>
        <p:spPr>
          <a:xfrm>
            <a:off x="528975" y="3034233"/>
            <a:ext cx="7979394" cy="1028358"/>
          </a:xfrm>
          <a:prstGeom prst="rect">
            <a:avLst/>
          </a:prstGeom>
          <a:noFill/>
        </p:spPr>
        <p:txBody>
          <a:bodyPr wrap="square">
            <a:spAutoFit/>
          </a:bodyPr>
          <a:lstStyle/>
          <a:p>
            <a:pPr marL="444500" marR="0" lvl="0" indent="-28575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Char char="•"/>
              <a:tabLst/>
              <a:defRPr/>
            </a:pPr>
            <a:r>
              <a:rPr lang="en-US" b="0" i="0" dirty="0">
                <a:solidFill>
                  <a:srgbClr val="29261B"/>
                </a:solidFill>
                <a:effectLst/>
                <a:latin typeface="Manrope" panose="020B0604020202020204" charset="0"/>
              </a:rPr>
              <a:t>One approach to reduce slice is to leverage </a:t>
            </a:r>
            <a:r>
              <a:rPr lang="en-US" b="1" i="0" dirty="0">
                <a:solidFill>
                  <a:srgbClr val="29261B"/>
                </a:solidFill>
                <a:effectLst/>
                <a:latin typeface="Manrope" panose="020B0604020202020204" charset="0"/>
              </a:rPr>
              <a:t>dynamic slicing</a:t>
            </a:r>
            <a:r>
              <a:rPr lang="en-US" b="0" i="0" dirty="0">
                <a:solidFill>
                  <a:srgbClr val="29261B"/>
                </a:solidFill>
                <a:effectLst/>
                <a:latin typeface="Manrope" panose="020B0604020202020204" charset="0"/>
              </a:rPr>
              <a:t>. Dynamic slicing infers  data dependencies using the actual runtime state of the notebook’s execution log</a:t>
            </a:r>
            <a:r>
              <a:rPr lang="en-US" dirty="0">
                <a:solidFill>
                  <a:srgbClr val="29261B"/>
                </a:solidFill>
                <a:latin typeface="Manrope" panose="020B0604020202020204" charset="0"/>
              </a:rPr>
              <a:t> </a:t>
            </a:r>
            <a:r>
              <a:rPr lang="en-US" b="0" i="0" dirty="0">
                <a:solidFill>
                  <a:srgbClr val="29261B"/>
                </a:solidFill>
                <a:effectLst/>
                <a:latin typeface="Manrope" panose="020B0604020202020204" charset="0"/>
              </a:rPr>
              <a:t>(useful for code with </a:t>
            </a:r>
            <a:r>
              <a:rPr lang="en-US" i="0" u="sng" dirty="0">
                <a:solidFill>
                  <a:srgbClr val="29261B"/>
                </a:solidFill>
                <a:effectLst/>
                <a:latin typeface="Manrope" panose="020B0604020202020204" charset="0"/>
              </a:rPr>
              <a:t>dynamic behavior</a:t>
            </a:r>
            <a:r>
              <a:rPr lang="en-US" b="0" i="0" dirty="0">
                <a:solidFill>
                  <a:srgbClr val="29261B"/>
                </a:solidFill>
                <a:effectLst/>
                <a:latin typeface="Manrope" panose="020B0604020202020204" charset="0"/>
              </a:rPr>
              <a:t>).</a:t>
            </a:r>
            <a:endParaRPr lang="en-US" dirty="0">
              <a:latin typeface="Manrope" panose="020B0604020202020204" charset="0"/>
            </a:endParaRPr>
          </a:p>
        </p:txBody>
      </p:sp>
      <p:pic>
        <p:nvPicPr>
          <p:cNvPr id="7" name="Picture 6" descr="A black and white pictogram of a person pushing a large circle&#10;&#10;Description automatically generated">
            <a:extLst>
              <a:ext uri="{FF2B5EF4-FFF2-40B4-BE49-F238E27FC236}">
                <a16:creationId xmlns:a16="http://schemas.microsoft.com/office/drawing/2014/main" id="{4C821FA1-A604-792A-F21C-C922AF3DC7EC}"/>
              </a:ext>
            </a:extLst>
          </p:cNvPr>
          <p:cNvPicPr>
            <a:picLocks noChangeAspect="1"/>
          </p:cNvPicPr>
          <p:nvPr/>
        </p:nvPicPr>
        <p:blipFill>
          <a:blip r:embed="rId3"/>
          <a:stretch>
            <a:fillRect/>
          </a:stretch>
        </p:blipFill>
        <p:spPr>
          <a:xfrm>
            <a:off x="217234" y="102689"/>
            <a:ext cx="1287018" cy="1287018"/>
          </a:xfrm>
          <a:prstGeom prst="rect">
            <a:avLst/>
          </a:prstGeom>
          <a:ln>
            <a:noFill/>
          </a:ln>
          <a:effectLst>
            <a:softEdge rad="112500"/>
          </a:effectLst>
        </p:spPr>
      </p:pic>
      <p:sp>
        <p:nvSpPr>
          <p:cNvPr id="4" name="TextBox 3">
            <a:extLst>
              <a:ext uri="{FF2B5EF4-FFF2-40B4-BE49-F238E27FC236}">
                <a16:creationId xmlns:a16="http://schemas.microsoft.com/office/drawing/2014/main" id="{D4FC5AB3-00E3-D2B7-A17D-B55798432B3F}"/>
              </a:ext>
            </a:extLst>
          </p:cNvPr>
          <p:cNvSpPr txBox="1"/>
          <p:nvPr/>
        </p:nvSpPr>
        <p:spPr>
          <a:xfrm>
            <a:off x="633640" y="4210074"/>
            <a:ext cx="8153744" cy="10283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chemeClr val="tx1"/>
                </a:solidFill>
                <a:effectLst/>
                <a:latin typeface="Manrope" panose="020B0604020202020204" charset="0"/>
              </a:rPr>
              <a:t>Dynamic slicing is </a:t>
            </a:r>
            <a:r>
              <a:rPr lang="en-US" b="1" i="0" dirty="0">
                <a:solidFill>
                  <a:schemeClr val="tx1"/>
                </a:solidFill>
                <a:effectLst/>
                <a:latin typeface="Manrope" panose="020B0604020202020204" charset="0"/>
              </a:rPr>
              <a:t>useful for handling dynamic behavior</a:t>
            </a:r>
            <a:r>
              <a:rPr lang="en-US" i="0" dirty="0">
                <a:solidFill>
                  <a:schemeClr val="tx1"/>
                </a:solidFill>
                <a:effectLst/>
                <a:latin typeface="Manrope" panose="020B0604020202020204" charset="0"/>
              </a:rPr>
              <a:t> ( resolving dynamic data dependencies</a:t>
            </a:r>
            <a:r>
              <a:rPr lang="en-US" b="1" i="0" dirty="0">
                <a:solidFill>
                  <a:schemeClr val="tx1"/>
                </a:solidFill>
                <a:effectLst/>
                <a:latin typeface="Manrope" panose="020B0604020202020204" charset="0"/>
              </a:rPr>
              <a:t>)</a:t>
            </a:r>
            <a:r>
              <a:rPr lang="en-US" b="0" i="0" dirty="0">
                <a:solidFill>
                  <a:schemeClr val="tx1"/>
                </a:solidFill>
                <a:effectLst/>
                <a:latin typeface="Manrope" panose="020B0604020202020204" charset="0"/>
              </a:rPr>
              <a:t>, whereas static slicing struggles with it.</a:t>
            </a:r>
            <a:br>
              <a:rPr lang="en-US" b="0" i="0" dirty="0">
                <a:solidFill>
                  <a:schemeClr val="tx1"/>
                </a:solidFill>
                <a:effectLst/>
                <a:latin typeface="Manrope" panose="020B0604020202020204" charset="0"/>
              </a:rPr>
            </a:br>
            <a:endParaRPr lang="en-US" dirty="0">
              <a:solidFill>
                <a:schemeClr val="tx1"/>
              </a:solidFill>
              <a:latin typeface="Manrope" panose="020B0604020202020204" charset="0"/>
            </a:endParaRPr>
          </a:p>
        </p:txBody>
      </p:sp>
    </p:spTree>
    <p:extLst>
      <p:ext uri="{BB962C8B-B14F-4D97-AF65-F5344CB8AC3E}">
        <p14:creationId xmlns:p14="http://schemas.microsoft.com/office/powerpoint/2010/main" val="2666366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B4E51F-547B-29D2-63B2-B5F1696EC873}"/>
              </a:ext>
            </a:extLst>
          </p:cNvPr>
          <p:cNvPicPr>
            <a:picLocks noChangeAspect="1"/>
          </p:cNvPicPr>
          <p:nvPr/>
        </p:nvPicPr>
        <p:blipFill rotWithShape="1">
          <a:blip r:embed="rId3"/>
          <a:srcRect l="-55" t="-2745" r="696" b="1133"/>
          <a:stretch/>
        </p:blipFill>
        <p:spPr>
          <a:xfrm>
            <a:off x="4654296" y="819593"/>
            <a:ext cx="4389803" cy="3704242"/>
          </a:xfrm>
          <a:prstGeom prst="rect">
            <a:avLst/>
          </a:prstGeom>
          <a:ln>
            <a:noFill/>
          </a:ln>
          <a:effectLst>
            <a:softEdge rad="112500"/>
          </a:effectLst>
        </p:spPr>
      </p:pic>
      <p:sp>
        <p:nvSpPr>
          <p:cNvPr id="8" name="TextBox 7">
            <a:extLst>
              <a:ext uri="{FF2B5EF4-FFF2-40B4-BE49-F238E27FC236}">
                <a16:creationId xmlns:a16="http://schemas.microsoft.com/office/drawing/2014/main" id="{B59EAF65-5239-AEEC-D98B-6E3CCB3C8930}"/>
              </a:ext>
            </a:extLst>
          </p:cNvPr>
          <p:cNvSpPr txBox="1"/>
          <p:nvPr/>
        </p:nvSpPr>
        <p:spPr>
          <a:xfrm>
            <a:off x="288488" y="745966"/>
            <a:ext cx="4515830" cy="2321020"/>
          </a:xfrm>
          <a:prstGeom prst="rect">
            <a:avLst/>
          </a:prstGeom>
          <a:noFill/>
        </p:spPr>
        <p:txBody>
          <a:bodyPr wrap="square">
            <a:spAutoFit/>
          </a:bodyPr>
          <a:lstStyle/>
          <a:p>
            <a:pPr>
              <a:lnSpc>
                <a:spcPct val="150000"/>
              </a:lnSpc>
            </a:pPr>
            <a:r>
              <a:rPr lang="en-US" dirty="0">
                <a:latin typeface="Manrope" panose="020B0604020202020204" charset="0"/>
              </a:rPr>
              <a:t>The user runs into an error (there was a typo of </a:t>
            </a:r>
            <a:r>
              <a:rPr lang="en-US" dirty="0" err="1">
                <a:latin typeface="Manrope" panose="020B0604020202020204" charset="0"/>
              </a:rPr>
              <a:t>np.hstock</a:t>
            </a:r>
            <a:r>
              <a:rPr lang="en-US" dirty="0">
                <a:latin typeface="Manrope" panose="020B0604020202020204" charset="0"/>
              </a:rPr>
              <a:t> in cell 3) , motivating them to rerun cells 3 and 4 (as cells 5 and 6, respectively) after fixing. </a:t>
            </a:r>
            <a:br>
              <a:rPr lang="en-US" dirty="0">
                <a:latin typeface="Manrope" panose="020B0604020202020204" charset="0"/>
              </a:rPr>
            </a:br>
            <a:r>
              <a:rPr lang="en-US" b="0" i="0" dirty="0">
                <a:solidFill>
                  <a:srgbClr val="29261B"/>
                </a:solidFill>
                <a:effectLst/>
                <a:latin typeface="Manrope" panose="020B0604020202020204" charset="0"/>
              </a:rPr>
              <a:t>a backward slice of cell 6, would be:</a:t>
            </a:r>
            <a:br>
              <a:rPr lang="en-US" sz="1600" dirty="0">
                <a:latin typeface="Manrope" panose="020B0604020202020204" charset="0"/>
              </a:rPr>
            </a:br>
            <a:br>
              <a:rPr lang="en-US" dirty="0">
                <a:latin typeface="Manrope" panose="020B0604020202020204" charset="0"/>
              </a:rPr>
            </a:br>
            <a:br>
              <a:rPr lang="en-US" dirty="0"/>
            </a:br>
            <a:endParaRPr lang="en-US" dirty="0">
              <a:latin typeface="Manrope" panose="020B0604020202020204" charset="0"/>
            </a:endParaRPr>
          </a:p>
        </p:txBody>
      </p:sp>
      <p:sp>
        <p:nvSpPr>
          <p:cNvPr id="13" name="TextBox 12">
            <a:extLst>
              <a:ext uri="{FF2B5EF4-FFF2-40B4-BE49-F238E27FC236}">
                <a16:creationId xmlns:a16="http://schemas.microsoft.com/office/drawing/2014/main" id="{AA5788CE-E01C-1A2B-4D59-EB10C8BFC709}"/>
              </a:ext>
            </a:extLst>
          </p:cNvPr>
          <p:cNvSpPr txBox="1"/>
          <p:nvPr/>
        </p:nvSpPr>
        <p:spPr>
          <a:xfrm>
            <a:off x="324608" y="2388949"/>
            <a:ext cx="4389803" cy="703782"/>
          </a:xfrm>
          <a:prstGeom prst="rect">
            <a:avLst/>
          </a:prstGeom>
          <a:noFill/>
        </p:spPr>
        <p:txBody>
          <a:bodyPr wrap="square">
            <a:spAutoFit/>
          </a:bodyPr>
          <a:lstStyle/>
          <a:p>
            <a:pPr>
              <a:lnSpc>
                <a:spcPct val="150000"/>
              </a:lnSpc>
            </a:pPr>
            <a:r>
              <a:rPr lang="en-US" dirty="0">
                <a:latin typeface="Manrope" panose="020B0604020202020204" charset="0"/>
              </a:rPr>
              <a:t>When running </a:t>
            </a:r>
            <a:r>
              <a:rPr lang="en-US" b="1" dirty="0" err="1">
                <a:latin typeface="Manrope" panose="020B0604020202020204" charset="0"/>
              </a:rPr>
              <a:t>nbslicer</a:t>
            </a:r>
            <a:r>
              <a:rPr lang="en-US" b="1" dirty="0">
                <a:latin typeface="Manrope" panose="020B0604020202020204" charset="0"/>
              </a:rPr>
              <a:t> </a:t>
            </a:r>
            <a:r>
              <a:rPr lang="en-US" dirty="0">
                <a:latin typeface="Manrope" panose="020B0604020202020204" charset="0"/>
              </a:rPr>
              <a:t>, the dynamic slice contains only cells 1, 5, cell 6 . </a:t>
            </a:r>
            <a:endParaRPr lang="en-US" dirty="0"/>
          </a:p>
        </p:txBody>
      </p:sp>
      <p:sp>
        <p:nvSpPr>
          <p:cNvPr id="14" name="TextBox 13">
            <a:extLst>
              <a:ext uri="{FF2B5EF4-FFF2-40B4-BE49-F238E27FC236}">
                <a16:creationId xmlns:a16="http://schemas.microsoft.com/office/drawing/2014/main" id="{D84B6D63-3E95-1F06-464D-F6A04EA19CA6}"/>
              </a:ext>
            </a:extLst>
          </p:cNvPr>
          <p:cNvSpPr txBox="1"/>
          <p:nvPr/>
        </p:nvSpPr>
        <p:spPr>
          <a:xfrm>
            <a:off x="324608" y="3397968"/>
            <a:ext cx="4479710" cy="1026948"/>
          </a:xfrm>
          <a:prstGeom prst="rect">
            <a:avLst/>
          </a:prstGeom>
          <a:noFill/>
        </p:spPr>
        <p:txBody>
          <a:bodyPr wrap="square">
            <a:spAutoFit/>
          </a:bodyPr>
          <a:lstStyle/>
          <a:p>
            <a:pPr>
              <a:lnSpc>
                <a:spcPct val="150000"/>
              </a:lnSpc>
            </a:pPr>
            <a:r>
              <a:rPr lang="en-US" b="1" dirty="0">
                <a:latin typeface="Manrope" panose="020B0604020202020204" charset="0"/>
              </a:rPr>
              <a:t>A static slicer </a:t>
            </a:r>
            <a:r>
              <a:rPr lang="en-US" dirty="0">
                <a:latin typeface="Manrope" panose="020B0604020202020204" charset="0"/>
              </a:rPr>
              <a:t>would include the </a:t>
            </a:r>
            <a:r>
              <a:rPr lang="en-US" u="sng" dirty="0">
                <a:latin typeface="Manrope" panose="020B0604020202020204" charset="0"/>
              </a:rPr>
              <a:t>entire execution log </a:t>
            </a:r>
            <a:r>
              <a:rPr lang="en-US" dirty="0">
                <a:latin typeface="Manrope" panose="020B0604020202020204" charset="0"/>
              </a:rPr>
              <a:t>in its slice, including cells 3 and 4, which were run before the typo was fixed.</a:t>
            </a:r>
            <a:endParaRPr lang="en-US" dirty="0"/>
          </a:p>
        </p:txBody>
      </p:sp>
      <p:sp>
        <p:nvSpPr>
          <p:cNvPr id="16" name="TextBox 15">
            <a:extLst>
              <a:ext uri="{FF2B5EF4-FFF2-40B4-BE49-F238E27FC236}">
                <a16:creationId xmlns:a16="http://schemas.microsoft.com/office/drawing/2014/main" id="{453642D2-8C93-3AB4-9F2F-0F0806BCFC10}"/>
              </a:ext>
            </a:extLst>
          </p:cNvPr>
          <p:cNvSpPr txBox="1"/>
          <p:nvPr/>
        </p:nvSpPr>
        <p:spPr>
          <a:xfrm>
            <a:off x="5728151" y="120844"/>
            <a:ext cx="2493242" cy="769441"/>
          </a:xfrm>
          <a:prstGeom prst="rect">
            <a:avLst/>
          </a:prstGeom>
          <a:noFill/>
        </p:spPr>
        <p:txBody>
          <a:bodyPr wrap="square">
            <a:spAutoFit/>
          </a:bodyPr>
          <a:lstStyle/>
          <a:p>
            <a:r>
              <a:rPr lang="en-US" sz="4400" dirty="0">
                <a:latin typeface="Kulim Park" panose="020B0604020202020204" charset="0"/>
              </a:rPr>
              <a:t>Example</a:t>
            </a:r>
          </a:p>
        </p:txBody>
      </p: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293D5432-ED58-A60E-3D43-E1B250143293}"/>
                  </a:ext>
                </a:extLst>
              </p14:cNvPr>
              <p14:cNvContentPartPr/>
              <p14:nvPr/>
            </p14:nvContentPartPr>
            <p14:xfrm>
              <a:off x="6006384" y="2904505"/>
              <a:ext cx="754920" cy="33120"/>
            </p14:xfrm>
          </p:contentPart>
        </mc:Choice>
        <mc:Fallback xmlns="">
          <p:pic>
            <p:nvPicPr>
              <p:cNvPr id="17" name="Ink 16">
                <a:extLst>
                  <a:ext uri="{FF2B5EF4-FFF2-40B4-BE49-F238E27FC236}">
                    <a16:creationId xmlns:a16="http://schemas.microsoft.com/office/drawing/2014/main" id="{293D5432-ED58-A60E-3D43-E1B250143293}"/>
                  </a:ext>
                </a:extLst>
              </p:cNvPr>
              <p:cNvPicPr/>
              <p:nvPr/>
            </p:nvPicPr>
            <p:blipFill>
              <a:blip r:embed="rId5"/>
              <a:stretch>
                <a:fillRect/>
              </a:stretch>
            </p:blipFill>
            <p:spPr>
              <a:xfrm>
                <a:off x="5952384" y="2795318"/>
                <a:ext cx="862560" cy="251130"/>
              </a:xfrm>
              <a:prstGeom prst="rect">
                <a:avLst/>
              </a:prstGeom>
            </p:spPr>
          </p:pic>
        </mc:Fallback>
      </mc:AlternateContent>
      <p:sp>
        <p:nvSpPr>
          <p:cNvPr id="3" name="TextBox 2">
            <a:extLst>
              <a:ext uri="{FF2B5EF4-FFF2-40B4-BE49-F238E27FC236}">
                <a16:creationId xmlns:a16="http://schemas.microsoft.com/office/drawing/2014/main" id="{F9FCC68E-7A8D-5F5D-C6CA-59E6285B03BF}"/>
              </a:ext>
            </a:extLst>
          </p:cNvPr>
          <p:cNvSpPr txBox="1"/>
          <p:nvPr/>
        </p:nvSpPr>
        <p:spPr>
          <a:xfrm>
            <a:off x="922607" y="262078"/>
            <a:ext cx="3616891" cy="338554"/>
          </a:xfrm>
          <a:prstGeom prst="rect">
            <a:avLst/>
          </a:prstGeom>
          <a:noFill/>
        </p:spPr>
        <p:txBody>
          <a:bodyPr wrap="square">
            <a:spAutoFit/>
          </a:bodyPr>
          <a:lstStyle/>
          <a:p>
            <a:r>
              <a:rPr lang="en-US" sz="1600" b="1" dirty="0">
                <a:latin typeface="Kulim Park" panose="020B0604020202020204" charset="0"/>
              </a:rPr>
              <a:t>Example of such dynamic behavior</a:t>
            </a:r>
          </a:p>
        </p:txBody>
      </p:sp>
      <p:sp>
        <p:nvSpPr>
          <p:cNvPr id="4" name="TextBox 3">
            <a:extLst>
              <a:ext uri="{FF2B5EF4-FFF2-40B4-BE49-F238E27FC236}">
                <a16:creationId xmlns:a16="http://schemas.microsoft.com/office/drawing/2014/main" id="{10D56F25-BD6E-2B61-0CDB-318693BCDE07}"/>
              </a:ext>
            </a:extLst>
          </p:cNvPr>
          <p:cNvSpPr txBox="1"/>
          <p:nvPr/>
        </p:nvSpPr>
        <p:spPr>
          <a:xfrm>
            <a:off x="4804318" y="3397968"/>
            <a:ext cx="303452" cy="261610"/>
          </a:xfrm>
          <a:prstGeom prst="rect">
            <a:avLst/>
          </a:prstGeom>
          <a:noFill/>
        </p:spPr>
        <p:txBody>
          <a:bodyPr wrap="square">
            <a:spAutoFit/>
          </a:bodyPr>
          <a:lstStyle/>
          <a:p>
            <a:pPr marL="158750" indent="0">
              <a:buNone/>
            </a:pPr>
            <a:r>
              <a:rPr lang="en-US" sz="1100" dirty="0">
                <a:solidFill>
                  <a:srgbClr val="002060"/>
                </a:solidFill>
              </a:rPr>
              <a:t>5</a:t>
            </a:r>
          </a:p>
        </p:txBody>
      </p:sp>
      <p:sp>
        <p:nvSpPr>
          <p:cNvPr id="7" name="TextBox 6">
            <a:extLst>
              <a:ext uri="{FF2B5EF4-FFF2-40B4-BE49-F238E27FC236}">
                <a16:creationId xmlns:a16="http://schemas.microsoft.com/office/drawing/2014/main" id="{F201E24A-91FB-0A34-5D8E-0F26217D211D}"/>
              </a:ext>
            </a:extLst>
          </p:cNvPr>
          <p:cNvSpPr txBox="1"/>
          <p:nvPr/>
        </p:nvSpPr>
        <p:spPr>
          <a:xfrm>
            <a:off x="4804318" y="4433994"/>
            <a:ext cx="303452" cy="276999"/>
          </a:xfrm>
          <a:prstGeom prst="rect">
            <a:avLst/>
          </a:prstGeom>
          <a:noFill/>
        </p:spPr>
        <p:txBody>
          <a:bodyPr wrap="square">
            <a:spAutoFit/>
          </a:bodyPr>
          <a:lstStyle/>
          <a:p>
            <a:pPr marL="158750" indent="0">
              <a:buNone/>
            </a:pPr>
            <a:r>
              <a:rPr lang="en-US" sz="1200" dirty="0">
                <a:solidFill>
                  <a:srgbClr val="002060"/>
                </a:solidFill>
              </a:rPr>
              <a:t>6</a:t>
            </a:r>
          </a:p>
        </p:txBody>
      </p:sp>
      <p:sp>
        <p:nvSpPr>
          <p:cNvPr id="9" name="Google Shape;2117;p127">
            <a:extLst>
              <a:ext uri="{FF2B5EF4-FFF2-40B4-BE49-F238E27FC236}">
                <a16:creationId xmlns:a16="http://schemas.microsoft.com/office/drawing/2014/main" id="{7A0E7996-E4AA-8845-8CC7-84459C3BD48B}"/>
              </a:ext>
            </a:extLst>
          </p:cNvPr>
          <p:cNvSpPr/>
          <p:nvPr/>
        </p:nvSpPr>
        <p:spPr>
          <a:xfrm rot="5400000">
            <a:off x="5011489" y="3201199"/>
            <a:ext cx="190130" cy="147310"/>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002060"/>
          </a:solidFill>
          <a:ln>
            <a:solidFill>
              <a:srgbClr val="002060"/>
            </a:solidFill>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17;p127">
            <a:extLst>
              <a:ext uri="{FF2B5EF4-FFF2-40B4-BE49-F238E27FC236}">
                <a16:creationId xmlns:a16="http://schemas.microsoft.com/office/drawing/2014/main" id="{81B91869-C81D-002E-4E6F-004F2F458673}"/>
              </a:ext>
            </a:extLst>
          </p:cNvPr>
          <p:cNvSpPr/>
          <p:nvPr/>
        </p:nvSpPr>
        <p:spPr>
          <a:xfrm rot="5400000">
            <a:off x="5003702" y="4275754"/>
            <a:ext cx="190130" cy="147310"/>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002060"/>
          </a:solidFill>
          <a:ln>
            <a:solidFill>
              <a:srgbClr val="002060"/>
            </a:solidFill>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852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7DAA8B4-06EB-0AD7-F8B6-73EF96D25A32}"/>
              </a:ext>
            </a:extLst>
          </p:cNvPr>
          <p:cNvSpPr txBox="1"/>
          <p:nvPr/>
        </p:nvSpPr>
        <p:spPr>
          <a:xfrm>
            <a:off x="465484" y="730638"/>
            <a:ext cx="4106516" cy="1351524"/>
          </a:xfrm>
          <a:prstGeom prst="rect">
            <a:avLst/>
          </a:prstGeom>
          <a:noFill/>
        </p:spPr>
        <p:txBody>
          <a:bodyPr wrap="square">
            <a:spAutoFit/>
          </a:bodyPr>
          <a:lstStyle/>
          <a:p>
            <a:pPr algn="l">
              <a:lnSpc>
                <a:spcPct val="150000"/>
              </a:lnSpc>
            </a:pPr>
            <a:r>
              <a:rPr lang="en-US" dirty="0" err="1">
                <a:solidFill>
                  <a:srgbClr val="29261B"/>
                </a:solidFill>
                <a:latin typeface="Manrope" panose="020B0604020202020204" charset="0"/>
              </a:rPr>
              <a:t>NB</a:t>
            </a:r>
            <a:r>
              <a:rPr lang="en-US" b="0" i="0" dirty="0" err="1">
                <a:solidFill>
                  <a:srgbClr val="29261B"/>
                </a:solidFill>
                <a:effectLst/>
                <a:latin typeface="Manrope" panose="020B0604020202020204" charset="0"/>
              </a:rPr>
              <a:t>slicer</a:t>
            </a:r>
            <a:r>
              <a:rPr lang="en-US" b="0" i="0" dirty="0">
                <a:solidFill>
                  <a:srgbClr val="29261B"/>
                </a:solidFill>
                <a:effectLst/>
                <a:latin typeface="Manrope" panose="020B0604020202020204" charset="0"/>
              </a:rPr>
              <a:t> uses dynamic analysis to track dependencies at runtime. It can </a:t>
            </a:r>
            <a:r>
              <a:rPr lang="en-US" dirty="0">
                <a:solidFill>
                  <a:srgbClr val="29261B"/>
                </a:solidFill>
                <a:latin typeface="Manrope" panose="020B0604020202020204" charset="0"/>
              </a:rPr>
              <a:t>infer</a:t>
            </a:r>
            <a:r>
              <a:rPr lang="en-US" b="0" i="0" dirty="0">
                <a:solidFill>
                  <a:srgbClr val="29261B"/>
                </a:solidFill>
                <a:effectLst/>
                <a:latin typeface="Manrope" panose="020B0604020202020204" charset="0"/>
              </a:rPr>
              <a:t> </a:t>
            </a:r>
            <a:r>
              <a:rPr lang="en-US" i="0" dirty="0">
                <a:solidFill>
                  <a:srgbClr val="29261B"/>
                </a:solidFill>
                <a:effectLst/>
                <a:latin typeface="Manrope" panose="020B0604020202020204" charset="0"/>
              </a:rPr>
              <a:t>that the np and pd o</a:t>
            </a:r>
            <a:r>
              <a:rPr lang="en-US" b="0" i="0" dirty="0">
                <a:solidFill>
                  <a:srgbClr val="29261B"/>
                </a:solidFill>
                <a:effectLst/>
                <a:latin typeface="Manrope" panose="020B0604020202020204" charset="0"/>
              </a:rPr>
              <a:t>bjects in cells 1-2 just reference </a:t>
            </a:r>
            <a:r>
              <a:rPr lang="en-US" b="1" i="0" dirty="0">
                <a:solidFill>
                  <a:srgbClr val="29261B"/>
                </a:solidFill>
                <a:effectLst/>
                <a:latin typeface="Manrope" panose="020B0604020202020204" charset="0"/>
              </a:rPr>
              <a:t>external libraries and don't modify state</a:t>
            </a:r>
            <a:r>
              <a:rPr lang="en-US" b="0" i="0" dirty="0">
                <a:solidFill>
                  <a:srgbClr val="29261B"/>
                </a:solidFill>
                <a:effectLst/>
                <a:latin typeface="Manrope" panose="020B0604020202020204" charset="0"/>
              </a:rPr>
              <a:t>. </a:t>
            </a:r>
          </a:p>
        </p:txBody>
      </p:sp>
      <p:pic>
        <p:nvPicPr>
          <p:cNvPr id="13" name="Picture 12">
            <a:extLst>
              <a:ext uri="{FF2B5EF4-FFF2-40B4-BE49-F238E27FC236}">
                <a16:creationId xmlns:a16="http://schemas.microsoft.com/office/drawing/2014/main" id="{3D1C73FE-AB40-031B-0F2B-C22C42A5C303}"/>
              </a:ext>
            </a:extLst>
          </p:cNvPr>
          <p:cNvPicPr>
            <a:picLocks noChangeAspect="1"/>
          </p:cNvPicPr>
          <p:nvPr/>
        </p:nvPicPr>
        <p:blipFill rotWithShape="1">
          <a:blip r:embed="rId3"/>
          <a:srcRect l="-55" t="-2745" r="696" b="1133"/>
          <a:stretch/>
        </p:blipFill>
        <p:spPr>
          <a:xfrm>
            <a:off x="4736592" y="951555"/>
            <a:ext cx="4355724" cy="3675485"/>
          </a:xfrm>
          <a:prstGeom prst="rect">
            <a:avLst/>
          </a:prstGeom>
          <a:ln>
            <a:noFill/>
          </a:ln>
          <a:effectLst>
            <a:softEdge rad="112500"/>
          </a:effectLst>
        </p:spPr>
      </p:pic>
      <p:sp>
        <p:nvSpPr>
          <p:cNvPr id="15" name="TextBox 14">
            <a:extLst>
              <a:ext uri="{FF2B5EF4-FFF2-40B4-BE49-F238E27FC236}">
                <a16:creationId xmlns:a16="http://schemas.microsoft.com/office/drawing/2014/main" id="{3532109B-01F5-479A-5BF5-0A23DCE8A2A2}"/>
              </a:ext>
            </a:extLst>
          </p:cNvPr>
          <p:cNvSpPr txBox="1"/>
          <p:nvPr/>
        </p:nvSpPr>
        <p:spPr>
          <a:xfrm>
            <a:off x="5849918" y="107922"/>
            <a:ext cx="2642075" cy="861774"/>
          </a:xfrm>
          <a:prstGeom prst="rect">
            <a:avLst/>
          </a:prstGeom>
          <a:noFill/>
        </p:spPr>
        <p:txBody>
          <a:bodyPr wrap="square">
            <a:spAutoFit/>
          </a:bodyPr>
          <a:lstStyle/>
          <a:p>
            <a:r>
              <a:rPr lang="en-US" sz="5000" dirty="0">
                <a:latin typeface="Kulim Park" panose="020B0604020202020204" charset="0"/>
              </a:rPr>
              <a:t>Example</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88FB9CD6-7B3B-2450-D0A4-DE1D60411D72}"/>
                  </a:ext>
                </a:extLst>
              </p14:cNvPr>
              <p14:cNvContentPartPr/>
              <p14:nvPr/>
            </p14:nvContentPartPr>
            <p14:xfrm>
              <a:off x="6072192" y="3018481"/>
              <a:ext cx="733680" cy="13680"/>
            </p14:xfrm>
          </p:contentPart>
        </mc:Choice>
        <mc:Fallback xmlns="">
          <p:pic>
            <p:nvPicPr>
              <p:cNvPr id="16" name="Ink 15">
                <a:extLst>
                  <a:ext uri="{FF2B5EF4-FFF2-40B4-BE49-F238E27FC236}">
                    <a16:creationId xmlns:a16="http://schemas.microsoft.com/office/drawing/2014/main" id="{88FB9CD6-7B3B-2450-D0A4-DE1D60411D72}"/>
                  </a:ext>
                </a:extLst>
              </p:cNvPr>
              <p:cNvPicPr/>
              <p:nvPr/>
            </p:nvPicPr>
            <p:blipFill>
              <a:blip r:embed="rId5"/>
              <a:stretch>
                <a:fillRect/>
              </a:stretch>
            </p:blipFill>
            <p:spPr>
              <a:xfrm>
                <a:off x="6018192" y="2907562"/>
                <a:ext cx="841320" cy="235148"/>
              </a:xfrm>
              <a:prstGeom prst="rect">
                <a:avLst/>
              </a:prstGeom>
            </p:spPr>
          </p:pic>
        </mc:Fallback>
      </mc:AlternateContent>
      <p:sp>
        <p:nvSpPr>
          <p:cNvPr id="3" name="TextBox 2">
            <a:extLst>
              <a:ext uri="{FF2B5EF4-FFF2-40B4-BE49-F238E27FC236}">
                <a16:creationId xmlns:a16="http://schemas.microsoft.com/office/drawing/2014/main" id="{A89C2DA8-670D-07CC-5887-BF24018C50AA}"/>
              </a:ext>
            </a:extLst>
          </p:cNvPr>
          <p:cNvSpPr txBox="1"/>
          <p:nvPr/>
        </p:nvSpPr>
        <p:spPr>
          <a:xfrm>
            <a:off x="465484" y="3263088"/>
            <a:ext cx="4271108" cy="1674689"/>
          </a:xfrm>
          <a:prstGeom prst="rect">
            <a:avLst/>
          </a:prstGeom>
          <a:noFill/>
        </p:spPr>
        <p:txBody>
          <a:bodyPr wrap="square">
            <a:spAutoFit/>
          </a:bodyPr>
          <a:lstStyle/>
          <a:p>
            <a:pPr>
              <a:lnSpc>
                <a:spcPct val="150000"/>
              </a:lnSpc>
            </a:pPr>
            <a:r>
              <a:rPr lang="en-US" dirty="0">
                <a:latin typeface="Manrope" panose="020B0604020202020204" charset="0"/>
              </a:rPr>
              <a:t>Though dynamic slicing can reduce slice size while preserving correctness, it </a:t>
            </a:r>
            <a:r>
              <a:rPr lang="en-US" b="1" dirty="0">
                <a:latin typeface="Manrope" panose="020B0604020202020204" charset="0"/>
              </a:rPr>
              <a:t>requires deep modifications </a:t>
            </a:r>
            <a:r>
              <a:rPr lang="en-US" dirty="0">
                <a:latin typeface="Manrope" panose="020B0604020202020204" charset="0"/>
              </a:rPr>
              <a:t>to the underlying interpreter, presenting problems from both </a:t>
            </a:r>
            <a:r>
              <a:rPr lang="en-US" u="sng" dirty="0">
                <a:latin typeface="Manrope" panose="020B0604020202020204" charset="0"/>
              </a:rPr>
              <a:t>performance and portability.</a:t>
            </a:r>
          </a:p>
        </p:txBody>
      </p:sp>
      <p:sp>
        <p:nvSpPr>
          <p:cNvPr id="2" name="TextBox 1">
            <a:extLst>
              <a:ext uri="{FF2B5EF4-FFF2-40B4-BE49-F238E27FC236}">
                <a16:creationId xmlns:a16="http://schemas.microsoft.com/office/drawing/2014/main" id="{95699CCA-B105-9166-F71D-588406F31BA1}"/>
              </a:ext>
            </a:extLst>
          </p:cNvPr>
          <p:cNvSpPr txBox="1"/>
          <p:nvPr/>
        </p:nvSpPr>
        <p:spPr>
          <a:xfrm>
            <a:off x="1389449" y="302264"/>
            <a:ext cx="3616891" cy="338554"/>
          </a:xfrm>
          <a:prstGeom prst="rect">
            <a:avLst/>
          </a:prstGeom>
          <a:noFill/>
        </p:spPr>
        <p:txBody>
          <a:bodyPr wrap="square">
            <a:spAutoFit/>
          </a:bodyPr>
          <a:lstStyle/>
          <a:p>
            <a:r>
              <a:rPr lang="en-US" sz="1600" b="1" dirty="0">
                <a:latin typeface="Kulim Park" panose="020B0604020202020204" charset="0"/>
              </a:rPr>
              <a:t>Example of such dynamic behavior</a:t>
            </a:r>
          </a:p>
        </p:txBody>
      </p:sp>
      <p:sp>
        <p:nvSpPr>
          <p:cNvPr id="5" name="TextBox 4">
            <a:extLst>
              <a:ext uri="{FF2B5EF4-FFF2-40B4-BE49-F238E27FC236}">
                <a16:creationId xmlns:a16="http://schemas.microsoft.com/office/drawing/2014/main" id="{7B6AF577-01DA-32F0-9159-8550D1954E14}"/>
              </a:ext>
            </a:extLst>
          </p:cNvPr>
          <p:cNvSpPr txBox="1"/>
          <p:nvPr/>
        </p:nvSpPr>
        <p:spPr>
          <a:xfrm>
            <a:off x="300893" y="2359291"/>
            <a:ext cx="4271107" cy="573875"/>
          </a:xfrm>
          <a:prstGeom prst="rect">
            <a:avLst/>
          </a:prstGeom>
          <a:noFill/>
        </p:spPr>
        <p:txBody>
          <a:bodyPr wrap="square">
            <a:spAutoFit/>
          </a:bodyPr>
          <a:lstStyle/>
          <a:p>
            <a:pPr marL="158750" indent="0">
              <a:lnSpc>
                <a:spcPct val="150000"/>
              </a:lnSpc>
              <a:buNone/>
            </a:pPr>
            <a:r>
              <a:rPr lang="en-US" sz="1100" b="1" i="0" dirty="0">
                <a:solidFill>
                  <a:schemeClr val="tx1"/>
                </a:solidFill>
                <a:effectLst/>
                <a:latin typeface="Manrope" panose="020B0604020202020204" charset="0"/>
              </a:rPr>
              <a:t>Modification of the state </a:t>
            </a:r>
            <a:r>
              <a:rPr lang="en-US" sz="1100" b="0" i="0" dirty="0">
                <a:solidFill>
                  <a:schemeClr val="tx1"/>
                </a:solidFill>
                <a:effectLst/>
                <a:latin typeface="Manrope" panose="020B0604020202020204" charset="0"/>
              </a:rPr>
              <a:t>by a function means it changes the values of variables or objects </a:t>
            </a:r>
            <a:r>
              <a:rPr lang="en-US" sz="1100" b="0" i="0" u="sng" dirty="0">
                <a:solidFill>
                  <a:schemeClr val="tx1"/>
                </a:solidFill>
                <a:effectLst/>
                <a:latin typeface="Manrope" panose="020B0604020202020204" charset="0"/>
              </a:rPr>
              <a:t>beyond</a:t>
            </a:r>
            <a:r>
              <a:rPr lang="en-US" sz="1100" b="0" i="0" dirty="0">
                <a:solidFill>
                  <a:schemeClr val="tx1"/>
                </a:solidFill>
                <a:effectLst/>
                <a:latin typeface="Manrope" panose="020B0604020202020204" charset="0"/>
              </a:rPr>
              <a:t> its own scope.</a:t>
            </a:r>
            <a:endParaRPr lang="en-US" sz="1000" dirty="0">
              <a:solidFill>
                <a:schemeClr val="tx1"/>
              </a:solidFill>
              <a:latin typeface="Manrope" panose="020B0604020202020204" charset="0"/>
            </a:endParaRPr>
          </a:p>
        </p:txBody>
      </p:sp>
    </p:spTree>
    <p:extLst>
      <p:ext uri="{BB962C8B-B14F-4D97-AF65-F5344CB8AC3E}">
        <p14:creationId xmlns:p14="http://schemas.microsoft.com/office/powerpoint/2010/main" val="3995582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4585-6E96-3CC6-91CD-6AB613E399AC}"/>
              </a:ext>
            </a:extLst>
          </p:cNvPr>
          <p:cNvSpPr>
            <a:spLocks noGrp="1"/>
          </p:cNvSpPr>
          <p:nvPr>
            <p:ph type="title"/>
          </p:nvPr>
        </p:nvSpPr>
        <p:spPr>
          <a:xfrm>
            <a:off x="572891" y="476311"/>
            <a:ext cx="9386514" cy="1610100"/>
          </a:xfrm>
        </p:spPr>
        <p:txBody>
          <a:bodyPr/>
          <a:lstStyle/>
          <a:p>
            <a:r>
              <a:rPr lang="en-US" dirty="0"/>
              <a:t>   Challenge 2: Balancing  Performance with Portability</a:t>
            </a:r>
          </a:p>
        </p:txBody>
      </p:sp>
      <p:sp>
        <p:nvSpPr>
          <p:cNvPr id="8" name="TextBox 7">
            <a:extLst>
              <a:ext uri="{FF2B5EF4-FFF2-40B4-BE49-F238E27FC236}">
                <a16:creationId xmlns:a16="http://schemas.microsoft.com/office/drawing/2014/main" id="{4EC947FA-C8E6-665C-A434-CA93C7407F76}"/>
              </a:ext>
            </a:extLst>
          </p:cNvPr>
          <p:cNvSpPr txBox="1"/>
          <p:nvPr/>
        </p:nvSpPr>
        <p:spPr>
          <a:xfrm>
            <a:off x="1094098" y="2212113"/>
            <a:ext cx="6061082" cy="1996444"/>
          </a:xfrm>
          <a:prstGeom prst="rect">
            <a:avLst/>
          </a:prstGeom>
          <a:noFill/>
        </p:spPr>
        <p:txBody>
          <a:bodyPr wrap="square">
            <a:spAutoFit/>
          </a:bodyPr>
          <a:lstStyle/>
          <a:p>
            <a:pPr>
              <a:lnSpc>
                <a:spcPct val="150000"/>
              </a:lnSpc>
            </a:pPr>
            <a:r>
              <a:rPr lang="en-US" b="0" i="0" dirty="0">
                <a:solidFill>
                  <a:srgbClr val="29261B"/>
                </a:solidFill>
                <a:effectLst/>
                <a:latin typeface="Manrope" panose="020B0604020202020204" charset="0"/>
              </a:rPr>
              <a:t>Dynamic slicing </a:t>
            </a:r>
            <a:r>
              <a:rPr lang="en-US" b="1" i="0" dirty="0">
                <a:solidFill>
                  <a:srgbClr val="29261B"/>
                </a:solidFill>
                <a:effectLst/>
                <a:latin typeface="Manrope" panose="020B0604020202020204" charset="0"/>
              </a:rPr>
              <a:t>requires visibility into execution code</a:t>
            </a:r>
            <a:r>
              <a:rPr lang="en-US" b="0" i="0" dirty="0">
                <a:solidFill>
                  <a:srgbClr val="29261B"/>
                </a:solidFill>
                <a:effectLst/>
                <a:latin typeface="Manrope" panose="020B0604020202020204" charset="0"/>
              </a:rPr>
              <a:t>  to </a:t>
            </a:r>
            <a:r>
              <a:rPr lang="en-US" dirty="0">
                <a:solidFill>
                  <a:srgbClr val="29261B"/>
                </a:solidFill>
                <a:latin typeface="Manrope" panose="020B0604020202020204" charset="0"/>
              </a:rPr>
              <a:t>catch</a:t>
            </a:r>
            <a:r>
              <a:rPr lang="en-US" b="0" i="0" dirty="0">
                <a:solidFill>
                  <a:srgbClr val="29261B"/>
                </a:solidFill>
                <a:effectLst/>
                <a:latin typeface="Manrope" panose="020B0604020202020204" charset="0"/>
              </a:rPr>
              <a:t> runtime data dependencies, which leads to significant overhead. </a:t>
            </a:r>
            <a:br>
              <a:rPr lang="en-US" b="0" i="0" dirty="0">
                <a:solidFill>
                  <a:srgbClr val="29261B"/>
                </a:solidFill>
                <a:effectLst/>
                <a:latin typeface="Manrope" panose="020B0604020202020204" charset="0"/>
              </a:rPr>
            </a:br>
            <a:br>
              <a:rPr lang="en-US" b="0" i="0" dirty="0">
                <a:solidFill>
                  <a:srgbClr val="29261B"/>
                </a:solidFill>
                <a:effectLst/>
                <a:latin typeface="Manrope" panose="020B0604020202020204" charset="0"/>
              </a:rPr>
            </a:br>
            <a:r>
              <a:rPr lang="en-US" dirty="0">
                <a:latin typeface="Manrope" panose="020B0604020202020204" charset="0"/>
              </a:rPr>
              <a:t>supports tracing of individual bytecode operations using built-in system tracing utilities, leads to major slowdowns - </a:t>
            </a:r>
            <a:r>
              <a:rPr lang="en-US" dirty="0">
                <a:solidFill>
                  <a:srgbClr val="29261B"/>
                </a:solidFill>
                <a:latin typeface="Manrope" panose="020B0604020202020204" charset="0"/>
              </a:rPr>
              <a:t>with Python &gt;= 3.8 , </a:t>
            </a:r>
            <a:r>
              <a:rPr lang="en-US" b="0" i="0" dirty="0">
                <a:solidFill>
                  <a:srgbClr val="29261B"/>
                </a:solidFill>
                <a:effectLst/>
                <a:latin typeface="Manrope" panose="020B0604020202020204" charset="0"/>
              </a:rPr>
              <a:t>the slowdowns are 100× or more, makes it infeasible.</a:t>
            </a:r>
            <a:endParaRPr lang="en-US" dirty="0">
              <a:latin typeface="Manrope" panose="020B0604020202020204" charset="0"/>
            </a:endParaRPr>
          </a:p>
        </p:txBody>
      </p:sp>
      <p:pic>
        <p:nvPicPr>
          <p:cNvPr id="3" name="Picture 2" descr="A black and white pictogram of a person pushing a large circle&#10;&#10;Description automatically generated">
            <a:extLst>
              <a:ext uri="{FF2B5EF4-FFF2-40B4-BE49-F238E27FC236}">
                <a16:creationId xmlns:a16="http://schemas.microsoft.com/office/drawing/2014/main" id="{71A917ED-D6CB-A3DF-AA6D-14D23C372CF8}"/>
              </a:ext>
            </a:extLst>
          </p:cNvPr>
          <p:cNvPicPr>
            <a:picLocks noChangeAspect="1"/>
          </p:cNvPicPr>
          <p:nvPr/>
        </p:nvPicPr>
        <p:blipFill>
          <a:blip r:embed="rId3"/>
          <a:stretch>
            <a:fillRect/>
          </a:stretch>
        </p:blipFill>
        <p:spPr>
          <a:xfrm>
            <a:off x="164592" y="118872"/>
            <a:ext cx="1287018" cy="1287018"/>
          </a:xfrm>
          <a:prstGeom prst="rect">
            <a:avLst/>
          </a:prstGeom>
          <a:ln>
            <a:noFill/>
          </a:ln>
          <a:effectLst>
            <a:softEdge rad="112500"/>
          </a:effectLst>
        </p:spPr>
      </p:pic>
      <p:grpSp>
        <p:nvGrpSpPr>
          <p:cNvPr id="4" name="Google Shape;10428;p133">
            <a:extLst>
              <a:ext uri="{FF2B5EF4-FFF2-40B4-BE49-F238E27FC236}">
                <a16:creationId xmlns:a16="http://schemas.microsoft.com/office/drawing/2014/main" id="{50C1C71D-18A6-8F3A-A8D8-DEBB6805017E}"/>
              </a:ext>
            </a:extLst>
          </p:cNvPr>
          <p:cNvGrpSpPr/>
          <p:nvPr/>
        </p:nvGrpSpPr>
        <p:grpSpPr>
          <a:xfrm>
            <a:off x="608597" y="2401666"/>
            <a:ext cx="340168" cy="340168"/>
            <a:chOff x="5648375" y="4399300"/>
            <a:chExt cx="483125" cy="483125"/>
          </a:xfrm>
          <a:solidFill>
            <a:srgbClr val="FF0000"/>
          </a:solidFill>
        </p:grpSpPr>
        <p:sp>
          <p:nvSpPr>
            <p:cNvPr id="5" name="Google Shape;10429;p133">
              <a:extLst>
                <a:ext uri="{FF2B5EF4-FFF2-40B4-BE49-F238E27FC236}">
                  <a16:creationId xmlns:a16="http://schemas.microsoft.com/office/drawing/2014/main" id="{27321472-4657-B3E9-4512-AE1C4C4C5299}"/>
                </a:ext>
              </a:extLst>
            </p:cNvPr>
            <p:cNvSpPr/>
            <p:nvPr/>
          </p:nvSpPr>
          <p:spPr>
            <a:xfrm>
              <a:off x="5648375" y="4399300"/>
              <a:ext cx="483125" cy="483125"/>
            </a:xfrm>
            <a:custGeom>
              <a:avLst/>
              <a:gdLst/>
              <a:ahLst/>
              <a:cxnLst/>
              <a:rect l="l" t="t" r="r" b="b"/>
              <a:pathLst>
                <a:path w="19325" h="19325" extrusionOk="0">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6" name="Google Shape;10430;p133">
              <a:extLst>
                <a:ext uri="{FF2B5EF4-FFF2-40B4-BE49-F238E27FC236}">
                  <a16:creationId xmlns:a16="http://schemas.microsoft.com/office/drawing/2014/main" id="{69B091C8-16BE-0CF4-C2FD-A4C617DD88BA}"/>
                </a:ext>
              </a:extLst>
            </p:cNvPr>
            <p:cNvSpPr/>
            <p:nvPr/>
          </p:nvSpPr>
          <p:spPr>
            <a:xfrm>
              <a:off x="5734275" y="4598425"/>
              <a:ext cx="311400" cy="84950"/>
            </a:xfrm>
            <a:custGeom>
              <a:avLst/>
              <a:gdLst/>
              <a:ahLst/>
              <a:cxnLst/>
              <a:rect l="l" t="t" r="r" b="b"/>
              <a:pathLst>
                <a:path w="12456" h="3398" extrusionOk="0">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0000"/>
                </a:solidFill>
              </a:endParaRPr>
            </a:p>
          </p:txBody>
        </p:sp>
      </p:grpSp>
    </p:spTree>
    <p:extLst>
      <p:ext uri="{BB962C8B-B14F-4D97-AF65-F5344CB8AC3E}">
        <p14:creationId xmlns:p14="http://schemas.microsoft.com/office/powerpoint/2010/main" val="3038724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sitting at a desk with a computer&#10;&#10;Description automatically generated">
            <a:extLst>
              <a:ext uri="{FF2B5EF4-FFF2-40B4-BE49-F238E27FC236}">
                <a16:creationId xmlns:a16="http://schemas.microsoft.com/office/drawing/2014/main" id="{DE7661DF-036D-F169-492C-415A8F128A45}"/>
              </a:ext>
            </a:extLst>
          </p:cNvPr>
          <p:cNvPicPr>
            <a:picLocks noChangeAspect="1"/>
          </p:cNvPicPr>
          <p:nvPr/>
        </p:nvPicPr>
        <p:blipFill>
          <a:blip r:embed="rId3"/>
          <a:stretch>
            <a:fillRect/>
          </a:stretch>
        </p:blipFill>
        <p:spPr>
          <a:xfrm>
            <a:off x="5815816" y="591916"/>
            <a:ext cx="2689968" cy="2078132"/>
          </a:xfrm>
          <a:prstGeom prst="rect">
            <a:avLst/>
          </a:prstGeom>
          <a:ln>
            <a:noFill/>
          </a:ln>
          <a:effectLst>
            <a:softEdge rad="112500"/>
          </a:effectLst>
        </p:spPr>
      </p:pic>
      <p:sp>
        <p:nvSpPr>
          <p:cNvPr id="9" name="TextBox 8">
            <a:extLst>
              <a:ext uri="{FF2B5EF4-FFF2-40B4-BE49-F238E27FC236}">
                <a16:creationId xmlns:a16="http://schemas.microsoft.com/office/drawing/2014/main" id="{0A4269A1-A0D0-94D6-D37E-7C00062928E6}"/>
              </a:ext>
            </a:extLst>
          </p:cNvPr>
          <p:cNvSpPr txBox="1"/>
          <p:nvPr/>
        </p:nvSpPr>
        <p:spPr>
          <a:xfrm>
            <a:off x="669079" y="607760"/>
            <a:ext cx="5214069" cy="2967351"/>
          </a:xfrm>
          <a:prstGeom prst="rect">
            <a:avLst/>
          </a:prstGeom>
          <a:noFill/>
        </p:spPr>
        <p:txBody>
          <a:bodyPr wrap="square">
            <a:spAutoFit/>
          </a:bodyPr>
          <a:lstStyle/>
          <a:p>
            <a:pPr>
              <a:lnSpc>
                <a:spcPct val="150000"/>
              </a:lnSpc>
            </a:pPr>
            <a:r>
              <a:rPr lang="en-US" b="0" i="0" dirty="0">
                <a:solidFill>
                  <a:srgbClr val="29261B"/>
                </a:solidFill>
                <a:effectLst/>
                <a:latin typeface="Manrope" panose="020B0604020202020204" charset="0"/>
              </a:rPr>
              <a:t>A</a:t>
            </a:r>
            <a:r>
              <a:rPr lang="en-US" dirty="0">
                <a:latin typeface="Manrope" panose="020B0604020202020204" charset="0"/>
              </a:rPr>
              <a:t>n alternative approach (to using  the built-in tracing utilities) , involves </a:t>
            </a:r>
            <a:r>
              <a:rPr lang="en-US" b="1" dirty="0">
                <a:latin typeface="Manrope" panose="020B0604020202020204" charset="0"/>
              </a:rPr>
              <a:t>instrumenting the interpreter </a:t>
            </a:r>
            <a:r>
              <a:rPr lang="en-US" dirty="0">
                <a:latin typeface="Manrope" panose="020B0604020202020204" charset="0"/>
              </a:rPr>
              <a:t>itself in a lower-level language such as C. </a:t>
            </a:r>
            <a:br>
              <a:rPr lang="en-US" dirty="0">
                <a:latin typeface="Manrope" panose="020B0604020202020204" charset="0"/>
              </a:rPr>
            </a:br>
            <a:br>
              <a:rPr lang="en-US" dirty="0">
                <a:latin typeface="Manrope" panose="020B0604020202020204" charset="0"/>
              </a:rPr>
            </a:br>
            <a:r>
              <a:rPr lang="en-US" dirty="0">
                <a:latin typeface="Manrope" panose="020B0604020202020204" charset="0"/>
              </a:rPr>
              <a:t>However, users would need to </a:t>
            </a:r>
            <a:r>
              <a:rPr lang="en-US" b="1" dirty="0">
                <a:latin typeface="Manrope" panose="020B0604020202020204" charset="0"/>
              </a:rPr>
              <a:t>re-download </a:t>
            </a:r>
            <a:r>
              <a:rPr lang="en-US" dirty="0">
                <a:latin typeface="Manrope" panose="020B0604020202020204" charset="0"/>
              </a:rPr>
              <a:t>a new interpreter for each new Python version release.</a:t>
            </a:r>
            <a:br>
              <a:rPr lang="en-US" dirty="0">
                <a:latin typeface="Manrope" panose="020B0604020202020204" charset="0"/>
              </a:rPr>
            </a:br>
            <a:br>
              <a:rPr lang="en-US" dirty="0">
                <a:latin typeface="Manrope" panose="020B0604020202020204" charset="0"/>
              </a:rPr>
            </a:br>
            <a:r>
              <a:rPr lang="en-US" dirty="0">
                <a:latin typeface="Manrope" panose="020B0604020202020204" charset="0"/>
              </a:rPr>
              <a:t>From a maintainer standpoint, supporting multiple versions of Python interpreter is less than ideal. </a:t>
            </a:r>
          </a:p>
        </p:txBody>
      </p:sp>
      <p:grpSp>
        <p:nvGrpSpPr>
          <p:cNvPr id="2" name="Google Shape;10428;p133">
            <a:extLst>
              <a:ext uri="{FF2B5EF4-FFF2-40B4-BE49-F238E27FC236}">
                <a16:creationId xmlns:a16="http://schemas.microsoft.com/office/drawing/2014/main" id="{8E6D796F-7F16-E3E6-910B-D0B667A173E8}"/>
              </a:ext>
            </a:extLst>
          </p:cNvPr>
          <p:cNvGrpSpPr/>
          <p:nvPr/>
        </p:nvGrpSpPr>
        <p:grpSpPr>
          <a:xfrm>
            <a:off x="268429" y="710026"/>
            <a:ext cx="340168" cy="340168"/>
            <a:chOff x="5648375" y="4399300"/>
            <a:chExt cx="483125" cy="483125"/>
          </a:xfrm>
          <a:solidFill>
            <a:srgbClr val="FF0000"/>
          </a:solidFill>
        </p:grpSpPr>
        <p:sp>
          <p:nvSpPr>
            <p:cNvPr id="3" name="Google Shape;10429;p133">
              <a:extLst>
                <a:ext uri="{FF2B5EF4-FFF2-40B4-BE49-F238E27FC236}">
                  <a16:creationId xmlns:a16="http://schemas.microsoft.com/office/drawing/2014/main" id="{91DA1479-03EB-389A-02B2-0CEB82A3AE23}"/>
                </a:ext>
              </a:extLst>
            </p:cNvPr>
            <p:cNvSpPr/>
            <p:nvPr/>
          </p:nvSpPr>
          <p:spPr>
            <a:xfrm>
              <a:off x="5648375" y="4399300"/>
              <a:ext cx="483125" cy="483125"/>
            </a:xfrm>
            <a:custGeom>
              <a:avLst/>
              <a:gdLst/>
              <a:ahLst/>
              <a:cxnLst/>
              <a:rect l="l" t="t" r="r" b="b"/>
              <a:pathLst>
                <a:path w="19325" h="19325" extrusionOk="0">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 name="Google Shape;10430;p133">
              <a:extLst>
                <a:ext uri="{FF2B5EF4-FFF2-40B4-BE49-F238E27FC236}">
                  <a16:creationId xmlns:a16="http://schemas.microsoft.com/office/drawing/2014/main" id="{44B11DE7-E633-0F79-7420-0291F44EB5F9}"/>
                </a:ext>
              </a:extLst>
            </p:cNvPr>
            <p:cNvSpPr/>
            <p:nvPr/>
          </p:nvSpPr>
          <p:spPr>
            <a:xfrm>
              <a:off x="5734275" y="4598425"/>
              <a:ext cx="311400" cy="84950"/>
            </a:xfrm>
            <a:custGeom>
              <a:avLst/>
              <a:gdLst/>
              <a:ahLst/>
              <a:cxnLst/>
              <a:rect l="l" t="t" r="r" b="b"/>
              <a:pathLst>
                <a:path w="12456" h="3398" extrusionOk="0">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0000"/>
                </a:solidFill>
              </a:endParaRPr>
            </a:p>
          </p:txBody>
        </p:sp>
      </p:grpSp>
      <p:sp>
        <p:nvSpPr>
          <p:cNvPr id="5" name="TextBox 4">
            <a:extLst>
              <a:ext uri="{FF2B5EF4-FFF2-40B4-BE49-F238E27FC236}">
                <a16:creationId xmlns:a16="http://schemas.microsoft.com/office/drawing/2014/main" id="{3017BE89-8A37-BE80-49D7-0FD81F86D1E0}"/>
              </a:ext>
            </a:extLst>
          </p:cNvPr>
          <p:cNvSpPr txBox="1"/>
          <p:nvPr/>
        </p:nvSpPr>
        <p:spPr>
          <a:xfrm>
            <a:off x="548168" y="3626935"/>
            <a:ext cx="8064935" cy="1162049"/>
          </a:xfrm>
          <a:prstGeom prst="rect">
            <a:avLst/>
          </a:prstGeom>
          <a:noFill/>
        </p:spPr>
        <p:txBody>
          <a:bodyPr wrap="square">
            <a:spAutoFit/>
          </a:bodyPr>
          <a:lstStyle/>
          <a:p>
            <a:pPr marL="158750" marR="0" lvl="0" indent="0" algn="l" defTabSz="914400" rtl="0" eaLnBrk="1" fontAlgn="auto" latinLnBrk="0" hangingPunct="1">
              <a:lnSpc>
                <a:spcPct val="150000"/>
              </a:lnSpc>
              <a:spcBef>
                <a:spcPts val="0"/>
              </a:spcBef>
              <a:spcAft>
                <a:spcPts val="0"/>
              </a:spcAft>
              <a:buClr>
                <a:srgbClr val="000000"/>
              </a:buClr>
              <a:buSzPts val="1100"/>
              <a:buFont typeface="Arial"/>
              <a:buNone/>
              <a:tabLst/>
              <a:defRPr/>
            </a:pPr>
            <a:r>
              <a:rPr lang="en-US" sz="1600" b="1" dirty="0">
                <a:latin typeface="Manrope" panose="020B0604020202020204" charset="0"/>
              </a:rPr>
              <a:t>Quick summary :</a:t>
            </a:r>
          </a:p>
          <a:p>
            <a:pPr marL="158750" marR="0" lvl="0" indent="0" algn="l" defTabSz="914400" rtl="0" eaLnBrk="1" fontAlgn="auto" latinLnBrk="0" hangingPunct="1">
              <a:lnSpc>
                <a:spcPct val="150000"/>
              </a:lnSpc>
              <a:spcBef>
                <a:spcPts val="0"/>
              </a:spcBef>
              <a:spcAft>
                <a:spcPts val="0"/>
              </a:spcAft>
              <a:buClr>
                <a:srgbClr val="000000"/>
              </a:buClr>
              <a:buSzPts val="1100"/>
              <a:buFont typeface="Arial"/>
              <a:buNone/>
              <a:tabLst/>
              <a:defRPr/>
            </a:pPr>
            <a:r>
              <a:rPr lang="en-US" sz="1600" dirty="0">
                <a:latin typeface="Manrope" panose="020B0604020202020204" charset="0"/>
              </a:rPr>
              <a:t>The challenge is to detect and  resolve </a:t>
            </a:r>
            <a:r>
              <a:rPr lang="en-US" sz="1600" u="sng" dirty="0">
                <a:latin typeface="Manrope" panose="020B0604020202020204" charset="0"/>
              </a:rPr>
              <a:t>dynamic data dependencies</a:t>
            </a:r>
            <a:r>
              <a:rPr lang="en-US" sz="1600" dirty="0">
                <a:latin typeface="Manrope" panose="020B0604020202020204" charset="0"/>
              </a:rPr>
              <a:t> , with reasonable </a:t>
            </a:r>
            <a:r>
              <a:rPr lang="en-US" sz="1600" u="sng" dirty="0">
                <a:latin typeface="Manrope" panose="020B0604020202020204" charset="0"/>
              </a:rPr>
              <a:t>overhead</a:t>
            </a:r>
          </a:p>
        </p:txBody>
      </p:sp>
    </p:spTree>
    <p:extLst>
      <p:ext uri="{BB962C8B-B14F-4D97-AF65-F5344CB8AC3E}">
        <p14:creationId xmlns:p14="http://schemas.microsoft.com/office/powerpoint/2010/main" val="969457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A6508-C367-DDCF-533E-6C54C7A3D128}"/>
              </a:ext>
            </a:extLst>
          </p:cNvPr>
          <p:cNvSpPr>
            <a:spLocks noGrp="1"/>
          </p:cNvSpPr>
          <p:nvPr>
            <p:ph type="title"/>
          </p:nvPr>
        </p:nvSpPr>
        <p:spPr>
          <a:xfrm>
            <a:off x="724316" y="454096"/>
            <a:ext cx="5322743" cy="572891"/>
          </a:xfrm>
        </p:spPr>
        <p:txBody>
          <a:bodyPr/>
          <a:lstStyle/>
          <a:p>
            <a:r>
              <a:rPr lang="en-US" sz="4000" i="0" dirty="0">
                <a:effectLst/>
                <a:latin typeface="Kulim Park" panose="020B0604020202020204" charset="0"/>
              </a:rPr>
              <a:t>Python Bytecode</a:t>
            </a:r>
            <a:endParaRPr lang="en-US" sz="4000" dirty="0">
              <a:latin typeface="Kulim Park" panose="020B0604020202020204" charset="0"/>
            </a:endParaRPr>
          </a:p>
        </p:txBody>
      </p:sp>
      <p:sp>
        <p:nvSpPr>
          <p:cNvPr id="6" name="TextBox 5">
            <a:extLst>
              <a:ext uri="{FF2B5EF4-FFF2-40B4-BE49-F238E27FC236}">
                <a16:creationId xmlns:a16="http://schemas.microsoft.com/office/drawing/2014/main" id="{CCF63DB8-A220-FFDD-5D03-8DB75D342E59}"/>
              </a:ext>
            </a:extLst>
          </p:cNvPr>
          <p:cNvSpPr txBox="1"/>
          <p:nvPr/>
        </p:nvSpPr>
        <p:spPr>
          <a:xfrm>
            <a:off x="3968923" y="1413356"/>
            <a:ext cx="4973909" cy="705193"/>
          </a:xfrm>
          <a:prstGeom prst="rect">
            <a:avLst/>
          </a:prstGeom>
          <a:noFill/>
        </p:spPr>
        <p:txBody>
          <a:bodyPr wrap="square">
            <a:spAutoFit/>
          </a:bodyPr>
          <a:lstStyle/>
          <a:p>
            <a:pPr>
              <a:lnSpc>
                <a:spcPct val="150000"/>
              </a:lnSpc>
            </a:pPr>
            <a:r>
              <a:rPr lang="en-US" dirty="0">
                <a:latin typeface="Manrope" panose="020B0604020202020204" charset="0"/>
              </a:rPr>
              <a:t>Python bytecode is a </a:t>
            </a:r>
            <a:r>
              <a:rPr lang="en-US" b="1" dirty="0">
                <a:latin typeface="Manrope" panose="020B0604020202020204" charset="0"/>
              </a:rPr>
              <a:t>low-level representation of the Python </a:t>
            </a:r>
            <a:r>
              <a:rPr lang="en-US" dirty="0">
                <a:latin typeface="Manrope" panose="020B0604020202020204" charset="0"/>
              </a:rPr>
              <a:t>source code.</a:t>
            </a:r>
          </a:p>
        </p:txBody>
      </p:sp>
      <p:pic>
        <p:nvPicPr>
          <p:cNvPr id="12" name="Picture 11" descr="A diagram of a computer program&#10;&#10;Description automatically generated">
            <a:extLst>
              <a:ext uri="{FF2B5EF4-FFF2-40B4-BE49-F238E27FC236}">
                <a16:creationId xmlns:a16="http://schemas.microsoft.com/office/drawing/2014/main" id="{51B989E6-C3A1-B6C5-09AC-45F8C5AC00EC}"/>
              </a:ext>
            </a:extLst>
          </p:cNvPr>
          <p:cNvPicPr>
            <a:picLocks noChangeAspect="1"/>
          </p:cNvPicPr>
          <p:nvPr/>
        </p:nvPicPr>
        <p:blipFill rotWithShape="1">
          <a:blip r:embed="rId3"/>
          <a:srcRect l="10850" t="951" r="13750" b="-5357"/>
          <a:stretch/>
        </p:blipFill>
        <p:spPr>
          <a:xfrm>
            <a:off x="278063" y="1175612"/>
            <a:ext cx="3107625" cy="32273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C1D07FBD-D6D2-39D6-175D-2D56C650728E}"/>
              </a:ext>
            </a:extLst>
          </p:cNvPr>
          <p:cNvSpPr txBox="1"/>
          <p:nvPr/>
        </p:nvSpPr>
        <p:spPr>
          <a:xfrm>
            <a:off x="3968923" y="2748517"/>
            <a:ext cx="5308878" cy="1028358"/>
          </a:xfrm>
          <a:prstGeom prst="rect">
            <a:avLst/>
          </a:prstGeom>
          <a:noFill/>
        </p:spPr>
        <p:txBody>
          <a:bodyPr wrap="square">
            <a:spAutoFit/>
          </a:bodyPr>
          <a:lstStyle/>
          <a:p>
            <a:pPr>
              <a:lnSpc>
                <a:spcPct val="150000"/>
              </a:lnSpc>
            </a:pPr>
            <a:r>
              <a:rPr lang="en-US" dirty="0">
                <a:latin typeface="Manrope" panose="020B0604020202020204" charset="0"/>
              </a:rPr>
              <a:t>After the AST is generated , the next step in the execution process is to </a:t>
            </a:r>
            <a:r>
              <a:rPr lang="en-US" b="1" dirty="0">
                <a:latin typeface="Manrope" panose="020B0604020202020204" charset="0"/>
              </a:rPr>
              <a:t>convert the AST to bytecode</a:t>
            </a:r>
            <a:r>
              <a:rPr lang="en-US" dirty="0">
                <a:latin typeface="Manrope" panose="020B0604020202020204" charset="0"/>
              </a:rPr>
              <a:t>. This process is known as compilation.</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736BCCA-C1BF-5BFB-4325-F22ED0D6B19F}"/>
                  </a:ext>
                </a:extLst>
              </p14:cNvPr>
              <p14:cNvContentPartPr/>
              <p14:nvPr/>
            </p14:nvContentPartPr>
            <p14:xfrm>
              <a:off x="2661827" y="2577682"/>
              <a:ext cx="279000" cy="3600"/>
            </p14:xfrm>
          </p:contentPart>
        </mc:Choice>
        <mc:Fallback xmlns="">
          <p:pic>
            <p:nvPicPr>
              <p:cNvPr id="4" name="Ink 3">
                <a:extLst>
                  <a:ext uri="{FF2B5EF4-FFF2-40B4-BE49-F238E27FC236}">
                    <a16:creationId xmlns:a16="http://schemas.microsoft.com/office/drawing/2014/main" id="{5736BCCA-C1BF-5BFB-4325-F22ED0D6B19F}"/>
                  </a:ext>
                </a:extLst>
              </p:cNvPr>
              <p:cNvPicPr/>
              <p:nvPr/>
            </p:nvPicPr>
            <p:blipFill>
              <a:blip r:embed="rId5"/>
              <a:stretch>
                <a:fillRect/>
              </a:stretch>
            </p:blipFill>
            <p:spPr>
              <a:xfrm>
                <a:off x="2608187" y="2469682"/>
                <a:ext cx="3866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C016351-7A44-ED60-E4E8-A2AD20319CC0}"/>
                  </a:ext>
                </a:extLst>
              </p14:cNvPr>
              <p14:cNvContentPartPr/>
              <p14:nvPr/>
            </p14:nvContentPartPr>
            <p14:xfrm>
              <a:off x="2587284" y="3887561"/>
              <a:ext cx="408600" cy="20160"/>
            </p14:xfrm>
          </p:contentPart>
        </mc:Choice>
        <mc:Fallback xmlns="">
          <p:pic>
            <p:nvPicPr>
              <p:cNvPr id="7" name="Ink 6">
                <a:extLst>
                  <a:ext uri="{FF2B5EF4-FFF2-40B4-BE49-F238E27FC236}">
                    <a16:creationId xmlns:a16="http://schemas.microsoft.com/office/drawing/2014/main" id="{DC016351-7A44-ED60-E4E8-A2AD20319CC0}"/>
                  </a:ext>
                </a:extLst>
              </p:cNvPr>
              <p:cNvPicPr/>
              <p:nvPr/>
            </p:nvPicPr>
            <p:blipFill>
              <a:blip r:embed="rId7"/>
              <a:stretch>
                <a:fillRect/>
              </a:stretch>
            </p:blipFill>
            <p:spPr>
              <a:xfrm>
                <a:off x="2533644" y="3779561"/>
                <a:ext cx="516240" cy="235800"/>
              </a:xfrm>
              <a:prstGeom prst="rect">
                <a:avLst/>
              </a:prstGeom>
            </p:spPr>
          </p:pic>
        </mc:Fallback>
      </mc:AlternateContent>
    </p:spTree>
    <p:extLst>
      <p:ext uri="{BB962C8B-B14F-4D97-AF65-F5344CB8AC3E}">
        <p14:creationId xmlns:p14="http://schemas.microsoft.com/office/powerpoint/2010/main" val="166334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 screen&#10;&#10;Description automatically generated">
            <a:extLst>
              <a:ext uri="{FF2B5EF4-FFF2-40B4-BE49-F238E27FC236}">
                <a16:creationId xmlns:a16="http://schemas.microsoft.com/office/drawing/2014/main" id="{E9BBB26C-4782-F1F1-0FC5-4A06A324A0D4}"/>
              </a:ext>
            </a:extLst>
          </p:cNvPr>
          <p:cNvPicPr>
            <a:picLocks noChangeAspect="1"/>
          </p:cNvPicPr>
          <p:nvPr/>
        </p:nvPicPr>
        <p:blipFill>
          <a:blip r:embed="rId3"/>
          <a:stretch>
            <a:fillRect/>
          </a:stretch>
        </p:blipFill>
        <p:spPr>
          <a:xfrm>
            <a:off x="5429250" y="782402"/>
            <a:ext cx="3522678" cy="4115944"/>
          </a:xfrm>
          <a:prstGeom prst="rect">
            <a:avLst/>
          </a:prstGeom>
        </p:spPr>
      </p:pic>
      <p:pic>
        <p:nvPicPr>
          <p:cNvPr id="11" name="Picture 10">
            <a:extLst>
              <a:ext uri="{FF2B5EF4-FFF2-40B4-BE49-F238E27FC236}">
                <a16:creationId xmlns:a16="http://schemas.microsoft.com/office/drawing/2014/main" id="{CF8A7F1D-80EE-4B52-9F95-E2B7AE846D3A}"/>
              </a:ext>
            </a:extLst>
          </p:cNvPr>
          <p:cNvPicPr>
            <a:picLocks noChangeAspect="1"/>
          </p:cNvPicPr>
          <p:nvPr/>
        </p:nvPicPr>
        <p:blipFill>
          <a:blip r:embed="rId4"/>
          <a:stretch>
            <a:fillRect/>
          </a:stretch>
        </p:blipFill>
        <p:spPr>
          <a:xfrm>
            <a:off x="4265628" y="1158112"/>
            <a:ext cx="1322407" cy="984523"/>
          </a:xfrm>
          <a:prstGeom prst="rect">
            <a:avLst/>
          </a:prstGeom>
        </p:spPr>
        <p:style>
          <a:lnRef idx="0">
            <a:schemeClr val="accent2"/>
          </a:lnRef>
          <a:fillRef idx="3">
            <a:schemeClr val="accent2"/>
          </a:fillRef>
          <a:effectRef idx="3">
            <a:schemeClr val="accent2"/>
          </a:effectRef>
          <a:fontRef idx="minor">
            <a:schemeClr val="lt1"/>
          </a:fontRef>
        </p:style>
      </p:pic>
      <p:sp>
        <p:nvSpPr>
          <p:cNvPr id="15" name="TextBox 14">
            <a:extLst>
              <a:ext uri="{FF2B5EF4-FFF2-40B4-BE49-F238E27FC236}">
                <a16:creationId xmlns:a16="http://schemas.microsoft.com/office/drawing/2014/main" id="{478A794C-FCF3-FE8D-D58A-376AB54FF6E8}"/>
              </a:ext>
            </a:extLst>
          </p:cNvPr>
          <p:cNvSpPr txBox="1"/>
          <p:nvPr/>
        </p:nvSpPr>
        <p:spPr>
          <a:xfrm>
            <a:off x="338196" y="245154"/>
            <a:ext cx="6706487" cy="707886"/>
          </a:xfrm>
          <a:prstGeom prst="rect">
            <a:avLst/>
          </a:prstGeom>
          <a:noFill/>
        </p:spPr>
        <p:txBody>
          <a:bodyPr wrap="square">
            <a:spAutoFit/>
          </a:bodyPr>
          <a:lstStyle/>
          <a:p>
            <a:r>
              <a:rPr lang="en-US" sz="4000" dirty="0">
                <a:latin typeface="Kulim Park" panose="020B0604020202020204" charset="0"/>
              </a:rPr>
              <a:t>AST - Abstract Syntax Tree</a:t>
            </a:r>
          </a:p>
        </p:txBody>
      </p:sp>
      <p:sp>
        <p:nvSpPr>
          <p:cNvPr id="3" name="TextBox 2">
            <a:extLst>
              <a:ext uri="{FF2B5EF4-FFF2-40B4-BE49-F238E27FC236}">
                <a16:creationId xmlns:a16="http://schemas.microsoft.com/office/drawing/2014/main" id="{30B7107C-1C40-C98A-70A6-C0250F83DF6A}"/>
              </a:ext>
            </a:extLst>
          </p:cNvPr>
          <p:cNvSpPr txBox="1"/>
          <p:nvPr/>
        </p:nvSpPr>
        <p:spPr>
          <a:xfrm>
            <a:off x="306372" y="1182511"/>
            <a:ext cx="4265628" cy="382028"/>
          </a:xfrm>
          <a:prstGeom prst="rect">
            <a:avLst/>
          </a:prstGeom>
          <a:noFill/>
        </p:spPr>
        <p:txBody>
          <a:bodyPr wrap="square">
            <a:spAutoFit/>
          </a:bodyPr>
          <a:lstStyle/>
          <a:p>
            <a:pPr>
              <a:lnSpc>
                <a:spcPct val="150000"/>
              </a:lnSpc>
            </a:pPr>
            <a:r>
              <a:rPr lang="en-US" dirty="0">
                <a:solidFill>
                  <a:srgbClr val="29261B"/>
                </a:solidFill>
                <a:latin typeface="Manrope" panose="020B0604020202020204" charset="0"/>
              </a:rPr>
              <a:t>T</a:t>
            </a:r>
            <a:r>
              <a:rPr lang="en-US" i="0" dirty="0">
                <a:solidFill>
                  <a:srgbClr val="29261B"/>
                </a:solidFill>
                <a:effectLst/>
                <a:latin typeface="Manrope" panose="020B0604020202020204" charset="0"/>
              </a:rPr>
              <a:t>ree-structured representation </a:t>
            </a:r>
            <a:r>
              <a:rPr lang="en-US" b="0" i="0" dirty="0">
                <a:solidFill>
                  <a:srgbClr val="29261B"/>
                </a:solidFill>
                <a:effectLst/>
                <a:latin typeface="Manrope" panose="020B0604020202020204" charset="0"/>
              </a:rPr>
              <a:t>of code.</a:t>
            </a:r>
            <a:endParaRPr lang="en-US" dirty="0">
              <a:latin typeface="Manrope" panose="020B0604020202020204" charset="0"/>
            </a:endParaRPr>
          </a:p>
        </p:txBody>
      </p:sp>
      <p:sp>
        <p:nvSpPr>
          <p:cNvPr id="5" name="TextBox 4">
            <a:extLst>
              <a:ext uri="{FF2B5EF4-FFF2-40B4-BE49-F238E27FC236}">
                <a16:creationId xmlns:a16="http://schemas.microsoft.com/office/drawing/2014/main" id="{DF31855A-CE9B-6E0C-9008-BF5417552CE7}"/>
              </a:ext>
            </a:extLst>
          </p:cNvPr>
          <p:cNvSpPr txBox="1"/>
          <p:nvPr/>
        </p:nvSpPr>
        <p:spPr>
          <a:xfrm>
            <a:off x="338197" y="1755425"/>
            <a:ext cx="4069212" cy="705193"/>
          </a:xfrm>
          <a:prstGeom prst="rect">
            <a:avLst/>
          </a:prstGeom>
          <a:noFill/>
        </p:spPr>
        <p:txBody>
          <a:bodyPr wrap="square">
            <a:spAutoFit/>
          </a:bodyPr>
          <a:lstStyle/>
          <a:p>
            <a:pPr>
              <a:lnSpc>
                <a:spcPct val="150000"/>
              </a:lnSpc>
            </a:pPr>
            <a:r>
              <a:rPr lang="en-US" b="0" i="0" dirty="0">
                <a:solidFill>
                  <a:srgbClr val="29261B"/>
                </a:solidFill>
                <a:effectLst/>
                <a:latin typeface="Manrope" panose="020B0604020202020204" charset="0"/>
              </a:rPr>
              <a:t>Each node stands for a construct in the code – e.g., function, loop, or operation</a:t>
            </a:r>
            <a:endParaRPr lang="en-US" dirty="0">
              <a:latin typeface="Manrope" panose="020B0604020202020204" charset="0"/>
            </a:endParaRPr>
          </a:p>
        </p:txBody>
      </p:sp>
      <p:sp>
        <p:nvSpPr>
          <p:cNvPr id="7" name="TextBox 6">
            <a:extLst>
              <a:ext uri="{FF2B5EF4-FFF2-40B4-BE49-F238E27FC236}">
                <a16:creationId xmlns:a16="http://schemas.microsoft.com/office/drawing/2014/main" id="{C4682B25-13E3-5428-4124-00240F89F803}"/>
              </a:ext>
            </a:extLst>
          </p:cNvPr>
          <p:cNvSpPr txBox="1"/>
          <p:nvPr/>
        </p:nvSpPr>
        <p:spPr>
          <a:xfrm>
            <a:off x="306372" y="4193153"/>
            <a:ext cx="5062776" cy="705193"/>
          </a:xfrm>
          <a:prstGeom prst="rect">
            <a:avLst/>
          </a:prstGeom>
          <a:noFill/>
        </p:spPr>
        <p:txBody>
          <a:bodyPr wrap="square">
            <a:spAutoFit/>
          </a:bodyPr>
          <a:lstStyle/>
          <a:p>
            <a:pPr>
              <a:lnSpc>
                <a:spcPct val="150000"/>
              </a:lnSpc>
            </a:pPr>
            <a:r>
              <a:rPr lang="en-US" dirty="0">
                <a:latin typeface="Manrope" panose="020B0604020202020204" charset="0"/>
              </a:rPr>
              <a:t>The AST represents the high-level structure of the source code, In comparison to  python-bytecode</a:t>
            </a:r>
          </a:p>
        </p:txBody>
      </p:sp>
      <p:sp>
        <p:nvSpPr>
          <p:cNvPr id="4" name="TextBox 3">
            <a:extLst>
              <a:ext uri="{FF2B5EF4-FFF2-40B4-BE49-F238E27FC236}">
                <a16:creationId xmlns:a16="http://schemas.microsoft.com/office/drawing/2014/main" id="{3893863D-3BAB-768B-3375-17F1983B225A}"/>
              </a:ext>
            </a:extLst>
          </p:cNvPr>
          <p:cNvSpPr txBox="1"/>
          <p:nvPr/>
        </p:nvSpPr>
        <p:spPr>
          <a:xfrm>
            <a:off x="192073" y="2740245"/>
            <a:ext cx="5177076" cy="1028358"/>
          </a:xfrm>
          <a:prstGeom prst="rect">
            <a:avLst/>
          </a:prstGeom>
          <a:noFill/>
        </p:spPr>
        <p:txBody>
          <a:bodyPr wrap="square">
            <a:spAutoFit/>
          </a:bodyPr>
          <a:lstStyle/>
          <a:p>
            <a:pPr marL="158750" indent="0">
              <a:lnSpc>
                <a:spcPct val="150000"/>
              </a:lnSpc>
              <a:buNone/>
            </a:pPr>
            <a:r>
              <a:rPr lang="en-US" b="1" dirty="0">
                <a:solidFill>
                  <a:schemeClr val="tx1"/>
                </a:solidFill>
                <a:latin typeface="Manrope" panose="020B0604020202020204" charset="0"/>
              </a:rPr>
              <a:t>D</a:t>
            </a:r>
            <a:r>
              <a:rPr lang="en-US" b="1" i="0" dirty="0">
                <a:solidFill>
                  <a:schemeClr val="tx1"/>
                </a:solidFill>
                <a:effectLst/>
                <a:latin typeface="Manrope" panose="020B0604020202020204" charset="0"/>
              </a:rPr>
              <a:t>ata dependencies can be inferred by inspecting AST </a:t>
            </a:r>
            <a:r>
              <a:rPr lang="en-US" b="0" i="0" dirty="0">
                <a:solidFill>
                  <a:schemeClr val="tx1"/>
                </a:solidFill>
                <a:effectLst/>
                <a:latin typeface="Manrope" panose="020B0604020202020204" charset="0"/>
              </a:rPr>
              <a:t>-  </a:t>
            </a:r>
            <a:br>
              <a:rPr lang="en-US" b="0" i="0" dirty="0">
                <a:solidFill>
                  <a:schemeClr val="tx1"/>
                </a:solidFill>
                <a:effectLst/>
                <a:latin typeface="Manrope" panose="020B0604020202020204" charset="0"/>
              </a:rPr>
            </a:br>
            <a:r>
              <a:rPr lang="en-US" b="0" i="0" dirty="0">
                <a:solidFill>
                  <a:schemeClr val="tx1"/>
                </a:solidFill>
                <a:effectLst/>
                <a:latin typeface="Manrope" panose="020B0604020202020204" charset="0"/>
              </a:rPr>
              <a:t>the </a:t>
            </a:r>
            <a:r>
              <a:rPr lang="en-US" b="0" i="0" dirty="0">
                <a:effectLst/>
                <a:latin typeface="Manrope" panose="020B0604020202020204" charset="0"/>
              </a:rPr>
              <a:t>structure of the AST provides useful insights, including the relationships between variables </a:t>
            </a:r>
            <a:endParaRPr lang="en-US" b="0" i="0" dirty="0">
              <a:solidFill>
                <a:schemeClr val="tx1"/>
              </a:solidFill>
              <a:effectLst/>
              <a:latin typeface="Manrope" panose="020B0604020202020204" charset="0"/>
            </a:endParaRPr>
          </a:p>
        </p:txBody>
      </p:sp>
    </p:spTree>
    <p:extLst>
      <p:ext uri="{BB962C8B-B14F-4D97-AF65-F5344CB8AC3E}">
        <p14:creationId xmlns:p14="http://schemas.microsoft.com/office/powerpoint/2010/main" val="2143218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E07E8-5575-8034-F86B-279F6B63F101}"/>
              </a:ext>
            </a:extLst>
          </p:cNvPr>
          <p:cNvSpPr>
            <a:spLocks noGrp="1"/>
          </p:cNvSpPr>
          <p:nvPr>
            <p:ph type="title"/>
          </p:nvPr>
        </p:nvSpPr>
        <p:spPr>
          <a:xfrm>
            <a:off x="932688" y="448055"/>
            <a:ext cx="7446794" cy="1379315"/>
          </a:xfrm>
        </p:spPr>
        <p:txBody>
          <a:bodyPr/>
          <a:lstStyle/>
          <a:p>
            <a:pPr algn="ctr"/>
            <a:r>
              <a:rPr lang="en-US" sz="4400" dirty="0"/>
              <a:t>NBSLICER: A Hybrid Static-Dynamic Slicer</a:t>
            </a:r>
          </a:p>
        </p:txBody>
      </p:sp>
      <p:grpSp>
        <p:nvGrpSpPr>
          <p:cNvPr id="3" name="Google Shape;11609;p137">
            <a:extLst>
              <a:ext uri="{FF2B5EF4-FFF2-40B4-BE49-F238E27FC236}">
                <a16:creationId xmlns:a16="http://schemas.microsoft.com/office/drawing/2014/main" id="{D6EEEA43-672D-69BE-0BB0-A15D0D8BB7BD}"/>
              </a:ext>
            </a:extLst>
          </p:cNvPr>
          <p:cNvGrpSpPr/>
          <p:nvPr/>
        </p:nvGrpSpPr>
        <p:grpSpPr>
          <a:xfrm>
            <a:off x="3785605" y="3189668"/>
            <a:ext cx="1572789" cy="1610100"/>
            <a:chOff x="-49786250" y="2316650"/>
            <a:chExt cx="300900" cy="299450"/>
          </a:xfrm>
          <a:solidFill>
            <a:srgbClr val="FF7C80"/>
          </a:solidFill>
        </p:grpSpPr>
        <p:sp>
          <p:nvSpPr>
            <p:cNvPr id="4" name="Google Shape;11610;p137">
              <a:extLst>
                <a:ext uri="{FF2B5EF4-FFF2-40B4-BE49-F238E27FC236}">
                  <a16:creationId xmlns:a16="http://schemas.microsoft.com/office/drawing/2014/main" id="{4C9EAF92-0CD7-03FE-9C72-4553340D873D}"/>
                </a:ext>
              </a:extLst>
            </p:cNvPr>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1611;p137">
              <a:extLst>
                <a:ext uri="{FF2B5EF4-FFF2-40B4-BE49-F238E27FC236}">
                  <a16:creationId xmlns:a16="http://schemas.microsoft.com/office/drawing/2014/main" id="{F55B6BC4-9248-9118-087D-6B2D532B3BB8}"/>
                </a:ext>
              </a:extLst>
            </p:cNvPr>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612;p137">
              <a:extLst>
                <a:ext uri="{FF2B5EF4-FFF2-40B4-BE49-F238E27FC236}">
                  <a16:creationId xmlns:a16="http://schemas.microsoft.com/office/drawing/2014/main" id="{19ED668F-6511-2AC6-B2B0-0AB7436C299A}"/>
                </a:ext>
              </a:extLst>
            </p:cNvPr>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613;p137">
              <a:extLst>
                <a:ext uri="{FF2B5EF4-FFF2-40B4-BE49-F238E27FC236}">
                  <a16:creationId xmlns:a16="http://schemas.microsoft.com/office/drawing/2014/main" id="{5F452A42-20FF-065D-2932-FEC2350B462B}"/>
                </a:ext>
              </a:extLst>
            </p:cNvPr>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614;p137">
              <a:extLst>
                <a:ext uri="{FF2B5EF4-FFF2-40B4-BE49-F238E27FC236}">
                  <a16:creationId xmlns:a16="http://schemas.microsoft.com/office/drawing/2014/main" id="{DB9F0A85-EE55-DD9E-99DE-4CB2C062ED09}"/>
                </a:ext>
              </a:extLst>
            </p:cNvPr>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615;p137">
              <a:extLst>
                <a:ext uri="{FF2B5EF4-FFF2-40B4-BE49-F238E27FC236}">
                  <a16:creationId xmlns:a16="http://schemas.microsoft.com/office/drawing/2014/main" id="{A47AEC3B-AF34-010E-0AAB-850CCB306AF2}"/>
                </a:ext>
              </a:extLst>
            </p:cNvPr>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616;p137">
              <a:extLst>
                <a:ext uri="{FF2B5EF4-FFF2-40B4-BE49-F238E27FC236}">
                  <a16:creationId xmlns:a16="http://schemas.microsoft.com/office/drawing/2014/main" id="{0AB7BB9C-6CFA-D71D-826A-F5FF37F44B6C}"/>
                </a:ext>
              </a:extLst>
            </p:cNvPr>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a:extLst>
              <a:ext uri="{FF2B5EF4-FFF2-40B4-BE49-F238E27FC236}">
                <a16:creationId xmlns:a16="http://schemas.microsoft.com/office/drawing/2014/main" id="{3C2F6F6B-1CBD-73B4-1583-AEE2226FAC67}"/>
              </a:ext>
            </a:extLst>
          </p:cNvPr>
          <p:cNvSpPr txBox="1"/>
          <p:nvPr/>
        </p:nvSpPr>
        <p:spPr>
          <a:xfrm>
            <a:off x="1691640" y="1976578"/>
            <a:ext cx="6181344" cy="880306"/>
          </a:xfrm>
          <a:prstGeom prst="rect">
            <a:avLst/>
          </a:prstGeom>
          <a:noFill/>
        </p:spPr>
        <p:txBody>
          <a:bodyPr wrap="square">
            <a:spAutoFit/>
          </a:bodyPr>
          <a:lstStyle/>
          <a:p>
            <a:pPr algn="ctr">
              <a:lnSpc>
                <a:spcPct val="150000"/>
              </a:lnSpc>
            </a:pPr>
            <a:r>
              <a:rPr lang="en-US" sz="1800" b="1" i="0" dirty="0">
                <a:solidFill>
                  <a:srgbClr val="C55F4B"/>
                </a:solidFill>
                <a:effectLst/>
                <a:latin typeface="Manrope" panose="020B0604020202020204" charset="0"/>
              </a:rPr>
              <a:t>The primary innovation  </a:t>
            </a:r>
            <a:r>
              <a:rPr lang="en-US" sz="1800" i="0" dirty="0">
                <a:solidFill>
                  <a:srgbClr val="29261B"/>
                </a:solidFill>
                <a:effectLst/>
                <a:latin typeface="Manrope" panose="020B0604020202020204" charset="0"/>
              </a:rPr>
              <a:t>- instrumenting code at the </a:t>
            </a:r>
            <a:r>
              <a:rPr lang="en-US" sz="1800" b="1" i="0" dirty="0">
                <a:solidFill>
                  <a:srgbClr val="29261B"/>
                </a:solidFill>
                <a:effectLst/>
                <a:latin typeface="Manrope" panose="020B0604020202020204" charset="0"/>
              </a:rPr>
              <a:t>AST level  </a:t>
            </a:r>
            <a:r>
              <a:rPr lang="en-US" sz="1800" i="0" dirty="0">
                <a:solidFill>
                  <a:srgbClr val="29261B"/>
                </a:solidFill>
                <a:effectLst/>
                <a:latin typeface="Manrope" panose="020B0604020202020204" charset="0"/>
              </a:rPr>
              <a:t>rather than the Python bytecode. </a:t>
            </a:r>
            <a:endParaRPr lang="en-US" sz="1800" dirty="0">
              <a:latin typeface="Manrope" panose="020B0604020202020204" charset="0"/>
            </a:endParaRPr>
          </a:p>
        </p:txBody>
      </p:sp>
    </p:spTree>
    <p:extLst>
      <p:ext uri="{BB962C8B-B14F-4D97-AF65-F5344CB8AC3E}">
        <p14:creationId xmlns:p14="http://schemas.microsoft.com/office/powerpoint/2010/main" val="3855026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0CD9B-0B61-F181-DE02-4C9CF0308AA8}"/>
              </a:ext>
            </a:extLst>
          </p:cNvPr>
          <p:cNvSpPr>
            <a:spLocks noGrp="1"/>
          </p:cNvSpPr>
          <p:nvPr>
            <p:ph type="title"/>
          </p:nvPr>
        </p:nvSpPr>
        <p:spPr>
          <a:xfrm>
            <a:off x="470005" y="679814"/>
            <a:ext cx="4261850" cy="1610100"/>
          </a:xfrm>
        </p:spPr>
        <p:txBody>
          <a:bodyPr/>
          <a:lstStyle/>
          <a:p>
            <a:r>
              <a:rPr lang="en-US" dirty="0"/>
              <a:t>Computational notebooks</a:t>
            </a:r>
          </a:p>
        </p:txBody>
      </p:sp>
      <p:pic>
        <p:nvPicPr>
          <p:cNvPr id="8" name="Picture 7" descr="A screenshot of a computer&#10;&#10;Description automatically generated">
            <a:extLst>
              <a:ext uri="{FF2B5EF4-FFF2-40B4-BE49-F238E27FC236}">
                <a16:creationId xmlns:a16="http://schemas.microsoft.com/office/drawing/2014/main" id="{FC3D7078-43B1-0B3E-1AE0-286FFB512A01}"/>
              </a:ext>
            </a:extLst>
          </p:cNvPr>
          <p:cNvPicPr>
            <a:picLocks noChangeAspect="1"/>
          </p:cNvPicPr>
          <p:nvPr/>
        </p:nvPicPr>
        <p:blipFill>
          <a:blip r:embed="rId3"/>
          <a:stretch>
            <a:fillRect/>
          </a:stretch>
        </p:blipFill>
        <p:spPr>
          <a:xfrm>
            <a:off x="5475767" y="439548"/>
            <a:ext cx="3198228" cy="2514046"/>
          </a:xfrm>
          <a:prstGeom prst="rect">
            <a:avLst/>
          </a:prstGeom>
        </p:spPr>
        <p:style>
          <a:lnRef idx="2">
            <a:schemeClr val="accent3"/>
          </a:lnRef>
          <a:fillRef idx="1">
            <a:schemeClr val="lt1"/>
          </a:fillRef>
          <a:effectRef idx="0">
            <a:schemeClr val="accent3"/>
          </a:effectRef>
          <a:fontRef idx="minor">
            <a:schemeClr val="dk1"/>
          </a:fontRef>
        </p:style>
      </p:pic>
      <p:pic>
        <p:nvPicPr>
          <p:cNvPr id="10" name="Picture 9" descr="A screenshot of a computer&#10;&#10;Description automatically generated">
            <a:extLst>
              <a:ext uri="{FF2B5EF4-FFF2-40B4-BE49-F238E27FC236}">
                <a16:creationId xmlns:a16="http://schemas.microsoft.com/office/drawing/2014/main" id="{958D7CAB-1213-5272-DC4B-D525719AA1D5}"/>
              </a:ext>
            </a:extLst>
          </p:cNvPr>
          <p:cNvPicPr>
            <a:picLocks noChangeAspect="1"/>
          </p:cNvPicPr>
          <p:nvPr/>
        </p:nvPicPr>
        <p:blipFill>
          <a:blip r:embed="rId4"/>
          <a:stretch>
            <a:fillRect/>
          </a:stretch>
        </p:blipFill>
        <p:spPr>
          <a:xfrm>
            <a:off x="666807" y="2468789"/>
            <a:ext cx="3905193" cy="2370236"/>
          </a:xfrm>
          <a:prstGeom prst="rect">
            <a:avLst/>
          </a:prstGeom>
          <a:ln/>
        </p:spPr>
        <p:style>
          <a:lnRef idx="2">
            <a:schemeClr val="accent3"/>
          </a:lnRef>
          <a:fillRef idx="1">
            <a:schemeClr val="lt1"/>
          </a:fillRef>
          <a:effectRef idx="0">
            <a:schemeClr val="accent3"/>
          </a:effectRef>
          <a:fontRef idx="minor">
            <a:schemeClr val="dk1"/>
          </a:fontRef>
        </p:style>
      </p:pic>
      <p:pic>
        <p:nvPicPr>
          <p:cNvPr id="12" name="Picture 11" descr="A logo with a red and yellow triangle&#10;&#10;Description automatically generated">
            <a:extLst>
              <a:ext uri="{FF2B5EF4-FFF2-40B4-BE49-F238E27FC236}">
                <a16:creationId xmlns:a16="http://schemas.microsoft.com/office/drawing/2014/main" id="{D7BE7159-B395-6ECB-7260-E37C673A12BF}"/>
              </a:ext>
            </a:extLst>
          </p:cNvPr>
          <p:cNvPicPr>
            <a:picLocks noChangeAspect="1"/>
          </p:cNvPicPr>
          <p:nvPr/>
        </p:nvPicPr>
        <p:blipFill>
          <a:blip r:embed="rId5"/>
          <a:stretch>
            <a:fillRect/>
          </a:stretch>
        </p:blipFill>
        <p:spPr>
          <a:xfrm>
            <a:off x="6182668" y="3327990"/>
            <a:ext cx="1066171" cy="611225"/>
          </a:xfrm>
          <a:prstGeom prst="rect">
            <a:avLst/>
          </a:prstGeom>
        </p:spPr>
        <p:style>
          <a:lnRef idx="0">
            <a:schemeClr val="accent4"/>
          </a:lnRef>
          <a:fillRef idx="3">
            <a:schemeClr val="accent4"/>
          </a:fillRef>
          <a:effectRef idx="3">
            <a:schemeClr val="accent4"/>
          </a:effectRef>
          <a:fontRef idx="minor">
            <a:schemeClr val="lt1"/>
          </a:fontRef>
        </p:style>
      </p:pic>
      <p:pic>
        <p:nvPicPr>
          <p:cNvPr id="14" name="Picture 13" descr="A red hexagon with a white and white logo&#10;&#10;Description automatically generated">
            <a:extLst>
              <a:ext uri="{FF2B5EF4-FFF2-40B4-BE49-F238E27FC236}">
                <a16:creationId xmlns:a16="http://schemas.microsoft.com/office/drawing/2014/main" id="{EA3A4771-AE5E-148D-9B07-CDB9E778F3A8}"/>
              </a:ext>
            </a:extLst>
          </p:cNvPr>
          <p:cNvPicPr>
            <a:picLocks noChangeAspect="1"/>
          </p:cNvPicPr>
          <p:nvPr/>
        </p:nvPicPr>
        <p:blipFill>
          <a:blip r:embed="rId6"/>
          <a:stretch>
            <a:fillRect/>
          </a:stretch>
        </p:blipFill>
        <p:spPr>
          <a:xfrm>
            <a:off x="5305647" y="4000416"/>
            <a:ext cx="535034" cy="619514"/>
          </a:xfrm>
          <a:prstGeom prst="rect">
            <a:avLst/>
          </a:prstGeom>
        </p:spPr>
        <p:style>
          <a:lnRef idx="0">
            <a:schemeClr val="accent4"/>
          </a:lnRef>
          <a:fillRef idx="3">
            <a:schemeClr val="accent4"/>
          </a:fillRef>
          <a:effectRef idx="3">
            <a:schemeClr val="accent4"/>
          </a:effectRef>
          <a:fontRef idx="minor">
            <a:schemeClr val="lt1"/>
          </a:fontRef>
        </p:style>
      </p:pic>
      <p:pic>
        <p:nvPicPr>
          <p:cNvPr id="16" name="Picture 15" descr="A logo with orange circles and grey dots&#10;&#10;Description automatically generated">
            <a:extLst>
              <a:ext uri="{FF2B5EF4-FFF2-40B4-BE49-F238E27FC236}">
                <a16:creationId xmlns:a16="http://schemas.microsoft.com/office/drawing/2014/main" id="{EF152289-9FD9-5E73-DFA0-645BC2771A23}"/>
              </a:ext>
            </a:extLst>
          </p:cNvPr>
          <p:cNvPicPr>
            <a:picLocks noChangeAspect="1"/>
          </p:cNvPicPr>
          <p:nvPr/>
        </p:nvPicPr>
        <p:blipFill>
          <a:blip r:embed="rId7"/>
          <a:stretch>
            <a:fillRect/>
          </a:stretch>
        </p:blipFill>
        <p:spPr>
          <a:xfrm>
            <a:off x="6538998" y="4239312"/>
            <a:ext cx="623520" cy="725441"/>
          </a:xfrm>
          <a:prstGeom prst="rect">
            <a:avLst/>
          </a:prstGeom>
        </p:spPr>
        <p:style>
          <a:lnRef idx="0">
            <a:schemeClr val="accent4"/>
          </a:lnRef>
          <a:fillRef idx="3">
            <a:schemeClr val="accent4"/>
          </a:fillRef>
          <a:effectRef idx="3">
            <a:schemeClr val="accent4"/>
          </a:effectRef>
          <a:fontRef idx="minor">
            <a:schemeClr val="lt1"/>
          </a:fontRef>
        </p:style>
      </p:pic>
      <p:pic>
        <p:nvPicPr>
          <p:cNvPr id="18" name="Picture 17" descr="A red star shaped object with black text&#10;&#10;Description automatically generated">
            <a:extLst>
              <a:ext uri="{FF2B5EF4-FFF2-40B4-BE49-F238E27FC236}">
                <a16:creationId xmlns:a16="http://schemas.microsoft.com/office/drawing/2014/main" id="{F0BEFCBB-E10B-DDF0-B40D-C5289F253669}"/>
              </a:ext>
            </a:extLst>
          </p:cNvPr>
          <p:cNvPicPr>
            <a:picLocks noChangeAspect="1"/>
          </p:cNvPicPr>
          <p:nvPr/>
        </p:nvPicPr>
        <p:blipFill>
          <a:blip r:embed="rId8"/>
          <a:stretch>
            <a:fillRect/>
          </a:stretch>
        </p:blipFill>
        <p:spPr>
          <a:xfrm>
            <a:off x="7607824" y="3659704"/>
            <a:ext cx="1066171" cy="730324"/>
          </a:xfrm>
          <a:prstGeom prst="rect">
            <a:avLst/>
          </a:prstGeom>
        </p:spPr>
        <p:style>
          <a:lnRef idx="0">
            <a:schemeClr val="accent4"/>
          </a:lnRef>
          <a:fillRef idx="3">
            <a:schemeClr val="accent4"/>
          </a:fillRef>
          <a:effectRef idx="3">
            <a:schemeClr val="accent4"/>
          </a:effectRef>
          <a:fontRef idx="minor">
            <a:schemeClr val="lt1"/>
          </a:fontRef>
        </p:style>
      </p:pic>
    </p:spTree>
    <p:extLst>
      <p:ext uri="{BB962C8B-B14F-4D97-AF65-F5344CB8AC3E}">
        <p14:creationId xmlns:p14="http://schemas.microsoft.com/office/powerpoint/2010/main" val="2624417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B91FA8D7-956B-AB0E-252D-D997042C788E}"/>
              </a:ext>
            </a:extLst>
          </p:cNvPr>
          <p:cNvSpPr>
            <a:spLocks noGrp="1"/>
          </p:cNvSpPr>
          <p:nvPr>
            <p:ph type="subTitle" idx="1"/>
          </p:nvPr>
        </p:nvSpPr>
        <p:spPr>
          <a:xfrm>
            <a:off x="295746" y="206907"/>
            <a:ext cx="8339855" cy="2072153"/>
          </a:xfrm>
        </p:spPr>
        <p:txBody>
          <a:bodyPr/>
          <a:lstStyle/>
          <a:p>
            <a:r>
              <a:rPr lang="en-US" sz="4400" i="0" dirty="0" err="1">
                <a:effectLst/>
                <a:latin typeface="Kulim Park" panose="020B0604020202020204" charset="0"/>
              </a:rPr>
              <a:t>Nbslicer’s</a:t>
            </a:r>
            <a:r>
              <a:rPr lang="en-US" sz="4400" dirty="0">
                <a:latin typeface="Kulim Park" panose="020B0604020202020204" charset="0"/>
              </a:rPr>
              <a:t> </a:t>
            </a:r>
            <a:r>
              <a:rPr lang="en-US" sz="4400" i="0" dirty="0">
                <a:effectLst/>
                <a:latin typeface="Kulim Park" panose="020B0604020202020204" charset="0"/>
              </a:rPr>
              <a:t>Instrumentation Strategy</a:t>
            </a:r>
            <a:endParaRPr lang="en-US" sz="4400" dirty="0">
              <a:latin typeface="Kulim Park" panose="020B0604020202020204" charset="0"/>
            </a:endParaRPr>
          </a:p>
        </p:txBody>
      </p:sp>
      <p:pic>
        <p:nvPicPr>
          <p:cNvPr id="15" name="Picture 14" descr="A person climbing up a graph&#10;&#10;Description automatically generated">
            <a:extLst>
              <a:ext uri="{FF2B5EF4-FFF2-40B4-BE49-F238E27FC236}">
                <a16:creationId xmlns:a16="http://schemas.microsoft.com/office/drawing/2014/main" id="{AA0A1FD0-6F3E-22B7-90D9-426135C86BB5}"/>
              </a:ext>
            </a:extLst>
          </p:cNvPr>
          <p:cNvPicPr>
            <a:picLocks noChangeAspect="1"/>
          </p:cNvPicPr>
          <p:nvPr/>
        </p:nvPicPr>
        <p:blipFill>
          <a:blip r:embed="rId3"/>
          <a:stretch>
            <a:fillRect/>
          </a:stretch>
        </p:blipFill>
        <p:spPr>
          <a:xfrm>
            <a:off x="6228950" y="1669042"/>
            <a:ext cx="2406651" cy="24066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21AC195E-3873-453C-33C4-D3870B157F55}"/>
              </a:ext>
            </a:extLst>
          </p:cNvPr>
          <p:cNvSpPr txBox="1"/>
          <p:nvPr/>
        </p:nvSpPr>
        <p:spPr>
          <a:xfrm>
            <a:off x="508399" y="1949242"/>
            <a:ext cx="5563932" cy="1160446"/>
          </a:xfrm>
          <a:prstGeom prst="rect">
            <a:avLst/>
          </a:prstGeom>
          <a:noFill/>
        </p:spPr>
        <p:txBody>
          <a:bodyPr wrap="square">
            <a:spAutoFit/>
          </a:bodyPr>
          <a:lstStyle/>
          <a:p>
            <a:pPr>
              <a:lnSpc>
                <a:spcPct val="150000"/>
              </a:lnSpc>
            </a:pPr>
            <a:r>
              <a:rPr lang="en-US" sz="1600" b="0" i="0" dirty="0">
                <a:solidFill>
                  <a:srgbClr val="29261B"/>
                </a:solidFill>
                <a:effectLst/>
                <a:latin typeface="Manrope" panose="020B0604020202020204" charset="0"/>
              </a:rPr>
              <a:t>1. </a:t>
            </a:r>
            <a:r>
              <a:rPr lang="en-US" sz="1600" b="1" i="0" dirty="0">
                <a:solidFill>
                  <a:schemeClr val="bg1"/>
                </a:solidFill>
                <a:effectLst/>
                <a:latin typeface="Manrope" panose="020B0604020202020204" charset="0"/>
              </a:rPr>
              <a:t>Switchable</a:t>
            </a:r>
            <a:r>
              <a:rPr lang="en-US" sz="1600" b="1" dirty="0">
                <a:solidFill>
                  <a:schemeClr val="bg1"/>
                </a:solidFill>
                <a:latin typeface="Manrope" panose="020B0604020202020204" charset="0"/>
              </a:rPr>
              <a:t>: </a:t>
            </a:r>
            <a:r>
              <a:rPr lang="en-US" sz="1600" i="0" dirty="0">
                <a:solidFill>
                  <a:srgbClr val="29261B"/>
                </a:solidFill>
                <a:effectLst/>
                <a:latin typeface="Manrope" panose="020B0604020202020204" charset="0"/>
              </a:rPr>
              <a:t>The</a:t>
            </a:r>
            <a:r>
              <a:rPr lang="en-US" sz="1600" b="1" i="0" dirty="0">
                <a:solidFill>
                  <a:srgbClr val="29261B"/>
                </a:solidFill>
                <a:effectLst/>
                <a:latin typeface="Manrope" panose="020B0604020202020204" charset="0"/>
              </a:rPr>
              <a:t> AST-level instrumentation </a:t>
            </a:r>
            <a:r>
              <a:rPr lang="en-US" sz="1600" i="0" dirty="0">
                <a:solidFill>
                  <a:srgbClr val="29261B"/>
                </a:solidFill>
                <a:effectLst/>
                <a:latin typeface="Manrope" panose="020B0604020202020204" charset="0"/>
              </a:rPr>
              <a:t>can be selectively </a:t>
            </a:r>
            <a:r>
              <a:rPr lang="en-US" sz="1600" b="1" i="0" dirty="0">
                <a:solidFill>
                  <a:srgbClr val="29261B"/>
                </a:solidFill>
                <a:effectLst/>
                <a:latin typeface="Manrope" panose="020B0604020202020204" charset="0"/>
              </a:rPr>
              <a:t>enabled and disabled </a:t>
            </a:r>
            <a:r>
              <a:rPr lang="en-US" sz="1600" b="0" i="0" dirty="0">
                <a:solidFill>
                  <a:srgbClr val="29261B"/>
                </a:solidFill>
                <a:effectLst/>
                <a:latin typeface="Manrope" panose="020B0604020202020204" charset="0"/>
              </a:rPr>
              <a:t>to constrain the runtime overhead it induces. </a:t>
            </a:r>
            <a:endParaRPr lang="en-US" sz="1600" dirty="0"/>
          </a:p>
        </p:txBody>
      </p:sp>
      <p:sp>
        <p:nvSpPr>
          <p:cNvPr id="2" name="TextBox 1">
            <a:extLst>
              <a:ext uri="{FF2B5EF4-FFF2-40B4-BE49-F238E27FC236}">
                <a16:creationId xmlns:a16="http://schemas.microsoft.com/office/drawing/2014/main" id="{04BF1D7A-87B1-5580-D0CF-A44D3F43EA21}"/>
              </a:ext>
            </a:extLst>
          </p:cNvPr>
          <p:cNvSpPr txBox="1"/>
          <p:nvPr/>
        </p:nvSpPr>
        <p:spPr>
          <a:xfrm>
            <a:off x="433969" y="3405212"/>
            <a:ext cx="5268433" cy="1531381"/>
          </a:xfrm>
          <a:prstGeom prst="rect">
            <a:avLst/>
          </a:prstGeom>
          <a:noFill/>
        </p:spPr>
        <p:txBody>
          <a:bodyPr wrap="square">
            <a:spAutoFit/>
          </a:bodyPr>
          <a:lstStyle/>
          <a:p>
            <a:pPr marL="158750" indent="0">
              <a:lnSpc>
                <a:spcPct val="150000"/>
              </a:lnSpc>
              <a:buNone/>
            </a:pPr>
            <a:r>
              <a:rPr lang="en-US" sz="1600" b="0" i="0" dirty="0">
                <a:solidFill>
                  <a:srgbClr val="29261B"/>
                </a:solidFill>
                <a:effectLst/>
                <a:latin typeface="Manrope" panose="020B0604020202020204" charset="0"/>
              </a:rPr>
              <a:t>2. </a:t>
            </a:r>
            <a:r>
              <a:rPr lang="en-US" sz="1600" b="1" i="0" dirty="0">
                <a:solidFill>
                  <a:schemeClr val="bg1"/>
                </a:solidFill>
                <a:effectLst/>
                <a:latin typeface="Manrope" panose="020B0604020202020204" charset="0"/>
              </a:rPr>
              <a:t>Augmentation: </a:t>
            </a:r>
            <a:r>
              <a:rPr lang="en-US" sz="1600" b="0" i="0" dirty="0" err="1">
                <a:solidFill>
                  <a:srgbClr val="29261B"/>
                </a:solidFill>
                <a:effectLst/>
                <a:latin typeface="Manrope" panose="020B0604020202020204" charset="0"/>
              </a:rPr>
              <a:t>Nbslicer</a:t>
            </a:r>
            <a:r>
              <a:rPr lang="en-US" sz="1600" b="0" i="0" dirty="0">
                <a:solidFill>
                  <a:srgbClr val="29261B"/>
                </a:solidFill>
                <a:effectLst/>
                <a:latin typeface="Manrope" panose="020B0604020202020204" charset="0"/>
              </a:rPr>
              <a:t> </a:t>
            </a:r>
            <a:r>
              <a:rPr lang="en-US" sz="1600" b="1" i="0" dirty="0">
                <a:solidFill>
                  <a:srgbClr val="29261B"/>
                </a:solidFill>
                <a:effectLst/>
                <a:latin typeface="Manrope" panose="020B0604020202020204" charset="0"/>
              </a:rPr>
              <a:t>augments ASTs to</a:t>
            </a:r>
            <a:r>
              <a:rPr lang="en-US" sz="1600" b="0" i="0" dirty="0">
                <a:solidFill>
                  <a:srgbClr val="29261B"/>
                </a:solidFill>
                <a:effectLst/>
                <a:latin typeface="Manrope" panose="020B0604020202020204" charset="0"/>
              </a:rPr>
              <a:t> </a:t>
            </a:r>
            <a:r>
              <a:rPr lang="en-US" sz="1600" b="1" i="0" dirty="0">
                <a:solidFill>
                  <a:srgbClr val="29261B"/>
                </a:solidFill>
                <a:effectLst/>
                <a:latin typeface="Manrope" panose="020B0604020202020204" charset="0"/>
              </a:rPr>
              <a:t>expose specific dynamic dependencies</a:t>
            </a:r>
            <a:r>
              <a:rPr lang="en-US" sz="1600" b="0" i="0" dirty="0">
                <a:solidFill>
                  <a:srgbClr val="29261B"/>
                </a:solidFill>
                <a:effectLst/>
                <a:latin typeface="Manrope" panose="020B0604020202020204" charset="0"/>
              </a:rPr>
              <a:t>.  The transformation adds information to data without changing the program's behavior.</a:t>
            </a:r>
          </a:p>
        </p:txBody>
      </p:sp>
    </p:spTree>
    <p:extLst>
      <p:ext uri="{BB962C8B-B14F-4D97-AF65-F5344CB8AC3E}">
        <p14:creationId xmlns:p14="http://schemas.microsoft.com/office/powerpoint/2010/main" val="3054740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E9F191-C79A-F662-7BF2-35F1BEE6C9F9}"/>
              </a:ext>
            </a:extLst>
          </p:cNvPr>
          <p:cNvSpPr txBox="1"/>
          <p:nvPr/>
        </p:nvSpPr>
        <p:spPr>
          <a:xfrm>
            <a:off x="469797" y="1084490"/>
            <a:ext cx="5069766" cy="792718"/>
          </a:xfrm>
          <a:prstGeom prst="rect">
            <a:avLst/>
          </a:prstGeom>
          <a:noFill/>
        </p:spPr>
        <p:txBody>
          <a:bodyPr wrap="square">
            <a:spAutoFit/>
          </a:bodyPr>
          <a:lstStyle/>
          <a:p>
            <a:pPr marL="158750" indent="0">
              <a:lnSpc>
                <a:spcPct val="150000"/>
              </a:lnSpc>
              <a:buNone/>
            </a:pPr>
            <a:r>
              <a:rPr lang="en-US" sz="1600" b="0" i="0" dirty="0">
                <a:solidFill>
                  <a:srgbClr val="29261B"/>
                </a:solidFill>
                <a:effectLst/>
                <a:latin typeface="Manrope" panose="020B0604020202020204" charset="0"/>
              </a:rPr>
              <a:t>3</a:t>
            </a:r>
            <a:r>
              <a:rPr lang="en-US" sz="1600" b="1" i="0" dirty="0">
                <a:solidFill>
                  <a:srgbClr val="29261B"/>
                </a:solidFill>
                <a:effectLst/>
                <a:latin typeface="Manrope" panose="020B0604020202020204" charset="0"/>
              </a:rPr>
              <a:t>. </a:t>
            </a:r>
            <a:r>
              <a:rPr lang="en-US" sz="1600" b="1" i="0" dirty="0">
                <a:solidFill>
                  <a:schemeClr val="bg1"/>
                </a:solidFill>
                <a:effectLst/>
                <a:latin typeface="Manrope" panose="020B0604020202020204" charset="0"/>
              </a:rPr>
              <a:t>Static Analysis: </a:t>
            </a:r>
            <a:r>
              <a:rPr lang="en-US" sz="1600" b="0" i="0" dirty="0">
                <a:solidFill>
                  <a:srgbClr val="29261B"/>
                </a:solidFill>
                <a:effectLst/>
                <a:latin typeface="Manrope" panose="020B0604020202020204" charset="0"/>
              </a:rPr>
              <a:t>A static analyzer </a:t>
            </a:r>
            <a:r>
              <a:rPr lang="en-US" sz="1600" i="0" dirty="0">
                <a:solidFill>
                  <a:srgbClr val="29261B"/>
                </a:solidFill>
                <a:effectLst/>
                <a:latin typeface="Manrope" panose="020B0604020202020204" charset="0"/>
              </a:rPr>
              <a:t>runs on augmented sub-trees to analyze code s</a:t>
            </a:r>
            <a:r>
              <a:rPr lang="en-US" sz="1600" b="0" i="0" dirty="0">
                <a:solidFill>
                  <a:srgbClr val="29261B"/>
                </a:solidFill>
                <a:effectLst/>
                <a:latin typeface="Manrope" panose="020B0604020202020204" charset="0"/>
              </a:rPr>
              <a:t>tructure.</a:t>
            </a:r>
          </a:p>
        </p:txBody>
      </p:sp>
      <p:sp>
        <p:nvSpPr>
          <p:cNvPr id="7" name="TextBox 6">
            <a:extLst>
              <a:ext uri="{FF2B5EF4-FFF2-40B4-BE49-F238E27FC236}">
                <a16:creationId xmlns:a16="http://schemas.microsoft.com/office/drawing/2014/main" id="{FA3C428A-2488-0BEE-1728-2B5E9C7F8A3A}"/>
              </a:ext>
            </a:extLst>
          </p:cNvPr>
          <p:cNvSpPr txBox="1"/>
          <p:nvPr/>
        </p:nvSpPr>
        <p:spPr>
          <a:xfrm>
            <a:off x="396114" y="2527629"/>
            <a:ext cx="5629251" cy="1531381"/>
          </a:xfrm>
          <a:prstGeom prst="rect">
            <a:avLst/>
          </a:prstGeom>
          <a:noFill/>
        </p:spPr>
        <p:txBody>
          <a:bodyPr wrap="square">
            <a:spAutoFit/>
          </a:bodyPr>
          <a:lstStyle/>
          <a:p>
            <a:pPr marL="158750" indent="0">
              <a:lnSpc>
                <a:spcPct val="150000"/>
              </a:lnSpc>
              <a:buNone/>
            </a:pPr>
            <a:r>
              <a:rPr lang="en-US" sz="1600" b="0" i="0" dirty="0">
                <a:solidFill>
                  <a:srgbClr val="29261B"/>
                </a:solidFill>
                <a:effectLst/>
                <a:latin typeface="Manrope" panose="020B0604020202020204" charset="0"/>
              </a:rPr>
              <a:t>4. </a:t>
            </a:r>
            <a:r>
              <a:rPr lang="en-US" sz="1600" b="1" i="0" dirty="0">
                <a:solidFill>
                  <a:schemeClr val="bg1"/>
                </a:solidFill>
                <a:effectLst/>
                <a:latin typeface="Manrope" panose="020B0604020202020204" charset="0"/>
              </a:rPr>
              <a:t>Dynamic Dependency Handling: </a:t>
            </a:r>
            <a:r>
              <a:rPr lang="en-US" sz="1600" b="0" i="0" dirty="0">
                <a:solidFill>
                  <a:srgbClr val="29261B"/>
                </a:solidFill>
                <a:effectLst/>
                <a:latin typeface="Manrope" panose="020B0604020202020204" charset="0"/>
              </a:rPr>
              <a:t>the static analyzer skips </a:t>
            </a:r>
            <a:r>
              <a:rPr lang="en-US" sz="1600" dirty="0">
                <a:solidFill>
                  <a:srgbClr val="29261B"/>
                </a:solidFill>
                <a:latin typeface="Manrope" panose="020B0604020202020204" charset="0"/>
              </a:rPr>
              <a:t>s</a:t>
            </a:r>
            <a:r>
              <a:rPr lang="en-US" sz="1600" b="0" i="0" dirty="0">
                <a:solidFill>
                  <a:srgbClr val="29261B"/>
                </a:solidFill>
                <a:effectLst/>
                <a:latin typeface="Manrope" panose="020B0604020202020204" charset="0"/>
              </a:rPr>
              <a:t>ubtrees marked as having dynamically -  resolved data </a:t>
            </a:r>
            <a:r>
              <a:rPr lang="en-US" sz="1600" b="0" i="0" dirty="0" err="1">
                <a:solidFill>
                  <a:srgbClr val="29261B"/>
                </a:solidFill>
                <a:effectLst/>
                <a:latin typeface="Manrope" panose="020B0604020202020204" charset="0"/>
              </a:rPr>
              <a:t>dependencie</a:t>
            </a:r>
            <a:r>
              <a:rPr lang="en-US" sz="1600" b="0" i="0" dirty="0">
                <a:solidFill>
                  <a:srgbClr val="29261B"/>
                </a:solidFill>
                <a:effectLst/>
                <a:latin typeface="Manrope" panose="020B0604020202020204" charset="0"/>
              </a:rPr>
              <a:t>, as </a:t>
            </a:r>
            <a:r>
              <a:rPr lang="en-US" sz="1600" dirty="0" err="1">
                <a:solidFill>
                  <a:srgbClr val="29261B"/>
                </a:solidFill>
                <a:latin typeface="Manrope" panose="020B0604020202020204" charset="0"/>
              </a:rPr>
              <a:t>N</a:t>
            </a:r>
            <a:r>
              <a:rPr lang="en-US" sz="1600" b="0" i="0" dirty="0" err="1">
                <a:solidFill>
                  <a:srgbClr val="29261B"/>
                </a:solidFill>
                <a:effectLst/>
                <a:latin typeface="Manrope" panose="020B0604020202020204" charset="0"/>
              </a:rPr>
              <a:t>bslicer</a:t>
            </a:r>
            <a:r>
              <a:rPr lang="en-US" sz="1600" b="0" i="0" dirty="0">
                <a:solidFill>
                  <a:srgbClr val="29261B"/>
                </a:solidFill>
                <a:effectLst/>
                <a:latin typeface="Manrope" panose="020B0604020202020204" charset="0"/>
              </a:rPr>
              <a:t> </a:t>
            </a:r>
            <a:r>
              <a:rPr lang="en-US" sz="1600" b="1" i="0" dirty="0">
                <a:solidFill>
                  <a:srgbClr val="29261B"/>
                </a:solidFill>
                <a:effectLst/>
                <a:latin typeface="Manrope" panose="020B0604020202020204" charset="0"/>
              </a:rPr>
              <a:t>manages dynamic data dependencies separately</a:t>
            </a:r>
            <a:r>
              <a:rPr lang="en-US" sz="1600" b="0" i="0" dirty="0">
                <a:solidFill>
                  <a:srgbClr val="29261B"/>
                </a:solidFill>
                <a:effectLst/>
                <a:latin typeface="Manrope" panose="020B0604020202020204" charset="0"/>
              </a:rPr>
              <a:t>.</a:t>
            </a:r>
          </a:p>
        </p:txBody>
      </p:sp>
      <p:pic>
        <p:nvPicPr>
          <p:cNvPr id="8" name="Picture 7" descr="A person climbing up a graph&#10;&#10;Description automatically generated">
            <a:extLst>
              <a:ext uri="{FF2B5EF4-FFF2-40B4-BE49-F238E27FC236}">
                <a16:creationId xmlns:a16="http://schemas.microsoft.com/office/drawing/2014/main" id="{C293FD1B-305C-E6AD-C034-6E387E52F3DE}"/>
              </a:ext>
            </a:extLst>
          </p:cNvPr>
          <p:cNvPicPr>
            <a:picLocks noChangeAspect="1"/>
          </p:cNvPicPr>
          <p:nvPr/>
        </p:nvPicPr>
        <p:blipFill>
          <a:blip r:embed="rId3"/>
          <a:stretch>
            <a:fillRect/>
          </a:stretch>
        </p:blipFill>
        <p:spPr>
          <a:xfrm>
            <a:off x="6267552" y="1368424"/>
            <a:ext cx="2406651" cy="24066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42773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DF9C5-4335-14B0-8144-3C60C67ED376}"/>
              </a:ext>
            </a:extLst>
          </p:cNvPr>
          <p:cNvSpPr>
            <a:spLocks noGrp="1"/>
          </p:cNvSpPr>
          <p:nvPr>
            <p:ph type="title"/>
          </p:nvPr>
        </p:nvSpPr>
        <p:spPr>
          <a:xfrm>
            <a:off x="652754" y="338031"/>
            <a:ext cx="6799605" cy="796092"/>
          </a:xfrm>
        </p:spPr>
        <p:txBody>
          <a:bodyPr/>
          <a:lstStyle/>
          <a:p>
            <a:r>
              <a:rPr lang="en-US" sz="4000" dirty="0"/>
              <a:t>Example – Call nodes</a:t>
            </a:r>
          </a:p>
        </p:txBody>
      </p:sp>
      <p:sp>
        <p:nvSpPr>
          <p:cNvPr id="6" name="TextBox 5">
            <a:extLst>
              <a:ext uri="{FF2B5EF4-FFF2-40B4-BE49-F238E27FC236}">
                <a16:creationId xmlns:a16="http://schemas.microsoft.com/office/drawing/2014/main" id="{3CEC6B06-550B-484E-EBE8-11B2B07BAF8C}"/>
              </a:ext>
            </a:extLst>
          </p:cNvPr>
          <p:cNvSpPr txBox="1"/>
          <p:nvPr/>
        </p:nvSpPr>
        <p:spPr>
          <a:xfrm>
            <a:off x="388089" y="1134123"/>
            <a:ext cx="8415669" cy="705193"/>
          </a:xfrm>
          <a:prstGeom prst="rect">
            <a:avLst/>
          </a:prstGeom>
          <a:noFill/>
        </p:spPr>
        <p:txBody>
          <a:bodyPr wrap="square">
            <a:spAutoFit/>
          </a:bodyPr>
          <a:lstStyle/>
          <a:p>
            <a:pPr>
              <a:lnSpc>
                <a:spcPct val="150000"/>
              </a:lnSpc>
            </a:pPr>
            <a:r>
              <a:rPr lang="en-US" dirty="0" err="1">
                <a:latin typeface="Manrope" panose="020B0604020202020204" charset="0"/>
              </a:rPr>
              <a:t>Nbslicer</a:t>
            </a:r>
            <a:r>
              <a:rPr lang="en-US" dirty="0">
                <a:latin typeface="Manrope" panose="020B0604020202020204" charset="0"/>
              </a:rPr>
              <a:t> attempts to resolve dynamic data dependencies involved in Call nodes; </a:t>
            </a:r>
            <a:br>
              <a:rPr lang="en-US" dirty="0">
                <a:latin typeface="Manrope" panose="020B0604020202020204" charset="0"/>
              </a:rPr>
            </a:br>
            <a:r>
              <a:rPr lang="en-US" dirty="0">
                <a:latin typeface="Manrope" panose="020B0604020202020204" charset="0"/>
              </a:rPr>
              <a:t> For example, in our earlier example, it will resolve dependencies involved with the statement </a:t>
            </a:r>
          </a:p>
        </p:txBody>
      </p:sp>
      <p:pic>
        <p:nvPicPr>
          <p:cNvPr id="10" name="Picture 9">
            <a:extLst>
              <a:ext uri="{FF2B5EF4-FFF2-40B4-BE49-F238E27FC236}">
                <a16:creationId xmlns:a16="http://schemas.microsoft.com/office/drawing/2014/main" id="{71C8D84F-8E3D-F5C9-62ED-2B5775E1FA83}"/>
              </a:ext>
            </a:extLst>
          </p:cNvPr>
          <p:cNvPicPr>
            <a:picLocks noChangeAspect="1"/>
          </p:cNvPicPr>
          <p:nvPr/>
        </p:nvPicPr>
        <p:blipFill rotWithShape="1">
          <a:blip r:embed="rId3"/>
          <a:srcRect l="3121" t="22017" r="1231" b="17216"/>
          <a:stretch/>
        </p:blipFill>
        <p:spPr>
          <a:xfrm>
            <a:off x="1095153" y="2301551"/>
            <a:ext cx="6804838" cy="420052"/>
          </a:xfrm>
          <a:prstGeom prst="rect">
            <a:avLst/>
          </a:prstGeom>
        </p:spPr>
      </p:pic>
      <p:sp>
        <p:nvSpPr>
          <p:cNvPr id="4" name="TextBox 3">
            <a:extLst>
              <a:ext uri="{FF2B5EF4-FFF2-40B4-BE49-F238E27FC236}">
                <a16:creationId xmlns:a16="http://schemas.microsoft.com/office/drawing/2014/main" id="{E4EE1E5A-5DA2-56CD-EDAA-46E454A6B116}"/>
              </a:ext>
            </a:extLst>
          </p:cNvPr>
          <p:cNvSpPr txBox="1"/>
          <p:nvPr/>
        </p:nvSpPr>
        <p:spPr>
          <a:xfrm>
            <a:off x="388089" y="4005875"/>
            <a:ext cx="8276238" cy="1028358"/>
          </a:xfrm>
          <a:prstGeom prst="rect">
            <a:avLst/>
          </a:prstGeom>
          <a:noFill/>
        </p:spPr>
        <p:txBody>
          <a:bodyPr wrap="square">
            <a:spAutoFit/>
          </a:bodyPr>
          <a:lstStyle/>
          <a:p>
            <a:pPr>
              <a:lnSpc>
                <a:spcPct val="150000"/>
              </a:lnSpc>
            </a:pPr>
            <a:r>
              <a:rPr lang="en-US" dirty="0">
                <a:solidFill>
                  <a:srgbClr val="29261B"/>
                </a:solidFill>
                <a:latin typeface="Manrope" panose="020B0604020202020204" charset="0"/>
              </a:rPr>
              <a:t>However, </a:t>
            </a:r>
            <a:r>
              <a:rPr lang="en-US" dirty="0" err="1">
                <a:solidFill>
                  <a:srgbClr val="29261B"/>
                </a:solidFill>
                <a:latin typeface="Manrope" panose="020B0604020202020204" charset="0"/>
              </a:rPr>
              <a:t>NB</a:t>
            </a:r>
            <a:r>
              <a:rPr lang="en-US" b="0" i="0" dirty="0" err="1">
                <a:solidFill>
                  <a:srgbClr val="29261B"/>
                </a:solidFill>
                <a:effectLst/>
                <a:latin typeface="Manrope" panose="020B0604020202020204" charset="0"/>
              </a:rPr>
              <a:t>slicer</a:t>
            </a:r>
            <a:r>
              <a:rPr lang="en-US" b="0" i="0" dirty="0">
                <a:solidFill>
                  <a:srgbClr val="29261B"/>
                </a:solidFill>
                <a:effectLst/>
                <a:latin typeface="Manrope" panose="020B0604020202020204" charset="0"/>
              </a:rPr>
              <a:t> can infer </a:t>
            </a:r>
            <a:r>
              <a:rPr lang="en-US" sz="1200" b="0" i="0" dirty="0">
                <a:solidFill>
                  <a:srgbClr val="29261B"/>
                </a:solidFill>
                <a:effectLst/>
                <a:latin typeface="Manrope" panose="020B0604020202020204" charset="0"/>
              </a:rPr>
              <a:t>(through its rules or annotations) </a:t>
            </a:r>
            <a:r>
              <a:rPr lang="en-US" b="0" i="0" dirty="0">
                <a:solidFill>
                  <a:srgbClr val="29261B"/>
                </a:solidFill>
                <a:effectLst/>
                <a:latin typeface="Manrope" panose="020B0604020202020204" charset="0"/>
              </a:rPr>
              <a:t>that </a:t>
            </a:r>
            <a:r>
              <a:rPr lang="en-US" b="0" i="0" dirty="0" err="1">
                <a:solidFill>
                  <a:srgbClr val="29261B"/>
                </a:solidFill>
                <a:effectLst/>
                <a:latin typeface="Manrope" panose="020B0604020202020204" charset="0"/>
              </a:rPr>
              <a:t>Numpy</a:t>
            </a:r>
            <a:r>
              <a:rPr lang="en-US" b="0" i="0" dirty="0">
                <a:solidFill>
                  <a:srgbClr val="29261B"/>
                </a:solidFill>
                <a:effectLst/>
                <a:latin typeface="Manrope" panose="020B0604020202020204" charset="0"/>
              </a:rPr>
              <a:t> functions like </a:t>
            </a:r>
            <a:r>
              <a:rPr lang="en-US" dirty="0">
                <a:latin typeface="Manrope" panose="020B0604020202020204" charset="0"/>
              </a:rPr>
              <a:t>ones()</a:t>
            </a:r>
            <a:r>
              <a:rPr lang="en-US" b="0" i="0" dirty="0">
                <a:solidFill>
                  <a:srgbClr val="29261B"/>
                </a:solidFill>
                <a:effectLst/>
                <a:latin typeface="Manrope" panose="020B0604020202020204" charset="0"/>
              </a:rPr>
              <a:t> and </a:t>
            </a:r>
            <a:r>
              <a:rPr lang="en-US" dirty="0" err="1">
                <a:latin typeface="Manrope" panose="020B0604020202020204" charset="0"/>
              </a:rPr>
              <a:t>hstack</a:t>
            </a:r>
            <a:r>
              <a:rPr lang="en-US" dirty="0">
                <a:latin typeface="Manrope" panose="020B0604020202020204" charset="0"/>
              </a:rPr>
              <a:t>()</a:t>
            </a:r>
            <a:r>
              <a:rPr lang="en-US" b="0" i="0" dirty="0">
                <a:solidFill>
                  <a:srgbClr val="29261B"/>
                </a:solidFill>
                <a:effectLst/>
                <a:latin typeface="Manrope" panose="020B0604020202020204" charset="0"/>
              </a:rPr>
              <a:t> don’t modify the global state , so it will</a:t>
            </a:r>
            <a:r>
              <a:rPr lang="en-US" b="1" i="0" dirty="0">
                <a:solidFill>
                  <a:srgbClr val="FF0000"/>
                </a:solidFill>
                <a:effectLst/>
                <a:latin typeface="Manrope" panose="020B0604020202020204" charset="0"/>
              </a:rPr>
              <a:t> not </a:t>
            </a:r>
            <a:r>
              <a:rPr lang="en-US" b="0" i="0" dirty="0">
                <a:solidFill>
                  <a:srgbClr val="29261B"/>
                </a:solidFill>
                <a:effectLst/>
                <a:latin typeface="Manrope" panose="020B0604020202020204" charset="0"/>
              </a:rPr>
              <a:t>include</a:t>
            </a:r>
            <a:r>
              <a:rPr lang="en-US" b="1" dirty="0">
                <a:latin typeface="Manrope" panose="020B0604020202020204" charset="0"/>
              </a:rPr>
              <a:t> a dependency edge from np to np</a:t>
            </a:r>
            <a:r>
              <a:rPr lang="en-US" b="0" i="0" dirty="0">
                <a:solidFill>
                  <a:srgbClr val="29261B"/>
                </a:solidFill>
                <a:effectLst/>
                <a:latin typeface="Manrope" panose="020B0604020202020204" charset="0"/>
              </a:rPr>
              <a:t> .</a:t>
            </a:r>
            <a:br>
              <a:rPr lang="en-US" sz="1400" dirty="0">
                <a:latin typeface="Manrope" panose="020B0604020202020204" charset="0"/>
              </a:rPr>
            </a:br>
            <a:endParaRPr lang="en-US" dirty="0">
              <a:latin typeface="Manrope" panose="020B0604020202020204" charset="0"/>
            </a:endParaRPr>
          </a:p>
        </p:txBody>
      </p:sp>
      <p:sp>
        <p:nvSpPr>
          <p:cNvPr id="7" name="TextBox 6">
            <a:extLst>
              <a:ext uri="{FF2B5EF4-FFF2-40B4-BE49-F238E27FC236}">
                <a16:creationId xmlns:a16="http://schemas.microsoft.com/office/drawing/2014/main" id="{8928BEF8-3455-9B34-3073-E678E9EE27BB}"/>
              </a:ext>
            </a:extLst>
          </p:cNvPr>
          <p:cNvSpPr txBox="1"/>
          <p:nvPr/>
        </p:nvSpPr>
        <p:spPr>
          <a:xfrm>
            <a:off x="388089" y="2945067"/>
            <a:ext cx="7915402" cy="1028358"/>
          </a:xfrm>
          <a:prstGeom prst="rect">
            <a:avLst/>
          </a:prstGeom>
          <a:noFill/>
        </p:spPr>
        <p:txBody>
          <a:bodyPr wrap="square">
            <a:spAutoFit/>
          </a:bodyPr>
          <a:lstStyle/>
          <a:p>
            <a:pPr>
              <a:lnSpc>
                <a:spcPct val="150000"/>
              </a:lnSpc>
            </a:pPr>
            <a:r>
              <a:rPr lang="en-US" dirty="0">
                <a:solidFill>
                  <a:srgbClr val="29261B"/>
                </a:solidFill>
                <a:latin typeface="Manrope" panose="020B0604020202020204" charset="0"/>
              </a:rPr>
              <a:t>Using</a:t>
            </a:r>
            <a:r>
              <a:rPr lang="en-US" i="0" dirty="0">
                <a:solidFill>
                  <a:srgbClr val="29261B"/>
                </a:solidFill>
                <a:effectLst/>
                <a:latin typeface="Manrope" panose="020B0604020202020204" charset="0"/>
              </a:rPr>
              <a:t> static slicing</a:t>
            </a:r>
            <a:r>
              <a:rPr lang="en-US" b="0" i="0" dirty="0">
                <a:solidFill>
                  <a:srgbClr val="29261B"/>
                </a:solidFill>
                <a:effectLst/>
                <a:latin typeface="Manrope" panose="020B0604020202020204" charset="0"/>
              </a:rPr>
              <a:t>, the call to </a:t>
            </a:r>
            <a:r>
              <a:rPr lang="en-US" dirty="0">
                <a:latin typeface="Manrope" panose="020B0604020202020204" charset="0"/>
              </a:rPr>
              <a:t>ones()</a:t>
            </a:r>
            <a:r>
              <a:rPr lang="en-US" b="0" i="0" dirty="0">
                <a:solidFill>
                  <a:srgbClr val="29261B"/>
                </a:solidFill>
                <a:effectLst/>
                <a:latin typeface="Manrope" panose="020B0604020202020204" charset="0"/>
              </a:rPr>
              <a:t> and </a:t>
            </a:r>
            <a:r>
              <a:rPr lang="en-US" dirty="0" err="1">
                <a:latin typeface="Manrope" panose="020B0604020202020204" charset="0"/>
              </a:rPr>
              <a:t>hstack</a:t>
            </a:r>
            <a:r>
              <a:rPr lang="en-US" dirty="0">
                <a:latin typeface="Manrope" panose="020B0604020202020204" charset="0"/>
              </a:rPr>
              <a:t>() functions</a:t>
            </a:r>
            <a:r>
              <a:rPr lang="en-US" b="0" i="0" dirty="0">
                <a:solidFill>
                  <a:srgbClr val="29261B"/>
                </a:solidFill>
                <a:effectLst/>
                <a:latin typeface="Manrope" panose="020B0604020202020204" charset="0"/>
              </a:rPr>
              <a:t> </a:t>
            </a:r>
            <a:r>
              <a:rPr lang="en-US" b="1" i="0" dirty="0">
                <a:solidFill>
                  <a:srgbClr val="29261B"/>
                </a:solidFill>
                <a:effectLst/>
                <a:latin typeface="Manrope" panose="020B0604020202020204" charset="0"/>
              </a:rPr>
              <a:t>would be included </a:t>
            </a:r>
            <a:r>
              <a:rPr lang="en-US" b="0" i="0" dirty="0">
                <a:solidFill>
                  <a:srgbClr val="29261B"/>
                </a:solidFill>
                <a:effectLst/>
                <a:latin typeface="Manrope" panose="020B0604020202020204" charset="0"/>
              </a:rPr>
              <a:t>in the slice, since they are function calls so they </a:t>
            </a:r>
            <a:r>
              <a:rPr lang="en-US" b="1" i="0" u="sng" dirty="0">
                <a:solidFill>
                  <a:srgbClr val="29261B"/>
                </a:solidFill>
                <a:effectLst/>
                <a:latin typeface="Manrope" panose="020B0604020202020204" charset="0"/>
              </a:rPr>
              <a:t>could</a:t>
            </a:r>
            <a:r>
              <a:rPr lang="en-US" b="0" i="0" dirty="0">
                <a:solidFill>
                  <a:srgbClr val="29261B"/>
                </a:solidFill>
                <a:effectLst/>
                <a:latin typeface="Manrope" panose="020B0604020202020204" charset="0"/>
              </a:rPr>
              <a:t> modify state.</a:t>
            </a:r>
            <a:br>
              <a:rPr lang="en-US" b="0" i="0" dirty="0">
                <a:solidFill>
                  <a:srgbClr val="29261B"/>
                </a:solidFill>
                <a:effectLst/>
                <a:latin typeface="Manrope" panose="020B0604020202020204" charset="0"/>
              </a:rPr>
            </a:br>
            <a:endParaRPr lang="en-US" dirty="0">
              <a:latin typeface="Manrope" panose="020B0604020202020204" charset="0"/>
            </a:endParaRPr>
          </a:p>
        </p:txBody>
      </p:sp>
    </p:spTree>
    <p:extLst>
      <p:ext uri="{BB962C8B-B14F-4D97-AF65-F5344CB8AC3E}">
        <p14:creationId xmlns:p14="http://schemas.microsoft.com/office/powerpoint/2010/main" val="3200009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8C09-424E-A1B7-1B5A-1D8191F07355}"/>
              </a:ext>
            </a:extLst>
          </p:cNvPr>
          <p:cNvSpPr>
            <a:spLocks noGrp="1"/>
          </p:cNvSpPr>
          <p:nvPr>
            <p:ph type="title"/>
          </p:nvPr>
        </p:nvSpPr>
        <p:spPr>
          <a:xfrm>
            <a:off x="598236" y="236734"/>
            <a:ext cx="8207711" cy="1114216"/>
          </a:xfrm>
        </p:spPr>
        <p:txBody>
          <a:bodyPr/>
          <a:lstStyle/>
          <a:p>
            <a:r>
              <a:rPr lang="en-US" dirty="0"/>
              <a:t>Switchable Instrumentation</a:t>
            </a:r>
          </a:p>
        </p:txBody>
      </p:sp>
      <p:pic>
        <p:nvPicPr>
          <p:cNvPr id="7" name="Picture 6" descr="A drawing of a switch&#10;&#10;Description automatically generated">
            <a:extLst>
              <a:ext uri="{FF2B5EF4-FFF2-40B4-BE49-F238E27FC236}">
                <a16:creationId xmlns:a16="http://schemas.microsoft.com/office/drawing/2014/main" id="{7FDC5D2B-DDA4-D37B-6A35-EA2705C259D9}"/>
              </a:ext>
            </a:extLst>
          </p:cNvPr>
          <p:cNvPicPr>
            <a:picLocks noChangeAspect="1"/>
          </p:cNvPicPr>
          <p:nvPr/>
        </p:nvPicPr>
        <p:blipFill>
          <a:blip r:embed="rId3"/>
          <a:stretch>
            <a:fillRect/>
          </a:stretch>
        </p:blipFill>
        <p:spPr>
          <a:xfrm>
            <a:off x="7400010" y="1350950"/>
            <a:ext cx="1372686" cy="14238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D1AD8732-32FB-663A-73E1-A2F522BCEADD}"/>
              </a:ext>
            </a:extLst>
          </p:cNvPr>
          <p:cNvSpPr txBox="1"/>
          <p:nvPr/>
        </p:nvSpPr>
        <p:spPr>
          <a:xfrm>
            <a:off x="501396" y="1741033"/>
            <a:ext cx="6153912" cy="102188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dirty="0">
                <a:latin typeface="Manrope" panose="020B0604020202020204" charset="0"/>
              </a:rPr>
              <a:t>Disabled</a:t>
            </a:r>
            <a:r>
              <a:rPr lang="en-US" dirty="0">
                <a:latin typeface="Manrope" panose="020B0604020202020204" charset="0"/>
              </a:rPr>
              <a:t> when performance would suffer (e.g., in tight loops , repeated function calls) </a:t>
            </a:r>
            <a:br>
              <a:rPr lang="en-US" dirty="0"/>
            </a:br>
            <a:endParaRPr lang="en-US" dirty="0"/>
          </a:p>
        </p:txBody>
      </p:sp>
      <p:sp>
        <p:nvSpPr>
          <p:cNvPr id="13" name="TextBox 12">
            <a:extLst>
              <a:ext uri="{FF2B5EF4-FFF2-40B4-BE49-F238E27FC236}">
                <a16:creationId xmlns:a16="http://schemas.microsoft.com/office/drawing/2014/main" id="{2A7FEB87-249C-600E-8635-3D6AE629A4B1}"/>
              </a:ext>
            </a:extLst>
          </p:cNvPr>
          <p:cNvSpPr txBox="1"/>
          <p:nvPr/>
        </p:nvSpPr>
        <p:spPr>
          <a:xfrm>
            <a:off x="501396" y="2912165"/>
            <a:ext cx="6898614" cy="70519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dirty="0">
                <a:latin typeface="Manrope" panose="020B0604020202020204" charset="0"/>
              </a:rPr>
              <a:t>Re-enabled</a:t>
            </a:r>
            <a:r>
              <a:rPr lang="en-US" dirty="0">
                <a:latin typeface="Manrope" panose="020B0604020202020204" charset="0"/>
              </a:rPr>
              <a:t> when the additional overhead would no longer adversely impact the user experience (</a:t>
            </a:r>
            <a:r>
              <a:rPr lang="en-US" dirty="0" err="1">
                <a:latin typeface="Manrope" panose="020B0604020202020204" charset="0"/>
              </a:rPr>
              <a:t>e.g.,at</a:t>
            </a:r>
            <a:r>
              <a:rPr lang="en-US" dirty="0">
                <a:latin typeface="Manrope" panose="020B0604020202020204" charset="0"/>
              </a:rPr>
              <a:t> the start of a new basic block). </a:t>
            </a:r>
          </a:p>
        </p:txBody>
      </p:sp>
      <p:sp>
        <p:nvSpPr>
          <p:cNvPr id="4" name="TextBox 3">
            <a:extLst>
              <a:ext uri="{FF2B5EF4-FFF2-40B4-BE49-F238E27FC236}">
                <a16:creationId xmlns:a16="http://schemas.microsoft.com/office/drawing/2014/main" id="{9F2CDF4C-52E8-B278-5F5C-89ACF2C2AB8C}"/>
              </a:ext>
            </a:extLst>
          </p:cNvPr>
          <p:cNvSpPr txBox="1"/>
          <p:nvPr/>
        </p:nvSpPr>
        <p:spPr>
          <a:xfrm>
            <a:off x="631489" y="3979571"/>
            <a:ext cx="8141207" cy="792718"/>
          </a:xfrm>
          <a:prstGeom prst="rect">
            <a:avLst/>
          </a:prstGeom>
          <a:noFill/>
        </p:spPr>
        <p:txBody>
          <a:bodyPr wrap="square">
            <a:spAutoFit/>
          </a:bodyPr>
          <a:lstStyle/>
          <a:p>
            <a:pPr>
              <a:lnSpc>
                <a:spcPct val="150000"/>
              </a:lnSpc>
            </a:pPr>
            <a:r>
              <a:rPr lang="en-US" sz="1600" dirty="0">
                <a:latin typeface="Manrope" panose="020B0604020202020204" charset="0"/>
              </a:rPr>
              <a:t>To assist this switchable instrumentation, It is vital to maintain a correspondence </a:t>
            </a:r>
            <a:r>
              <a:rPr lang="en-US" sz="1600" b="1" dirty="0">
                <a:solidFill>
                  <a:schemeClr val="bg1"/>
                </a:solidFill>
                <a:latin typeface="Manrope" panose="020B0604020202020204" charset="0"/>
              </a:rPr>
              <a:t>between executed instructions and the program’s AST </a:t>
            </a:r>
            <a:r>
              <a:rPr lang="en-US" sz="1600" dirty="0">
                <a:latin typeface="Manrope" panose="020B0604020202020204" charset="0"/>
              </a:rPr>
              <a:t>.</a:t>
            </a:r>
          </a:p>
        </p:txBody>
      </p:sp>
    </p:spTree>
    <p:extLst>
      <p:ext uri="{BB962C8B-B14F-4D97-AF65-F5344CB8AC3E}">
        <p14:creationId xmlns:p14="http://schemas.microsoft.com/office/powerpoint/2010/main" val="4289944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9179324-CA0A-D2E0-6DAD-3AC58E832696}"/>
              </a:ext>
            </a:extLst>
          </p:cNvPr>
          <p:cNvSpPr txBox="1"/>
          <p:nvPr/>
        </p:nvSpPr>
        <p:spPr>
          <a:xfrm>
            <a:off x="2185413" y="1249536"/>
            <a:ext cx="3456433" cy="792718"/>
          </a:xfrm>
          <a:prstGeom prst="rect">
            <a:avLst/>
          </a:prstGeom>
          <a:noFill/>
        </p:spPr>
        <p:txBody>
          <a:bodyPr wrap="square">
            <a:spAutoFit/>
          </a:bodyPr>
          <a:lstStyle/>
          <a:p>
            <a:pPr>
              <a:lnSpc>
                <a:spcPct val="150000"/>
              </a:lnSpc>
            </a:pPr>
            <a:r>
              <a:rPr lang="en-US" sz="1600" b="1" dirty="0">
                <a:latin typeface="Manrope" panose="020B0604020202020204" charset="0"/>
              </a:rPr>
              <a:t>Data Dependency </a:t>
            </a:r>
            <a:r>
              <a:rPr lang="en-US" sz="1600" dirty="0">
                <a:latin typeface="Manrope" panose="020B0604020202020204" charset="0"/>
              </a:rPr>
              <a:t>(definition):</a:t>
            </a:r>
            <a:br>
              <a:rPr lang="en-US" sz="1600" dirty="0">
                <a:latin typeface="Manrope" panose="020B0604020202020204" charset="0"/>
              </a:rPr>
            </a:br>
            <a:endParaRPr lang="en-US" sz="1600" dirty="0">
              <a:latin typeface="Manrope" panose="020B0604020202020204" charset="0"/>
            </a:endParaRPr>
          </a:p>
        </p:txBody>
      </p:sp>
      <p:pic>
        <p:nvPicPr>
          <p:cNvPr id="7" name="Picture 6" descr="A blue and brown lines and arrows&#10;&#10;Description automatically generated with medium confidence">
            <a:extLst>
              <a:ext uri="{FF2B5EF4-FFF2-40B4-BE49-F238E27FC236}">
                <a16:creationId xmlns:a16="http://schemas.microsoft.com/office/drawing/2014/main" id="{893A5DE8-65A6-79BC-5088-49F6DC3C8C54}"/>
              </a:ext>
            </a:extLst>
          </p:cNvPr>
          <p:cNvPicPr>
            <a:picLocks noChangeAspect="1"/>
          </p:cNvPicPr>
          <p:nvPr/>
        </p:nvPicPr>
        <p:blipFill>
          <a:blip r:embed="rId3"/>
          <a:stretch>
            <a:fillRect/>
          </a:stretch>
        </p:blipFill>
        <p:spPr>
          <a:xfrm>
            <a:off x="0" y="1196268"/>
            <a:ext cx="1939963" cy="1939963"/>
          </a:xfrm>
          <a:prstGeom prst="rect">
            <a:avLst/>
          </a:prstGeom>
          <a:ln>
            <a:noFill/>
          </a:ln>
          <a:effectLst>
            <a:softEdge rad="112500"/>
          </a:effectLst>
        </p:spPr>
      </p:pic>
      <p:sp>
        <p:nvSpPr>
          <p:cNvPr id="4" name="TextBox 3">
            <a:extLst>
              <a:ext uri="{FF2B5EF4-FFF2-40B4-BE49-F238E27FC236}">
                <a16:creationId xmlns:a16="http://schemas.microsoft.com/office/drawing/2014/main" id="{46098AA0-5BA2-4971-801D-8C8ECF1FD9F4}"/>
              </a:ext>
            </a:extLst>
          </p:cNvPr>
          <p:cNvSpPr txBox="1"/>
          <p:nvPr/>
        </p:nvSpPr>
        <p:spPr>
          <a:xfrm>
            <a:off x="2212845" y="2042254"/>
            <a:ext cx="6858001" cy="1160446"/>
          </a:xfrm>
          <a:prstGeom prst="rect">
            <a:avLst/>
          </a:prstGeom>
          <a:noFill/>
        </p:spPr>
        <p:txBody>
          <a:bodyPr wrap="square">
            <a:spAutoFit/>
          </a:bodyPr>
          <a:lstStyle/>
          <a:p>
            <a:pPr>
              <a:lnSpc>
                <a:spcPct val="150000"/>
              </a:lnSpc>
            </a:pPr>
            <a:r>
              <a:rPr lang="en-US" sz="1600" dirty="0">
                <a:latin typeface="Manrope" panose="020B0604020202020204" charset="0"/>
              </a:rPr>
              <a:t> A </a:t>
            </a:r>
            <a:r>
              <a:rPr lang="en-US" sz="1600" b="1" dirty="0">
                <a:latin typeface="Manrope" panose="020B0604020202020204" charset="0"/>
              </a:rPr>
              <a:t>variable y is data-dependent on variable x</a:t>
            </a:r>
            <a:r>
              <a:rPr lang="en-US" sz="1600" dirty="0">
                <a:latin typeface="Manrope" panose="020B0604020202020204" charset="0"/>
              </a:rPr>
              <a:t> if the same program statement both </a:t>
            </a:r>
            <a:r>
              <a:rPr lang="en-US" sz="1600" b="1" dirty="0">
                <a:latin typeface="Manrope" panose="020B0604020202020204" charset="0"/>
              </a:rPr>
              <a:t>reads from x and writes to y</a:t>
            </a:r>
            <a:r>
              <a:rPr lang="en-US" sz="1600" dirty="0">
                <a:latin typeface="Manrope" panose="020B0604020202020204" charset="0"/>
              </a:rPr>
              <a:t>. </a:t>
            </a:r>
            <a:br>
              <a:rPr lang="en-US" sz="1600" dirty="0">
                <a:latin typeface="Manrope" panose="020B0604020202020204" charset="0"/>
              </a:rPr>
            </a:br>
            <a:r>
              <a:rPr lang="en-US" sz="1600" dirty="0">
                <a:latin typeface="Manrope" panose="020B0604020202020204" charset="0"/>
              </a:rPr>
              <a:t>For  example , y = 2x</a:t>
            </a:r>
            <a:endParaRPr lang="en-US" sz="1600" dirty="0"/>
          </a:p>
        </p:txBody>
      </p:sp>
      <p:sp>
        <p:nvSpPr>
          <p:cNvPr id="6" name="Title 1">
            <a:extLst>
              <a:ext uri="{FF2B5EF4-FFF2-40B4-BE49-F238E27FC236}">
                <a16:creationId xmlns:a16="http://schemas.microsoft.com/office/drawing/2014/main" id="{64D1F855-0BFA-93BB-B841-E2299542BB74}"/>
              </a:ext>
            </a:extLst>
          </p:cNvPr>
          <p:cNvSpPr>
            <a:spLocks noGrp="1"/>
          </p:cNvSpPr>
          <p:nvPr>
            <p:ph type="title"/>
          </p:nvPr>
        </p:nvSpPr>
        <p:spPr>
          <a:xfrm>
            <a:off x="2458519" y="229455"/>
            <a:ext cx="4226961" cy="705193"/>
          </a:xfrm>
        </p:spPr>
        <p:txBody>
          <a:bodyPr/>
          <a:lstStyle/>
          <a:p>
            <a:r>
              <a:rPr lang="en-US" sz="4000" dirty="0"/>
              <a:t>Data Dependency</a:t>
            </a:r>
          </a:p>
        </p:txBody>
      </p:sp>
    </p:spTree>
    <p:extLst>
      <p:ext uri="{BB962C8B-B14F-4D97-AF65-F5344CB8AC3E}">
        <p14:creationId xmlns:p14="http://schemas.microsoft.com/office/powerpoint/2010/main" val="1182361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B7C31-240B-EFCF-8430-1DC3F39DFA51}"/>
              </a:ext>
            </a:extLst>
          </p:cNvPr>
          <p:cNvSpPr>
            <a:spLocks noGrp="1"/>
          </p:cNvSpPr>
          <p:nvPr>
            <p:ph type="title"/>
          </p:nvPr>
        </p:nvSpPr>
        <p:spPr>
          <a:xfrm>
            <a:off x="1085703" y="95399"/>
            <a:ext cx="6972593" cy="738665"/>
          </a:xfrm>
        </p:spPr>
        <p:txBody>
          <a:bodyPr/>
          <a:lstStyle/>
          <a:p>
            <a:r>
              <a:rPr lang="en-US" sz="4000" dirty="0"/>
              <a:t>Data Dependency Example</a:t>
            </a:r>
          </a:p>
        </p:txBody>
      </p:sp>
      <p:sp>
        <p:nvSpPr>
          <p:cNvPr id="9" name="TextBox 8">
            <a:extLst>
              <a:ext uri="{FF2B5EF4-FFF2-40B4-BE49-F238E27FC236}">
                <a16:creationId xmlns:a16="http://schemas.microsoft.com/office/drawing/2014/main" id="{B4AD5F46-C8A9-DA52-82EF-86641D4DDB98}"/>
              </a:ext>
            </a:extLst>
          </p:cNvPr>
          <p:cNvSpPr txBox="1"/>
          <p:nvPr/>
        </p:nvSpPr>
        <p:spPr>
          <a:xfrm>
            <a:off x="281407" y="3380416"/>
            <a:ext cx="8581183" cy="340671"/>
          </a:xfrm>
          <a:prstGeom prst="rect">
            <a:avLst/>
          </a:prstGeom>
          <a:noFill/>
        </p:spPr>
        <p:txBody>
          <a:bodyPr wrap="square">
            <a:spAutoFit/>
          </a:bodyPr>
          <a:lstStyle/>
          <a:p>
            <a:pPr>
              <a:lnSpc>
                <a:spcPct val="150000"/>
              </a:lnSpc>
            </a:pPr>
            <a:r>
              <a:rPr lang="en-US" sz="1200" dirty="0">
                <a:latin typeface="Manrope" panose="020B0604020202020204" charset="0"/>
              </a:rPr>
              <a:t>For the highlighted cell c4, there is a data dependency from df3 to each of X4 and y4 </a:t>
            </a:r>
          </a:p>
        </p:txBody>
      </p:sp>
      <p:pic>
        <p:nvPicPr>
          <p:cNvPr id="10" name="Picture 9" descr="A screenshot of a computer program&#10;&#10;Description automatically generated">
            <a:extLst>
              <a:ext uri="{FF2B5EF4-FFF2-40B4-BE49-F238E27FC236}">
                <a16:creationId xmlns:a16="http://schemas.microsoft.com/office/drawing/2014/main" id="{B89160E4-7466-6B8D-E78E-77F913D40003}"/>
              </a:ext>
            </a:extLst>
          </p:cNvPr>
          <p:cNvPicPr>
            <a:picLocks noChangeAspect="1"/>
          </p:cNvPicPr>
          <p:nvPr/>
        </p:nvPicPr>
        <p:blipFill>
          <a:blip r:embed="rId3"/>
          <a:stretch>
            <a:fillRect/>
          </a:stretch>
        </p:blipFill>
        <p:spPr>
          <a:xfrm>
            <a:off x="2691521" y="1020979"/>
            <a:ext cx="4101955" cy="205353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2" name="TextBox 11">
            <a:extLst>
              <a:ext uri="{FF2B5EF4-FFF2-40B4-BE49-F238E27FC236}">
                <a16:creationId xmlns:a16="http://schemas.microsoft.com/office/drawing/2014/main" id="{68C7B98F-C85E-4DC3-6159-7CD9CD9E91DA}"/>
              </a:ext>
            </a:extLst>
          </p:cNvPr>
          <p:cNvSpPr txBox="1"/>
          <p:nvPr/>
        </p:nvSpPr>
        <p:spPr>
          <a:xfrm>
            <a:off x="263090" y="3962057"/>
            <a:ext cx="7790384" cy="616515"/>
          </a:xfrm>
          <a:prstGeom prst="rect">
            <a:avLst/>
          </a:prstGeom>
          <a:noFill/>
        </p:spPr>
        <p:txBody>
          <a:bodyPr wrap="square">
            <a:spAutoFit/>
          </a:bodyPr>
          <a:lstStyle/>
          <a:p>
            <a:pPr>
              <a:lnSpc>
                <a:spcPct val="150000"/>
              </a:lnSpc>
            </a:pPr>
            <a:r>
              <a:rPr lang="en-US" sz="1200" dirty="0">
                <a:latin typeface="Manrope" panose="020B0604020202020204" charset="0"/>
              </a:rPr>
              <a:t>In general, every single-statement cell has data dependencies from each variable in its read set to each variable in its write set.</a:t>
            </a:r>
            <a:endParaRPr lang="en-US" sz="1200" dirty="0"/>
          </a:p>
        </p:txBody>
      </p:sp>
      <p:sp>
        <p:nvSpPr>
          <p:cNvPr id="4" name="TextBox 3">
            <a:extLst>
              <a:ext uri="{FF2B5EF4-FFF2-40B4-BE49-F238E27FC236}">
                <a16:creationId xmlns:a16="http://schemas.microsoft.com/office/drawing/2014/main" id="{AD82D696-E655-518E-D3E8-E5BE955C1013}"/>
              </a:ext>
            </a:extLst>
          </p:cNvPr>
          <p:cNvSpPr txBox="1"/>
          <p:nvPr/>
        </p:nvSpPr>
        <p:spPr>
          <a:xfrm>
            <a:off x="7063534" y="1238922"/>
            <a:ext cx="1979880" cy="646331"/>
          </a:xfrm>
          <a:prstGeom prst="rect">
            <a:avLst/>
          </a:prstGeom>
          <a:noFill/>
        </p:spPr>
        <p:txBody>
          <a:bodyPr wrap="square">
            <a:spAutoFit/>
          </a:bodyPr>
          <a:lstStyle/>
          <a:p>
            <a:r>
              <a:rPr lang="en-US" sz="1200" b="1" dirty="0">
                <a:solidFill>
                  <a:srgbClr val="FF0000"/>
                </a:solidFill>
                <a:latin typeface="Manrope" panose="020B0604020202020204" charset="0"/>
              </a:rPr>
              <a:t>Remember </a:t>
            </a:r>
            <a:r>
              <a:rPr lang="en-US" sz="1200" b="1" dirty="0">
                <a:solidFill>
                  <a:srgbClr val="C55F4B"/>
                </a:solidFill>
                <a:latin typeface="Manrope" panose="020B0604020202020204" charset="0"/>
              </a:rPr>
              <a:t>- Read Set and Write Set = </a:t>
            </a:r>
            <a:r>
              <a:rPr lang="en-US" sz="1200" b="1" u="sng" dirty="0">
                <a:solidFill>
                  <a:srgbClr val="C55F4B"/>
                </a:solidFill>
                <a:latin typeface="Manrope" panose="020B0604020202020204" charset="0"/>
              </a:rPr>
              <a:t>Symbol Information</a:t>
            </a:r>
            <a:endParaRPr lang="en-US" sz="1200" b="1" u="sng" dirty="0">
              <a:solidFill>
                <a:srgbClr val="C55F4B"/>
              </a:solidFill>
            </a:endParaRPr>
          </a:p>
        </p:txBody>
      </p:sp>
      <p:sp>
        <p:nvSpPr>
          <p:cNvPr id="7" name="Rectangle: Rounded Corners 6">
            <a:extLst>
              <a:ext uri="{FF2B5EF4-FFF2-40B4-BE49-F238E27FC236}">
                <a16:creationId xmlns:a16="http://schemas.microsoft.com/office/drawing/2014/main" id="{6EAD09DB-37B2-7F60-63DF-797349836770}"/>
              </a:ext>
            </a:extLst>
          </p:cNvPr>
          <p:cNvSpPr/>
          <p:nvPr/>
        </p:nvSpPr>
        <p:spPr>
          <a:xfrm>
            <a:off x="5116010" y="1614669"/>
            <a:ext cx="1556795" cy="133109"/>
          </a:xfrm>
          <a:prstGeom prst="roundRect">
            <a:avLst>
              <a:gd name="adj" fmla="val 50000"/>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 name="TextBox 4">
            <a:extLst>
              <a:ext uri="{FF2B5EF4-FFF2-40B4-BE49-F238E27FC236}">
                <a16:creationId xmlns:a16="http://schemas.microsoft.com/office/drawing/2014/main" id="{BDB2416E-7726-1C9A-5256-74903B3CDDAE}"/>
              </a:ext>
            </a:extLst>
          </p:cNvPr>
          <p:cNvSpPr txBox="1"/>
          <p:nvPr/>
        </p:nvSpPr>
        <p:spPr>
          <a:xfrm>
            <a:off x="-33391" y="1049487"/>
            <a:ext cx="2724912" cy="1725665"/>
          </a:xfrm>
          <a:prstGeom prst="rect">
            <a:avLst/>
          </a:prstGeom>
          <a:noFill/>
        </p:spPr>
        <p:txBody>
          <a:bodyPr wrap="square">
            <a:spAutoFit/>
          </a:bodyPr>
          <a:lstStyle/>
          <a:p>
            <a:pPr marL="158750" marR="0" lvl="0" indent="0" algn="l" defTabSz="914400" rtl="0" eaLnBrk="1" fontAlgn="auto" latinLnBrk="0" hangingPunct="1">
              <a:lnSpc>
                <a:spcPct val="150000"/>
              </a:lnSpc>
              <a:spcBef>
                <a:spcPts val="0"/>
              </a:spcBef>
              <a:spcAft>
                <a:spcPts val="0"/>
              </a:spcAft>
              <a:buClr>
                <a:srgbClr val="000000"/>
              </a:buClr>
              <a:buSzPts val="1100"/>
              <a:buFont typeface="Arial"/>
              <a:buNone/>
              <a:tabLst/>
              <a:defRPr/>
            </a:pPr>
            <a:r>
              <a:rPr lang="en-US" sz="1200" b="1" dirty="0">
                <a:solidFill>
                  <a:srgbClr val="29261B"/>
                </a:solidFill>
                <a:latin typeface="Manrope" panose="020B0604020202020204" charset="0"/>
              </a:rPr>
              <a:t>T</a:t>
            </a:r>
            <a:r>
              <a:rPr lang="en-US" sz="1200" b="1" i="0" dirty="0">
                <a:solidFill>
                  <a:srgbClr val="29261B"/>
                </a:solidFill>
                <a:effectLst/>
                <a:latin typeface="Manrope" panose="020B0604020202020204" charset="0"/>
              </a:rPr>
              <a:t>he subscripts </a:t>
            </a:r>
            <a:r>
              <a:rPr lang="en-US" sz="1200" b="0" i="0" dirty="0">
                <a:solidFill>
                  <a:srgbClr val="29261B"/>
                </a:solidFill>
                <a:effectLst/>
                <a:latin typeface="Manrope" panose="020B0604020202020204" charset="0"/>
              </a:rPr>
              <a:t>(number attached to each variable)- connect the variables to the cell that produced that specific version. </a:t>
            </a:r>
            <a:br>
              <a:rPr lang="en-US" sz="1200" dirty="0">
                <a:latin typeface="Manrope" panose="020B0604020202020204" charset="0"/>
              </a:rPr>
            </a:br>
            <a:endParaRPr lang="en-US" sz="1200" dirty="0">
              <a:latin typeface="Manrope" panose="020B0604020202020204" charset="0"/>
            </a:endParaRPr>
          </a:p>
        </p:txBody>
      </p:sp>
    </p:spTree>
    <p:extLst>
      <p:ext uri="{BB962C8B-B14F-4D97-AF65-F5344CB8AC3E}">
        <p14:creationId xmlns:p14="http://schemas.microsoft.com/office/powerpoint/2010/main" val="613242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EFD4D-FF72-E211-2C10-02FC17AA5865}"/>
              </a:ext>
            </a:extLst>
          </p:cNvPr>
          <p:cNvSpPr>
            <a:spLocks noGrp="1"/>
          </p:cNvSpPr>
          <p:nvPr>
            <p:ph type="title"/>
          </p:nvPr>
        </p:nvSpPr>
        <p:spPr>
          <a:xfrm>
            <a:off x="457437" y="361505"/>
            <a:ext cx="7498378" cy="626905"/>
          </a:xfrm>
        </p:spPr>
        <p:txBody>
          <a:bodyPr/>
          <a:lstStyle/>
          <a:p>
            <a:r>
              <a:rPr lang="en-US" dirty="0"/>
              <a:t>Problem Statements </a:t>
            </a:r>
          </a:p>
        </p:txBody>
      </p:sp>
      <p:sp>
        <p:nvSpPr>
          <p:cNvPr id="6" name="TextBox 5">
            <a:extLst>
              <a:ext uri="{FF2B5EF4-FFF2-40B4-BE49-F238E27FC236}">
                <a16:creationId xmlns:a16="http://schemas.microsoft.com/office/drawing/2014/main" id="{46037856-7E3B-2555-6FEF-65D1299BFCE2}"/>
              </a:ext>
            </a:extLst>
          </p:cNvPr>
          <p:cNvSpPr txBox="1"/>
          <p:nvPr/>
        </p:nvSpPr>
        <p:spPr>
          <a:xfrm>
            <a:off x="457437" y="1089868"/>
            <a:ext cx="7767889" cy="792718"/>
          </a:xfrm>
          <a:prstGeom prst="rect">
            <a:avLst/>
          </a:prstGeom>
          <a:noFill/>
        </p:spPr>
        <p:txBody>
          <a:bodyPr wrap="square">
            <a:spAutoFit/>
          </a:bodyPr>
          <a:lstStyle/>
          <a:p>
            <a:pPr>
              <a:lnSpc>
                <a:spcPct val="150000"/>
              </a:lnSpc>
            </a:pPr>
            <a:r>
              <a:rPr lang="en-US" sz="1600" dirty="0">
                <a:latin typeface="Manrope" panose="020B0604020202020204" charset="0"/>
              </a:rPr>
              <a:t>Suppose we have a notebook session S whose execution log is composed of cells {c1,c2,c3,...,</a:t>
            </a:r>
            <a:r>
              <a:rPr lang="en-US" sz="1600" dirty="0" err="1">
                <a:latin typeface="Manrope" panose="020B0604020202020204" charset="0"/>
              </a:rPr>
              <a:t>cn</a:t>
            </a:r>
            <a:r>
              <a:rPr lang="en-US" sz="1600" dirty="0">
                <a:latin typeface="Manrope" panose="020B0604020202020204" charset="0"/>
              </a:rPr>
              <a:t> }, and we are interested in </a:t>
            </a:r>
            <a:r>
              <a:rPr lang="en-US" sz="1600" b="1" dirty="0">
                <a:solidFill>
                  <a:schemeClr val="bg1"/>
                </a:solidFill>
                <a:latin typeface="Manrope" panose="020B0604020202020204" charset="0"/>
              </a:rPr>
              <a:t>computing slice T</a:t>
            </a:r>
            <a:r>
              <a:rPr lang="en-US" sz="1600" dirty="0">
                <a:latin typeface="Manrope" panose="020B0604020202020204" charset="0"/>
              </a:rPr>
              <a:t> .</a:t>
            </a:r>
          </a:p>
        </p:txBody>
      </p:sp>
      <p:sp>
        <p:nvSpPr>
          <p:cNvPr id="5" name="TextBox 4">
            <a:extLst>
              <a:ext uri="{FF2B5EF4-FFF2-40B4-BE49-F238E27FC236}">
                <a16:creationId xmlns:a16="http://schemas.microsoft.com/office/drawing/2014/main" id="{9471BD2A-ACA5-255F-A23C-A9418C2026F0}"/>
              </a:ext>
            </a:extLst>
          </p:cNvPr>
          <p:cNvSpPr txBox="1"/>
          <p:nvPr/>
        </p:nvSpPr>
        <p:spPr>
          <a:xfrm>
            <a:off x="162784" y="2879260"/>
            <a:ext cx="4483643" cy="1531381"/>
          </a:xfrm>
          <a:prstGeom prst="rect">
            <a:avLst/>
          </a:prstGeom>
          <a:noFill/>
        </p:spPr>
        <p:txBody>
          <a:bodyPr wrap="square">
            <a:spAutoFit/>
          </a:bodyPr>
          <a:lstStyle/>
          <a:p>
            <a:pPr>
              <a:lnSpc>
                <a:spcPct val="150000"/>
              </a:lnSpc>
            </a:pPr>
            <a:r>
              <a:rPr lang="en-US" sz="1600" b="1" dirty="0">
                <a:latin typeface="Manrope" panose="020B0604020202020204" charset="0"/>
              </a:rPr>
              <a:t>Problem 1 (backward slicing):  </a:t>
            </a:r>
            <a:r>
              <a:rPr lang="en-US" sz="1600" dirty="0">
                <a:latin typeface="Manrope" panose="020B0604020202020204" charset="0"/>
              </a:rPr>
              <a:t>For any ck ∈S, construct a minimal (in terms of the number of cells) slice T ⊆ S such that T includes every cell upon which ck (transitively) depends.</a:t>
            </a:r>
          </a:p>
        </p:txBody>
      </p:sp>
      <p:sp>
        <p:nvSpPr>
          <p:cNvPr id="7" name="TextBox 6">
            <a:extLst>
              <a:ext uri="{FF2B5EF4-FFF2-40B4-BE49-F238E27FC236}">
                <a16:creationId xmlns:a16="http://schemas.microsoft.com/office/drawing/2014/main" id="{16235CFA-1A5C-8D2E-4572-5B603D67E68E}"/>
              </a:ext>
            </a:extLst>
          </p:cNvPr>
          <p:cNvSpPr txBox="1"/>
          <p:nvPr/>
        </p:nvSpPr>
        <p:spPr>
          <a:xfrm>
            <a:off x="4752753" y="2911299"/>
            <a:ext cx="4391247" cy="1531381"/>
          </a:xfrm>
          <a:prstGeom prst="rect">
            <a:avLst/>
          </a:prstGeom>
          <a:noFill/>
        </p:spPr>
        <p:txBody>
          <a:bodyPr wrap="square">
            <a:spAutoFit/>
          </a:bodyPr>
          <a:lstStyle/>
          <a:p>
            <a:pPr>
              <a:lnSpc>
                <a:spcPct val="150000"/>
              </a:lnSpc>
            </a:pPr>
            <a:r>
              <a:rPr lang="en-US" sz="1600" b="1" dirty="0">
                <a:latin typeface="Manrope" panose="020B0604020202020204" charset="0"/>
              </a:rPr>
              <a:t>Problem 2 (forward slicing) : </a:t>
            </a:r>
            <a:r>
              <a:rPr lang="en-US" sz="1600" dirty="0">
                <a:latin typeface="Manrope" panose="020B0604020202020204" charset="0"/>
              </a:rPr>
              <a:t> For any ck ∈S, construct a minimal (in terms of the number of cells) slice T ⊆S such that T includes every cell that (transitively) depends on ck .</a:t>
            </a:r>
          </a:p>
        </p:txBody>
      </p:sp>
      <p:sp>
        <p:nvSpPr>
          <p:cNvPr id="8" name="Google Shape;2294;p127">
            <a:extLst>
              <a:ext uri="{FF2B5EF4-FFF2-40B4-BE49-F238E27FC236}">
                <a16:creationId xmlns:a16="http://schemas.microsoft.com/office/drawing/2014/main" id="{6320C697-6D4F-D043-E671-3AEA425C622F}"/>
              </a:ext>
            </a:extLst>
          </p:cNvPr>
          <p:cNvSpPr/>
          <p:nvPr/>
        </p:nvSpPr>
        <p:spPr>
          <a:xfrm flipH="1">
            <a:off x="1693873" y="2186022"/>
            <a:ext cx="558210" cy="606507"/>
          </a:xfrm>
          <a:prstGeom prst="curvedRightArrow">
            <a:avLst>
              <a:gd name="adj1" fmla="val 25000"/>
              <a:gd name="adj2" fmla="val 50000"/>
              <a:gd name="adj3" fmla="val 25000"/>
            </a:avLst>
          </a:prstGeom>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93;p127">
            <a:extLst>
              <a:ext uri="{FF2B5EF4-FFF2-40B4-BE49-F238E27FC236}">
                <a16:creationId xmlns:a16="http://schemas.microsoft.com/office/drawing/2014/main" id="{6E797E11-6FA3-30AA-B3BB-21F913A555D8}"/>
              </a:ext>
            </a:extLst>
          </p:cNvPr>
          <p:cNvSpPr/>
          <p:nvPr/>
        </p:nvSpPr>
        <p:spPr>
          <a:xfrm>
            <a:off x="6475228" y="2268496"/>
            <a:ext cx="558210" cy="606507"/>
          </a:xfrm>
          <a:prstGeom prst="curvedRightArrow">
            <a:avLst>
              <a:gd name="adj1" fmla="val 25000"/>
              <a:gd name="adj2" fmla="val 50000"/>
              <a:gd name="adj3" fmla="val 25000"/>
            </a:avLst>
          </a:prstGeom>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4055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C475848-405F-6FD6-5E45-80CD406216E2}"/>
              </a:ext>
            </a:extLst>
          </p:cNvPr>
          <p:cNvSpPr txBox="1"/>
          <p:nvPr/>
        </p:nvSpPr>
        <p:spPr>
          <a:xfrm>
            <a:off x="447261" y="1484790"/>
            <a:ext cx="7814236" cy="705193"/>
          </a:xfrm>
          <a:prstGeom prst="rect">
            <a:avLst/>
          </a:prstGeom>
          <a:noFill/>
        </p:spPr>
        <p:txBody>
          <a:bodyPr wrap="square">
            <a:spAutoFit/>
          </a:bodyPr>
          <a:lstStyle/>
          <a:p>
            <a:pPr marL="158750" marR="0" lvl="0" algn="l" defTabSz="914400" rtl="0" eaLnBrk="1" fontAlgn="auto" latinLnBrk="0" hangingPunct="1">
              <a:lnSpc>
                <a:spcPct val="150000"/>
              </a:lnSpc>
              <a:spcBef>
                <a:spcPts val="0"/>
              </a:spcBef>
              <a:spcAft>
                <a:spcPts val="0"/>
              </a:spcAft>
              <a:buClr>
                <a:srgbClr val="000000"/>
              </a:buClr>
              <a:buSzPts val="1100"/>
              <a:tabLst/>
              <a:defRPr/>
            </a:pPr>
            <a:r>
              <a:rPr lang="en-US" b="0" i="0" dirty="0" err="1">
                <a:solidFill>
                  <a:srgbClr val="29261B"/>
                </a:solidFill>
                <a:effectLst/>
                <a:latin typeface="Manrope" panose="020B0604020202020204" charset="0"/>
              </a:rPr>
              <a:t>Nbslicer</a:t>
            </a:r>
            <a:r>
              <a:rPr lang="en-US" b="0" i="0" dirty="0">
                <a:solidFill>
                  <a:srgbClr val="29261B"/>
                </a:solidFill>
                <a:effectLst/>
                <a:latin typeface="Manrope" panose="020B0604020202020204" charset="0"/>
              </a:rPr>
              <a:t> keeps in memory </a:t>
            </a:r>
            <a:r>
              <a:rPr lang="en-US" b="1" i="0" dirty="0">
                <a:solidFill>
                  <a:srgbClr val="29261B"/>
                </a:solidFill>
                <a:effectLst/>
                <a:latin typeface="Manrope" panose="020B0604020202020204" charset="0"/>
              </a:rPr>
              <a:t>metadata of </a:t>
            </a:r>
            <a:r>
              <a:rPr lang="en-US" b="1" dirty="0">
                <a:solidFill>
                  <a:srgbClr val="29261B"/>
                </a:solidFill>
                <a:latin typeface="Manrope" panose="020B0604020202020204" charset="0"/>
              </a:rPr>
              <a:t>read and write sets for each cell</a:t>
            </a:r>
            <a:r>
              <a:rPr lang="en-US" dirty="0">
                <a:solidFill>
                  <a:srgbClr val="29261B"/>
                </a:solidFill>
                <a:latin typeface="Manrope" panose="020B0604020202020204" charset="0"/>
              </a:rPr>
              <a:t>, </a:t>
            </a:r>
            <a:r>
              <a:rPr lang="en-US" dirty="0">
                <a:latin typeface="Manrope" panose="020B0604020202020204" charset="0"/>
              </a:rPr>
              <a:t>and updates them as users execute statements in the notebook</a:t>
            </a:r>
            <a:endParaRPr lang="en-US" dirty="0">
              <a:solidFill>
                <a:srgbClr val="29261B"/>
              </a:solidFill>
              <a:latin typeface="Manrope" panose="020B0604020202020204" charset="0"/>
            </a:endParaRPr>
          </a:p>
        </p:txBody>
      </p:sp>
      <p:sp>
        <p:nvSpPr>
          <p:cNvPr id="3" name="TextBox 2">
            <a:extLst>
              <a:ext uri="{FF2B5EF4-FFF2-40B4-BE49-F238E27FC236}">
                <a16:creationId xmlns:a16="http://schemas.microsoft.com/office/drawing/2014/main" id="{0F2B9E52-C963-034A-D38D-45A8EC70FC7F}"/>
              </a:ext>
            </a:extLst>
          </p:cNvPr>
          <p:cNvSpPr txBox="1"/>
          <p:nvPr/>
        </p:nvSpPr>
        <p:spPr>
          <a:xfrm>
            <a:off x="296782" y="457511"/>
            <a:ext cx="9158114" cy="646331"/>
          </a:xfrm>
          <a:prstGeom prst="rect">
            <a:avLst/>
          </a:prstGeom>
          <a:noFill/>
        </p:spPr>
        <p:txBody>
          <a:bodyPr wrap="square">
            <a:spAutoFit/>
          </a:bodyPr>
          <a:lstStyle/>
          <a:p>
            <a:r>
              <a:rPr lang="en-US" sz="3600" dirty="0">
                <a:latin typeface="Kulim Park" panose="020B0604020202020204" charset="0"/>
              </a:rPr>
              <a:t>Resolving Dynamic Data Dependencies</a:t>
            </a:r>
          </a:p>
        </p:txBody>
      </p:sp>
      <p:sp>
        <p:nvSpPr>
          <p:cNvPr id="9" name="TextBox 8">
            <a:extLst>
              <a:ext uri="{FF2B5EF4-FFF2-40B4-BE49-F238E27FC236}">
                <a16:creationId xmlns:a16="http://schemas.microsoft.com/office/drawing/2014/main" id="{86921EAB-DCD7-1490-F2D1-97EFE6032BDC}"/>
              </a:ext>
            </a:extLst>
          </p:cNvPr>
          <p:cNvSpPr txBox="1"/>
          <p:nvPr/>
        </p:nvSpPr>
        <p:spPr>
          <a:xfrm>
            <a:off x="2549236" y="2415400"/>
            <a:ext cx="6000404" cy="1026948"/>
          </a:xfrm>
          <a:prstGeom prst="rect">
            <a:avLst/>
          </a:prstGeom>
          <a:noFill/>
        </p:spPr>
        <p:txBody>
          <a:bodyPr wrap="square">
            <a:spAutoFit/>
          </a:bodyPr>
          <a:lstStyle/>
          <a:p>
            <a:pPr marL="158750" marR="0" lvl="0" algn="l" defTabSz="914400" rtl="0" eaLnBrk="1" fontAlgn="auto" latinLnBrk="0" hangingPunct="1">
              <a:lnSpc>
                <a:spcPct val="150000"/>
              </a:lnSpc>
              <a:spcBef>
                <a:spcPts val="0"/>
              </a:spcBef>
              <a:spcAft>
                <a:spcPts val="0"/>
              </a:spcAft>
              <a:buClr>
                <a:srgbClr val="000000"/>
              </a:buClr>
              <a:buSzPts val="1100"/>
              <a:tabLst/>
              <a:defRPr/>
            </a:pPr>
            <a:r>
              <a:rPr lang="en-US" dirty="0">
                <a:latin typeface="Manrope" panose="020B0604020202020204" charset="0"/>
              </a:rPr>
              <a:t>When users asks for a slice with a given cell c, we </a:t>
            </a:r>
            <a:r>
              <a:rPr lang="en-US" b="1" dirty="0">
                <a:latin typeface="Manrope" panose="020B0604020202020204" charset="0"/>
              </a:rPr>
              <a:t>query on the appropriate direction</a:t>
            </a:r>
            <a:r>
              <a:rPr lang="en-US" dirty="0">
                <a:latin typeface="Manrope" panose="020B0604020202020204" charset="0"/>
              </a:rPr>
              <a:t>, either forward or backward, to compute all the cells reachable from c</a:t>
            </a:r>
            <a:r>
              <a:rPr lang="en-US" b="0" i="0" dirty="0">
                <a:solidFill>
                  <a:srgbClr val="29261B"/>
                </a:solidFill>
                <a:effectLst/>
                <a:latin typeface="Manrope" panose="020B0604020202020204" charset="0"/>
              </a:rPr>
              <a:t> </a:t>
            </a:r>
            <a:endParaRPr lang="en-US" dirty="0">
              <a:latin typeface="Manrope" panose="020B0604020202020204" charset="0"/>
            </a:endParaRPr>
          </a:p>
        </p:txBody>
      </p:sp>
      <p:pic>
        <p:nvPicPr>
          <p:cNvPr id="11" name="Picture 10" descr="A computer with a magnifying glass&#10;&#10;Description automatically generated">
            <a:extLst>
              <a:ext uri="{FF2B5EF4-FFF2-40B4-BE49-F238E27FC236}">
                <a16:creationId xmlns:a16="http://schemas.microsoft.com/office/drawing/2014/main" id="{AC00B2D9-98EC-3272-CEED-A3B061F2B399}"/>
              </a:ext>
            </a:extLst>
          </p:cNvPr>
          <p:cNvPicPr>
            <a:picLocks noChangeAspect="1"/>
          </p:cNvPicPr>
          <p:nvPr/>
        </p:nvPicPr>
        <p:blipFill rotWithShape="1">
          <a:blip r:embed="rId3"/>
          <a:srcRect l="1" r="715" b="6068"/>
          <a:stretch/>
        </p:blipFill>
        <p:spPr>
          <a:xfrm>
            <a:off x="780415" y="2376673"/>
            <a:ext cx="1521439" cy="1269382"/>
          </a:xfrm>
          <a:prstGeom prst="rect">
            <a:avLst/>
          </a:prstGeom>
          <a:ln>
            <a:noFill/>
          </a:ln>
          <a:effectLst>
            <a:softEdge rad="112500"/>
          </a:effectLst>
        </p:spPr>
      </p:pic>
      <p:pic>
        <p:nvPicPr>
          <p:cNvPr id="2" name="Picture 1" descr="A screenshot of a computer program&#10;&#10;Description automatically generated">
            <a:extLst>
              <a:ext uri="{FF2B5EF4-FFF2-40B4-BE49-F238E27FC236}">
                <a16:creationId xmlns:a16="http://schemas.microsoft.com/office/drawing/2014/main" id="{B3EEE615-BE45-9297-06BA-E88797A5BF9E}"/>
              </a:ext>
            </a:extLst>
          </p:cNvPr>
          <p:cNvPicPr>
            <a:picLocks noChangeAspect="1"/>
          </p:cNvPicPr>
          <p:nvPr/>
        </p:nvPicPr>
        <p:blipFill rotWithShape="1">
          <a:blip r:embed="rId4"/>
          <a:srcRect l="7214" t="753" r="-1376" b="39699"/>
          <a:stretch/>
        </p:blipFill>
        <p:spPr>
          <a:xfrm>
            <a:off x="5585968" y="3659041"/>
            <a:ext cx="3243688" cy="10269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98175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7072D7D-C87D-08A4-2C0C-D80AC6079846}"/>
              </a:ext>
            </a:extLst>
          </p:cNvPr>
          <p:cNvSpPr txBox="1">
            <a:spLocks/>
          </p:cNvSpPr>
          <p:nvPr/>
        </p:nvSpPr>
        <p:spPr>
          <a:xfrm>
            <a:off x="2104779" y="423756"/>
            <a:ext cx="4934442" cy="8322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Kulim Park"/>
              <a:buNone/>
              <a:defRPr sz="5000" b="0" i="0" u="none" strike="noStrike" cap="none">
                <a:solidFill>
                  <a:schemeClr val="dk1"/>
                </a:solidFill>
                <a:latin typeface="Kulim Park"/>
                <a:ea typeface="Kulim Park"/>
                <a:cs typeface="Kulim Park"/>
                <a:sym typeface="Kulim Park"/>
              </a:defRPr>
            </a:lvl1pPr>
            <a:lvl2pPr marR="0" lvl="1" algn="ctr" rtl="0">
              <a:lnSpc>
                <a:spcPct val="100000"/>
              </a:lnSpc>
              <a:spcBef>
                <a:spcPts val="0"/>
              </a:spcBef>
              <a:spcAft>
                <a:spcPts val="0"/>
              </a:spcAft>
              <a:buClr>
                <a:schemeClr val="dk1"/>
              </a:buClr>
              <a:buSzPts val="3600"/>
              <a:buFont typeface="Kulim Park"/>
              <a:buNone/>
              <a:defRPr sz="3600" b="0" i="0" u="none" strike="noStrike" cap="none">
                <a:solidFill>
                  <a:schemeClr val="dk1"/>
                </a:solidFill>
                <a:latin typeface="Kulim Park"/>
                <a:ea typeface="Kulim Park"/>
                <a:cs typeface="Kulim Park"/>
                <a:sym typeface="Kulim Park"/>
              </a:defRPr>
            </a:lvl2pPr>
            <a:lvl3pPr marR="0" lvl="2" algn="ctr" rtl="0">
              <a:lnSpc>
                <a:spcPct val="100000"/>
              </a:lnSpc>
              <a:spcBef>
                <a:spcPts val="0"/>
              </a:spcBef>
              <a:spcAft>
                <a:spcPts val="0"/>
              </a:spcAft>
              <a:buClr>
                <a:schemeClr val="dk1"/>
              </a:buClr>
              <a:buSzPts val="3600"/>
              <a:buFont typeface="Kulim Park"/>
              <a:buNone/>
              <a:defRPr sz="3600" b="0" i="0" u="none" strike="noStrike" cap="none">
                <a:solidFill>
                  <a:schemeClr val="dk1"/>
                </a:solidFill>
                <a:latin typeface="Kulim Park"/>
                <a:ea typeface="Kulim Park"/>
                <a:cs typeface="Kulim Park"/>
                <a:sym typeface="Kulim Park"/>
              </a:defRPr>
            </a:lvl3pPr>
            <a:lvl4pPr marR="0" lvl="3" algn="ctr" rtl="0">
              <a:lnSpc>
                <a:spcPct val="100000"/>
              </a:lnSpc>
              <a:spcBef>
                <a:spcPts val="0"/>
              </a:spcBef>
              <a:spcAft>
                <a:spcPts val="0"/>
              </a:spcAft>
              <a:buClr>
                <a:schemeClr val="dk1"/>
              </a:buClr>
              <a:buSzPts val="3600"/>
              <a:buFont typeface="Kulim Park"/>
              <a:buNone/>
              <a:defRPr sz="3600" b="0" i="0" u="none" strike="noStrike" cap="none">
                <a:solidFill>
                  <a:schemeClr val="dk1"/>
                </a:solidFill>
                <a:latin typeface="Kulim Park"/>
                <a:ea typeface="Kulim Park"/>
                <a:cs typeface="Kulim Park"/>
                <a:sym typeface="Kulim Park"/>
              </a:defRPr>
            </a:lvl4pPr>
            <a:lvl5pPr marR="0" lvl="4" algn="ctr" rtl="0">
              <a:lnSpc>
                <a:spcPct val="100000"/>
              </a:lnSpc>
              <a:spcBef>
                <a:spcPts val="0"/>
              </a:spcBef>
              <a:spcAft>
                <a:spcPts val="0"/>
              </a:spcAft>
              <a:buClr>
                <a:schemeClr val="dk1"/>
              </a:buClr>
              <a:buSzPts val="3600"/>
              <a:buFont typeface="Kulim Park"/>
              <a:buNone/>
              <a:defRPr sz="3600" b="0" i="0" u="none" strike="noStrike" cap="none">
                <a:solidFill>
                  <a:schemeClr val="dk1"/>
                </a:solidFill>
                <a:latin typeface="Kulim Park"/>
                <a:ea typeface="Kulim Park"/>
                <a:cs typeface="Kulim Park"/>
                <a:sym typeface="Kulim Park"/>
              </a:defRPr>
            </a:lvl5pPr>
            <a:lvl6pPr marR="0" lvl="5" algn="ctr" rtl="0">
              <a:lnSpc>
                <a:spcPct val="100000"/>
              </a:lnSpc>
              <a:spcBef>
                <a:spcPts val="0"/>
              </a:spcBef>
              <a:spcAft>
                <a:spcPts val="0"/>
              </a:spcAft>
              <a:buClr>
                <a:schemeClr val="dk1"/>
              </a:buClr>
              <a:buSzPts val="3600"/>
              <a:buFont typeface="Kulim Park"/>
              <a:buNone/>
              <a:defRPr sz="3600" b="0" i="0" u="none" strike="noStrike" cap="none">
                <a:solidFill>
                  <a:schemeClr val="dk1"/>
                </a:solidFill>
                <a:latin typeface="Kulim Park"/>
                <a:ea typeface="Kulim Park"/>
                <a:cs typeface="Kulim Park"/>
                <a:sym typeface="Kulim Park"/>
              </a:defRPr>
            </a:lvl6pPr>
            <a:lvl7pPr marR="0" lvl="6" algn="ctr" rtl="0">
              <a:lnSpc>
                <a:spcPct val="100000"/>
              </a:lnSpc>
              <a:spcBef>
                <a:spcPts val="0"/>
              </a:spcBef>
              <a:spcAft>
                <a:spcPts val="0"/>
              </a:spcAft>
              <a:buClr>
                <a:schemeClr val="dk1"/>
              </a:buClr>
              <a:buSzPts val="3600"/>
              <a:buFont typeface="Kulim Park"/>
              <a:buNone/>
              <a:defRPr sz="3600" b="0" i="0" u="none" strike="noStrike" cap="none">
                <a:solidFill>
                  <a:schemeClr val="dk1"/>
                </a:solidFill>
                <a:latin typeface="Kulim Park"/>
                <a:ea typeface="Kulim Park"/>
                <a:cs typeface="Kulim Park"/>
                <a:sym typeface="Kulim Park"/>
              </a:defRPr>
            </a:lvl7pPr>
            <a:lvl8pPr marR="0" lvl="7" algn="ctr" rtl="0">
              <a:lnSpc>
                <a:spcPct val="100000"/>
              </a:lnSpc>
              <a:spcBef>
                <a:spcPts val="0"/>
              </a:spcBef>
              <a:spcAft>
                <a:spcPts val="0"/>
              </a:spcAft>
              <a:buClr>
                <a:schemeClr val="dk1"/>
              </a:buClr>
              <a:buSzPts val="3600"/>
              <a:buFont typeface="Kulim Park"/>
              <a:buNone/>
              <a:defRPr sz="3600" b="0" i="0" u="none" strike="noStrike" cap="none">
                <a:solidFill>
                  <a:schemeClr val="dk1"/>
                </a:solidFill>
                <a:latin typeface="Kulim Park"/>
                <a:ea typeface="Kulim Park"/>
                <a:cs typeface="Kulim Park"/>
                <a:sym typeface="Kulim Park"/>
              </a:defRPr>
            </a:lvl8pPr>
            <a:lvl9pPr marR="0" lvl="8" algn="ctr" rtl="0">
              <a:lnSpc>
                <a:spcPct val="100000"/>
              </a:lnSpc>
              <a:spcBef>
                <a:spcPts val="0"/>
              </a:spcBef>
              <a:spcAft>
                <a:spcPts val="0"/>
              </a:spcAft>
              <a:buClr>
                <a:schemeClr val="dk1"/>
              </a:buClr>
              <a:buSzPts val="3600"/>
              <a:buFont typeface="Kulim Park"/>
              <a:buNone/>
              <a:defRPr sz="3600" b="0" i="0" u="none" strike="noStrike" cap="none">
                <a:solidFill>
                  <a:schemeClr val="dk1"/>
                </a:solidFill>
                <a:latin typeface="Kulim Park"/>
                <a:ea typeface="Kulim Park"/>
                <a:cs typeface="Kulim Park"/>
                <a:sym typeface="Kulim Park"/>
              </a:defRPr>
            </a:lvl9pPr>
          </a:lstStyle>
          <a:p>
            <a:r>
              <a:rPr lang="en-US" dirty="0"/>
              <a:t>HYBRID SLICING</a:t>
            </a:r>
          </a:p>
        </p:txBody>
      </p:sp>
      <p:sp>
        <p:nvSpPr>
          <p:cNvPr id="3" name="TextBox 2">
            <a:extLst>
              <a:ext uri="{FF2B5EF4-FFF2-40B4-BE49-F238E27FC236}">
                <a16:creationId xmlns:a16="http://schemas.microsoft.com/office/drawing/2014/main" id="{D85E2DB5-5F87-4814-089E-9F86C1F620DD}"/>
              </a:ext>
            </a:extLst>
          </p:cNvPr>
          <p:cNvSpPr txBox="1"/>
          <p:nvPr/>
        </p:nvSpPr>
        <p:spPr>
          <a:xfrm>
            <a:off x="1557675" y="1345430"/>
            <a:ext cx="6481560" cy="338554"/>
          </a:xfrm>
          <a:prstGeom prst="rect">
            <a:avLst/>
          </a:prstGeom>
          <a:noFill/>
        </p:spPr>
        <p:txBody>
          <a:bodyPr wrap="square">
            <a:spAutoFit/>
          </a:bodyPr>
          <a:lstStyle/>
          <a:p>
            <a:r>
              <a:rPr lang="en-US" sz="1600" dirty="0" err="1">
                <a:solidFill>
                  <a:srgbClr val="29261B"/>
                </a:solidFill>
                <a:latin typeface="Manrope" panose="020B0604020202020204" charset="0"/>
              </a:rPr>
              <a:t>NB</a:t>
            </a:r>
            <a:r>
              <a:rPr lang="en-US" sz="1600" b="0" i="0" dirty="0" err="1">
                <a:solidFill>
                  <a:srgbClr val="29261B"/>
                </a:solidFill>
                <a:effectLst/>
                <a:latin typeface="Manrope" panose="020B0604020202020204" charset="0"/>
              </a:rPr>
              <a:t>slicer</a:t>
            </a:r>
            <a:r>
              <a:rPr lang="en-US" sz="1600" b="0" i="0" dirty="0">
                <a:solidFill>
                  <a:srgbClr val="29261B"/>
                </a:solidFill>
                <a:effectLst/>
                <a:latin typeface="Manrope" panose="020B0604020202020204" charset="0"/>
              </a:rPr>
              <a:t> uses two types of resolvers - static and dynamic</a:t>
            </a:r>
            <a:endParaRPr lang="en-US" sz="1600" dirty="0">
              <a:latin typeface="Manrope" panose="020B0604020202020204" charset="0"/>
            </a:endParaRPr>
          </a:p>
        </p:txBody>
      </p:sp>
      <p:sp>
        <p:nvSpPr>
          <p:cNvPr id="6" name="TextBox 5">
            <a:extLst>
              <a:ext uri="{FF2B5EF4-FFF2-40B4-BE49-F238E27FC236}">
                <a16:creationId xmlns:a16="http://schemas.microsoft.com/office/drawing/2014/main" id="{9FCAD5E0-667A-C6E7-9C52-8FCC109837F5}"/>
              </a:ext>
            </a:extLst>
          </p:cNvPr>
          <p:cNvSpPr txBox="1"/>
          <p:nvPr/>
        </p:nvSpPr>
        <p:spPr>
          <a:xfrm>
            <a:off x="883164" y="3120963"/>
            <a:ext cx="7377672" cy="338554"/>
          </a:xfrm>
          <a:prstGeom prst="rect">
            <a:avLst/>
          </a:prstGeom>
          <a:noFill/>
        </p:spPr>
        <p:txBody>
          <a:bodyPr wrap="square">
            <a:spAutoFit/>
          </a:bodyPr>
          <a:lstStyle/>
          <a:p>
            <a:r>
              <a:rPr lang="en-US" sz="1600" b="1" i="0" dirty="0">
                <a:solidFill>
                  <a:srgbClr val="C55F4B"/>
                </a:solidFill>
                <a:effectLst/>
                <a:latin typeface="Manrope" panose="020B0604020202020204" charset="0"/>
              </a:rPr>
              <a:t>The dynamic resolver</a:t>
            </a:r>
            <a:r>
              <a:rPr lang="en-US" sz="1600" i="0" dirty="0">
                <a:solidFill>
                  <a:srgbClr val="C55F4B"/>
                </a:solidFill>
                <a:effectLst/>
                <a:latin typeface="Manrope" panose="020B0604020202020204" charset="0"/>
              </a:rPr>
              <a:t> </a:t>
            </a:r>
            <a:r>
              <a:rPr lang="en-US" sz="1600" i="0" dirty="0">
                <a:solidFill>
                  <a:srgbClr val="29261B"/>
                </a:solidFill>
                <a:effectLst/>
                <a:latin typeface="Manrope" panose="020B0604020202020204" charset="0"/>
              </a:rPr>
              <a:t>captures emerging dependencies as the code runs.</a:t>
            </a:r>
            <a:endParaRPr lang="en-US" sz="1600" dirty="0">
              <a:latin typeface="Manrope" panose="020B0604020202020204" charset="0"/>
            </a:endParaRPr>
          </a:p>
        </p:txBody>
      </p:sp>
      <p:sp>
        <p:nvSpPr>
          <p:cNvPr id="8" name="TextBox 7">
            <a:extLst>
              <a:ext uri="{FF2B5EF4-FFF2-40B4-BE49-F238E27FC236}">
                <a16:creationId xmlns:a16="http://schemas.microsoft.com/office/drawing/2014/main" id="{01CBFA94-076D-C154-EF25-814ABC99482F}"/>
              </a:ext>
            </a:extLst>
          </p:cNvPr>
          <p:cNvSpPr txBox="1"/>
          <p:nvPr/>
        </p:nvSpPr>
        <p:spPr>
          <a:xfrm>
            <a:off x="1190256" y="2233196"/>
            <a:ext cx="6318504" cy="338554"/>
          </a:xfrm>
          <a:prstGeom prst="rect">
            <a:avLst/>
          </a:prstGeom>
          <a:noFill/>
        </p:spPr>
        <p:txBody>
          <a:bodyPr wrap="square">
            <a:spAutoFit/>
          </a:bodyPr>
          <a:lstStyle/>
          <a:p>
            <a:r>
              <a:rPr lang="en-US" sz="1600" b="1" i="0" dirty="0">
                <a:solidFill>
                  <a:srgbClr val="C55F4B"/>
                </a:solidFill>
                <a:effectLst/>
                <a:latin typeface="Manrope" panose="020B0604020202020204" charset="0"/>
              </a:rPr>
              <a:t>The static resolver </a:t>
            </a:r>
            <a:r>
              <a:rPr lang="en-US" sz="1600" i="0" dirty="0">
                <a:solidFill>
                  <a:srgbClr val="29261B"/>
                </a:solidFill>
                <a:effectLst/>
                <a:latin typeface="Manrope" panose="020B0604020202020204" charset="0"/>
              </a:rPr>
              <a:t>examines the AST to identify dependencies.</a:t>
            </a:r>
            <a:endParaRPr lang="en-US" sz="1600" dirty="0">
              <a:latin typeface="Manrope" panose="020B0604020202020204" charset="0"/>
            </a:endParaRPr>
          </a:p>
        </p:txBody>
      </p:sp>
    </p:spTree>
    <p:extLst>
      <p:ext uri="{BB962C8B-B14F-4D97-AF65-F5344CB8AC3E}">
        <p14:creationId xmlns:p14="http://schemas.microsoft.com/office/powerpoint/2010/main" val="1061906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9C64DB-F40B-BEE3-7FB8-D7EA6B932870}"/>
              </a:ext>
            </a:extLst>
          </p:cNvPr>
          <p:cNvPicPr>
            <a:picLocks noChangeAspect="1"/>
          </p:cNvPicPr>
          <p:nvPr/>
        </p:nvPicPr>
        <p:blipFill rotWithShape="1">
          <a:blip r:embed="rId3"/>
          <a:srcRect l="11359"/>
          <a:stretch/>
        </p:blipFill>
        <p:spPr>
          <a:xfrm>
            <a:off x="2671637" y="1232442"/>
            <a:ext cx="4069635" cy="1127858"/>
          </a:xfrm>
          <a:prstGeom prst="rect">
            <a:avLst/>
          </a:prstGeom>
        </p:spPr>
        <p:style>
          <a:lnRef idx="2">
            <a:schemeClr val="accent3"/>
          </a:lnRef>
          <a:fillRef idx="1">
            <a:schemeClr val="lt1"/>
          </a:fillRef>
          <a:effectRef idx="0">
            <a:schemeClr val="accent3"/>
          </a:effectRef>
          <a:fontRef idx="minor">
            <a:schemeClr val="dk1"/>
          </a:fontRef>
        </p:style>
      </p:pic>
      <p:sp>
        <p:nvSpPr>
          <p:cNvPr id="13" name="TextBox 12">
            <a:extLst>
              <a:ext uri="{FF2B5EF4-FFF2-40B4-BE49-F238E27FC236}">
                <a16:creationId xmlns:a16="http://schemas.microsoft.com/office/drawing/2014/main" id="{DEBC51E3-4945-18C6-7FB0-5C831644E444}"/>
              </a:ext>
            </a:extLst>
          </p:cNvPr>
          <p:cNvSpPr txBox="1"/>
          <p:nvPr/>
        </p:nvSpPr>
        <p:spPr>
          <a:xfrm>
            <a:off x="713560" y="2587835"/>
            <a:ext cx="7834352" cy="889154"/>
          </a:xfrm>
          <a:prstGeom prst="rect">
            <a:avLst/>
          </a:prstGeom>
          <a:noFill/>
        </p:spPr>
        <p:txBody>
          <a:bodyPr wrap="square">
            <a:spAutoFit/>
          </a:bodyPr>
          <a:lstStyle/>
          <a:p>
            <a:pPr>
              <a:lnSpc>
                <a:spcPct val="150000"/>
              </a:lnSpc>
            </a:pPr>
            <a:r>
              <a:rPr lang="en-US" sz="1200" b="1" dirty="0">
                <a:latin typeface="Manrope" panose="020B0604020202020204" charset="0"/>
              </a:rPr>
              <a:t>Symbol </a:t>
            </a:r>
            <a:r>
              <a:rPr lang="en-US" sz="1200" dirty="0">
                <a:latin typeface="Manrope" panose="020B0604020202020204" charset="0"/>
              </a:rPr>
              <a:t>- represents the basic unit of data that can participate in a data dependency. Each symbol is a node in the data dependency graph. For example, </a:t>
            </a:r>
            <a:r>
              <a:rPr lang="en-US" sz="1200" dirty="0" err="1">
                <a:latin typeface="Manrope" panose="020B0604020202020204" charset="0"/>
              </a:rPr>
              <a:t>lst</a:t>
            </a:r>
            <a:r>
              <a:rPr lang="en-US" sz="1200" dirty="0">
                <a:latin typeface="Manrope" panose="020B0604020202020204" charset="0"/>
              </a:rPr>
              <a:t> and </a:t>
            </a:r>
            <a:r>
              <a:rPr lang="en-US" sz="1200" dirty="0" err="1">
                <a:latin typeface="Manrope" panose="020B0604020202020204" charset="0"/>
              </a:rPr>
              <a:t>lst</a:t>
            </a:r>
            <a:r>
              <a:rPr lang="en-US" sz="1200" dirty="0">
                <a:latin typeface="Manrope" panose="020B0604020202020204" charset="0"/>
              </a:rPr>
              <a:t>[2] are symbols.</a:t>
            </a:r>
            <a:endParaRPr lang="en-US" sz="1200" dirty="0"/>
          </a:p>
          <a:p>
            <a:pPr>
              <a:lnSpc>
                <a:spcPct val="150000"/>
              </a:lnSpc>
            </a:pPr>
            <a:endParaRPr lang="en-US" sz="1200" dirty="0"/>
          </a:p>
        </p:txBody>
      </p:sp>
      <p:sp>
        <p:nvSpPr>
          <p:cNvPr id="4" name="TextBox 3">
            <a:extLst>
              <a:ext uri="{FF2B5EF4-FFF2-40B4-BE49-F238E27FC236}">
                <a16:creationId xmlns:a16="http://schemas.microsoft.com/office/drawing/2014/main" id="{ECAB342E-595E-1FF8-4155-28CABF6ECDFE}"/>
              </a:ext>
            </a:extLst>
          </p:cNvPr>
          <p:cNvSpPr txBox="1"/>
          <p:nvPr/>
        </p:nvSpPr>
        <p:spPr>
          <a:xfrm>
            <a:off x="528332" y="3558461"/>
            <a:ext cx="6138210" cy="705193"/>
          </a:xfrm>
          <a:prstGeom prst="rect">
            <a:avLst/>
          </a:prstGeom>
          <a:noFill/>
        </p:spPr>
        <p:txBody>
          <a:bodyPr wrap="square">
            <a:spAutoFit/>
          </a:bodyPr>
          <a:lstStyle/>
          <a:p>
            <a:pPr marL="158750" marR="0" lvl="0" algn="l" defTabSz="914400" rtl="0" eaLnBrk="1" fontAlgn="auto" latinLnBrk="0" hangingPunct="1">
              <a:lnSpc>
                <a:spcPct val="150000"/>
              </a:lnSpc>
              <a:spcBef>
                <a:spcPts val="0"/>
              </a:spcBef>
              <a:spcAft>
                <a:spcPts val="0"/>
              </a:spcAft>
              <a:buClr>
                <a:srgbClr val="000000"/>
              </a:buClr>
              <a:buSzPts val="1100"/>
              <a:tabLst/>
              <a:defRPr/>
            </a:pPr>
            <a:r>
              <a:rPr lang="en-US" dirty="0">
                <a:latin typeface="Manrope" panose="020B0604020202020204" charset="0"/>
              </a:rPr>
              <a:t>1.</a:t>
            </a:r>
            <a:r>
              <a:rPr lang="en-US" b="1" dirty="0">
                <a:solidFill>
                  <a:schemeClr val="accent3">
                    <a:lumMod val="50000"/>
                  </a:schemeClr>
                </a:solidFill>
                <a:latin typeface="Manrope" panose="020B0604020202020204" charset="0"/>
              </a:rPr>
              <a:t> Each symbol can have child symbols tracking fields</a:t>
            </a:r>
            <a:r>
              <a:rPr lang="en-US" dirty="0">
                <a:latin typeface="Manrope" panose="020B0604020202020204" charset="0"/>
              </a:rPr>
              <a:t>-  </a:t>
            </a:r>
            <a:br>
              <a:rPr lang="en-US" dirty="0">
                <a:latin typeface="Manrope" panose="020B0604020202020204" charset="0"/>
              </a:rPr>
            </a:br>
            <a:r>
              <a:rPr lang="en-US" dirty="0" err="1">
                <a:latin typeface="Manrope" panose="020B0604020202020204" charset="0"/>
              </a:rPr>
              <a:t>lst</a:t>
            </a:r>
            <a:r>
              <a:rPr lang="en-US" dirty="0">
                <a:latin typeface="Manrope" panose="020B0604020202020204" charset="0"/>
              </a:rPr>
              <a:t> has child symbols </a:t>
            </a:r>
            <a:r>
              <a:rPr lang="en-US" dirty="0" err="1">
                <a:latin typeface="Manrope" panose="020B0604020202020204" charset="0"/>
              </a:rPr>
              <a:t>lst</a:t>
            </a:r>
            <a:r>
              <a:rPr lang="en-US" dirty="0">
                <a:latin typeface="Manrope" panose="020B0604020202020204" charset="0"/>
              </a:rPr>
              <a:t>[2] and </a:t>
            </a:r>
            <a:r>
              <a:rPr lang="en-US" dirty="0" err="1">
                <a:latin typeface="Manrope" panose="020B0604020202020204" charset="0"/>
              </a:rPr>
              <a:t>lst</a:t>
            </a:r>
            <a:r>
              <a:rPr lang="en-US" dirty="0">
                <a:latin typeface="Manrope" panose="020B0604020202020204" charset="0"/>
              </a:rPr>
              <a:t>[3] in its namespace. </a:t>
            </a:r>
          </a:p>
        </p:txBody>
      </p:sp>
      <p:sp>
        <p:nvSpPr>
          <p:cNvPr id="6" name="TextBox 5">
            <a:extLst>
              <a:ext uri="{FF2B5EF4-FFF2-40B4-BE49-F238E27FC236}">
                <a16:creationId xmlns:a16="http://schemas.microsoft.com/office/drawing/2014/main" id="{F9663B9B-AF5E-ED86-09CB-A53932EAA661}"/>
              </a:ext>
            </a:extLst>
          </p:cNvPr>
          <p:cNvSpPr txBox="1"/>
          <p:nvPr/>
        </p:nvSpPr>
        <p:spPr>
          <a:xfrm>
            <a:off x="6216100" y="3464001"/>
            <a:ext cx="2584174" cy="1679499"/>
          </a:xfrm>
          <a:prstGeom prst="rect">
            <a:avLst/>
          </a:prstGeom>
          <a:noFill/>
        </p:spPr>
        <p:txBody>
          <a:bodyPr wrap="square">
            <a:spAutoFit/>
          </a:bodyPr>
          <a:lstStyle/>
          <a:p>
            <a:pPr>
              <a:lnSpc>
                <a:spcPct val="150000"/>
              </a:lnSpc>
            </a:pPr>
            <a:r>
              <a:rPr lang="en-US" sz="1200" b="1" dirty="0">
                <a:solidFill>
                  <a:srgbClr val="FF0000"/>
                </a:solidFill>
                <a:latin typeface="Manrope" panose="020B0604020202020204" charset="0"/>
                <a:cs typeface="Mangal" panose="02040503050203030202" pitchFamily="18" charset="0"/>
              </a:rPr>
              <a:t>Remember! </a:t>
            </a:r>
            <a:r>
              <a:rPr lang="en-US" sz="1200" b="1" dirty="0">
                <a:solidFill>
                  <a:srgbClr val="C55F4B"/>
                </a:solidFill>
                <a:latin typeface="Manrope" panose="020B0604020202020204" charset="0"/>
                <a:cs typeface="Mangal" panose="02040503050203030202" pitchFamily="18" charset="0"/>
              </a:rPr>
              <a:t>Each symbol is associated with up to two namespaces (</a:t>
            </a:r>
            <a:r>
              <a:rPr lang="en-US" sz="1000" b="0" i="0" dirty="0">
                <a:solidFill>
                  <a:schemeClr val="tx1"/>
                </a:solidFill>
                <a:effectLst/>
                <a:latin typeface="Manrope" panose="020B0604020202020204" charset="0"/>
              </a:rPr>
              <a:t>structured container for organizing and managing symbols within specific scopes or contexts</a:t>
            </a:r>
            <a:r>
              <a:rPr lang="en-US" sz="1200" b="1" dirty="0">
                <a:solidFill>
                  <a:srgbClr val="C55F4B"/>
                </a:solidFill>
                <a:latin typeface="Manrope" panose="020B0604020202020204" charset="0"/>
                <a:cs typeface="Mangal" panose="02040503050203030202" pitchFamily="18" charset="0"/>
              </a:rPr>
              <a:t>), to represent nested data</a:t>
            </a:r>
            <a:endParaRPr lang="en-US" b="1" dirty="0">
              <a:solidFill>
                <a:srgbClr val="C55F4B"/>
              </a:solidFill>
              <a:latin typeface="Manrope" panose="020B0604020202020204" charset="0"/>
              <a:cs typeface="Mangal" panose="02040503050203030202" pitchFamily="18" charset="0"/>
            </a:endParaRPr>
          </a:p>
        </p:txBody>
      </p:sp>
      <p:sp>
        <p:nvSpPr>
          <p:cNvPr id="7" name="TextBox 6">
            <a:extLst>
              <a:ext uri="{FF2B5EF4-FFF2-40B4-BE49-F238E27FC236}">
                <a16:creationId xmlns:a16="http://schemas.microsoft.com/office/drawing/2014/main" id="{70C7895B-9B34-568F-E717-59998F8CDFD6}"/>
              </a:ext>
            </a:extLst>
          </p:cNvPr>
          <p:cNvSpPr txBox="1"/>
          <p:nvPr/>
        </p:nvSpPr>
        <p:spPr>
          <a:xfrm>
            <a:off x="528332" y="350178"/>
            <a:ext cx="8087335" cy="584775"/>
          </a:xfrm>
          <a:prstGeom prst="rect">
            <a:avLst/>
          </a:prstGeom>
          <a:noFill/>
        </p:spPr>
        <p:txBody>
          <a:bodyPr wrap="square">
            <a:sp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dirty="0">
                <a:latin typeface="Kulim Park" panose="020B0604020202020204" charset="0"/>
              </a:rPr>
              <a:t>Data Dependency Representation Model</a:t>
            </a:r>
          </a:p>
        </p:txBody>
      </p:sp>
      <p:sp>
        <p:nvSpPr>
          <p:cNvPr id="8" name="TextBox 7">
            <a:extLst>
              <a:ext uri="{FF2B5EF4-FFF2-40B4-BE49-F238E27FC236}">
                <a16:creationId xmlns:a16="http://schemas.microsoft.com/office/drawing/2014/main" id="{CC6187E7-6255-68BE-25E8-08108F8A55C6}"/>
              </a:ext>
            </a:extLst>
          </p:cNvPr>
          <p:cNvSpPr txBox="1"/>
          <p:nvPr/>
        </p:nvSpPr>
        <p:spPr>
          <a:xfrm>
            <a:off x="-151936" y="1232442"/>
            <a:ext cx="2648646" cy="600164"/>
          </a:xfrm>
          <a:prstGeom prst="rect">
            <a:avLst/>
          </a:prstGeom>
          <a:noFill/>
        </p:spPr>
        <p:txBody>
          <a:bodyPr wrap="square">
            <a:spAutoFit/>
          </a:bodyPr>
          <a:lstStyle/>
          <a:p>
            <a:pPr marL="330200" marR="0" lvl="0" indent="-171450"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1100" b="0" i="0" dirty="0" err="1">
                <a:solidFill>
                  <a:srgbClr val="29261B"/>
                </a:solidFill>
                <a:effectLst/>
                <a:latin typeface="Manrope" panose="020B0604020202020204" charset="0"/>
              </a:rPr>
              <a:t>nbslicer</a:t>
            </a:r>
            <a:r>
              <a:rPr lang="en-US" sz="1100" b="0" i="0" dirty="0">
                <a:solidFill>
                  <a:srgbClr val="29261B"/>
                </a:solidFill>
                <a:effectLst/>
                <a:latin typeface="Manrope" panose="020B0604020202020204" charset="0"/>
              </a:rPr>
              <a:t> represents data dependencies at the granularity of "symbols"</a:t>
            </a:r>
            <a:endParaRPr lang="en-US" sz="1100" dirty="0">
              <a:latin typeface="Manrope" panose="020B0604020202020204" charset="0"/>
            </a:endParaRPr>
          </a:p>
        </p:txBody>
      </p:sp>
    </p:spTree>
    <p:extLst>
      <p:ext uri="{BB962C8B-B14F-4D97-AF65-F5344CB8AC3E}">
        <p14:creationId xmlns:p14="http://schemas.microsoft.com/office/powerpoint/2010/main" val="979533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E2E1-DE80-881D-9681-19A53F27CB15}"/>
              </a:ext>
            </a:extLst>
          </p:cNvPr>
          <p:cNvSpPr>
            <a:spLocks noGrp="1"/>
          </p:cNvSpPr>
          <p:nvPr>
            <p:ph type="title"/>
          </p:nvPr>
        </p:nvSpPr>
        <p:spPr>
          <a:xfrm>
            <a:off x="388375" y="255707"/>
            <a:ext cx="6651807" cy="1005187"/>
          </a:xfrm>
        </p:spPr>
        <p:txBody>
          <a:bodyPr/>
          <a:lstStyle/>
          <a:p>
            <a:r>
              <a:rPr lang="en-US" dirty="0"/>
              <a:t>Messy!</a:t>
            </a:r>
          </a:p>
        </p:txBody>
      </p:sp>
      <p:pic>
        <p:nvPicPr>
          <p:cNvPr id="4" name="Picture 3">
            <a:extLst>
              <a:ext uri="{FF2B5EF4-FFF2-40B4-BE49-F238E27FC236}">
                <a16:creationId xmlns:a16="http://schemas.microsoft.com/office/drawing/2014/main" id="{EA28592A-D111-4175-7071-D331E3A726C8}"/>
              </a:ext>
            </a:extLst>
          </p:cNvPr>
          <p:cNvPicPr>
            <a:picLocks noChangeAspect="1"/>
          </p:cNvPicPr>
          <p:nvPr/>
        </p:nvPicPr>
        <p:blipFill>
          <a:blip r:embed="rId3"/>
          <a:stretch>
            <a:fillRect/>
          </a:stretch>
        </p:blipFill>
        <p:spPr>
          <a:xfrm>
            <a:off x="5715000" y="1459656"/>
            <a:ext cx="3178122" cy="27240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9AF638FB-79BF-B5F1-16DA-019796F578A9}"/>
              </a:ext>
            </a:extLst>
          </p:cNvPr>
          <p:cNvSpPr txBox="1"/>
          <p:nvPr/>
        </p:nvSpPr>
        <p:spPr>
          <a:xfrm>
            <a:off x="5823857" y="223756"/>
            <a:ext cx="3362345" cy="1171667"/>
          </a:xfrm>
          <a:prstGeom prst="rect">
            <a:avLst/>
          </a:prstGeom>
          <a:noFill/>
        </p:spPr>
        <p:txBody>
          <a:bodyPr wrap="square">
            <a:spAutoFit/>
          </a:bodyPr>
          <a:lstStyle/>
          <a:p>
            <a:pPr>
              <a:lnSpc>
                <a:spcPct val="150000"/>
              </a:lnSpc>
            </a:pPr>
            <a:r>
              <a:rPr lang="en-US" sz="1200" dirty="0">
                <a:latin typeface="Manrope" panose="020B0604020202020204" charset="0"/>
                <a:cs typeface="Mangal" panose="02040503050203030202" pitchFamily="18" charset="0"/>
              </a:rPr>
              <a:t>A WEEK LATER </a:t>
            </a:r>
            <a:br>
              <a:rPr lang="en-US" sz="1200" dirty="0">
                <a:latin typeface="Manrope" panose="020B0604020202020204" charset="0"/>
                <a:cs typeface="Mangal" panose="02040503050203030202" pitchFamily="18" charset="0"/>
              </a:rPr>
            </a:br>
            <a:r>
              <a:rPr lang="en-US" sz="1200" dirty="0">
                <a:latin typeface="Manrope" panose="020B0604020202020204" charset="0"/>
                <a:cs typeface="Mangal" panose="02040503050203030202" pitchFamily="18" charset="0"/>
              </a:rPr>
              <a:t>1. How did I produce this result? </a:t>
            </a:r>
            <a:br>
              <a:rPr lang="en-US" sz="1200" dirty="0">
                <a:latin typeface="Manrope" panose="020B0604020202020204" charset="0"/>
                <a:cs typeface="Mangal" panose="02040503050203030202" pitchFamily="18" charset="0"/>
              </a:rPr>
            </a:br>
            <a:r>
              <a:rPr lang="en-US" sz="1200" dirty="0">
                <a:latin typeface="Manrope" panose="020B0604020202020204" charset="0"/>
                <a:cs typeface="Mangal" panose="02040503050203030202" pitchFamily="18" charset="0"/>
              </a:rPr>
              <a:t>2. Didn't I have a better version of this? </a:t>
            </a:r>
            <a:br>
              <a:rPr lang="en-US" sz="1200" dirty="0">
                <a:latin typeface="Manrope" panose="020B0604020202020204" charset="0"/>
                <a:cs typeface="Mangal" panose="02040503050203030202" pitchFamily="18" charset="0"/>
              </a:rPr>
            </a:br>
            <a:r>
              <a:rPr lang="en-US" sz="1200" dirty="0">
                <a:latin typeface="Manrope" panose="020B0604020202020204" charset="0"/>
                <a:cs typeface="Mangal" panose="02040503050203030202" pitchFamily="18" charset="0"/>
              </a:rPr>
              <a:t>3. What can I get rid of?</a:t>
            </a:r>
          </a:p>
        </p:txBody>
      </p:sp>
      <p:sp>
        <p:nvSpPr>
          <p:cNvPr id="5" name="TextBox 4">
            <a:extLst>
              <a:ext uri="{FF2B5EF4-FFF2-40B4-BE49-F238E27FC236}">
                <a16:creationId xmlns:a16="http://schemas.microsoft.com/office/drawing/2014/main" id="{E27D1A8D-0F67-6567-999B-7FE2AEB62DFF}"/>
              </a:ext>
            </a:extLst>
          </p:cNvPr>
          <p:cNvSpPr txBox="1"/>
          <p:nvPr/>
        </p:nvSpPr>
        <p:spPr>
          <a:xfrm>
            <a:off x="250877" y="3417260"/>
            <a:ext cx="5572980" cy="523220"/>
          </a:xfrm>
          <a:prstGeom prst="rect">
            <a:avLst/>
          </a:prstGeom>
          <a:noFill/>
        </p:spPr>
        <p:txBody>
          <a:bodyPr wrap="square">
            <a:spAutoFit/>
          </a:bodyPr>
          <a:lstStyle/>
          <a:p>
            <a:r>
              <a:rPr lang="en-US" dirty="0">
                <a:solidFill>
                  <a:schemeClr val="tx1"/>
                </a:solidFill>
                <a:latin typeface="Manrope" panose="020B0604020202020204" charset="0"/>
              </a:rPr>
              <a:t>D</a:t>
            </a:r>
            <a:r>
              <a:rPr lang="en-US" b="0" i="0" dirty="0">
                <a:solidFill>
                  <a:schemeClr val="tx1"/>
                </a:solidFill>
                <a:effectLst/>
                <a:latin typeface="Manrope" panose="020B0604020202020204" charset="0"/>
              </a:rPr>
              <a:t>ifficult</a:t>
            </a:r>
            <a:r>
              <a:rPr lang="en-US" dirty="0">
                <a:solidFill>
                  <a:schemeClr val="tx1"/>
                </a:solidFill>
                <a:latin typeface="Manrope" panose="020B0604020202020204" charset="0"/>
              </a:rPr>
              <a:t>y</a:t>
            </a:r>
            <a:r>
              <a:rPr lang="en-US" b="0" i="0" dirty="0">
                <a:solidFill>
                  <a:schemeClr val="tx1"/>
                </a:solidFill>
                <a:effectLst/>
                <a:latin typeface="Manrope" panose="020B0604020202020204" charset="0"/>
              </a:rPr>
              <a:t> </a:t>
            </a:r>
            <a:r>
              <a:rPr lang="en-US" i="0" dirty="0">
                <a:solidFill>
                  <a:schemeClr val="tx1"/>
                </a:solidFill>
                <a:effectLst/>
                <a:latin typeface="Manrope" panose="020B0604020202020204" charset="0"/>
              </a:rPr>
              <a:t>understanding how the code is executed</a:t>
            </a:r>
            <a:r>
              <a:rPr lang="en-US" b="0" i="0" dirty="0">
                <a:solidFill>
                  <a:schemeClr val="tx1"/>
                </a:solidFill>
                <a:effectLst/>
                <a:latin typeface="Manrope" panose="020B0604020202020204" charset="0"/>
              </a:rPr>
              <a:t>, potentially leading to </a:t>
            </a:r>
            <a:r>
              <a:rPr lang="en-US" b="1" i="0" dirty="0">
                <a:solidFill>
                  <a:schemeClr val="tx1"/>
                </a:solidFill>
                <a:effectLst/>
                <a:latin typeface="Manrope" panose="020B0604020202020204" charset="0"/>
              </a:rPr>
              <a:t>confusion</a:t>
            </a:r>
            <a:r>
              <a:rPr lang="en-US" b="0" i="0" dirty="0">
                <a:solidFill>
                  <a:schemeClr val="tx1"/>
                </a:solidFill>
                <a:effectLst/>
                <a:latin typeface="Manrope" panose="020B0604020202020204" charset="0"/>
              </a:rPr>
              <a:t> or </a:t>
            </a:r>
            <a:r>
              <a:rPr lang="en-US" b="1" i="0" dirty="0">
                <a:solidFill>
                  <a:schemeClr val="tx1"/>
                </a:solidFill>
                <a:effectLst/>
                <a:latin typeface="Manrope" panose="020B0604020202020204" charset="0"/>
              </a:rPr>
              <a:t>incorrect findings</a:t>
            </a:r>
            <a:r>
              <a:rPr lang="en-US" b="0" i="0" dirty="0">
                <a:solidFill>
                  <a:schemeClr val="tx1"/>
                </a:solidFill>
                <a:effectLst/>
                <a:latin typeface="Manrope" panose="020B0604020202020204" charset="0"/>
              </a:rPr>
              <a:t>.</a:t>
            </a:r>
            <a:endParaRPr lang="en-US" dirty="0">
              <a:solidFill>
                <a:schemeClr val="tx1"/>
              </a:solidFill>
              <a:latin typeface="Manrope" panose="020B0604020202020204" charset="0"/>
            </a:endParaRPr>
          </a:p>
        </p:txBody>
      </p:sp>
      <p:sp>
        <p:nvSpPr>
          <p:cNvPr id="9" name="TextBox 8">
            <a:extLst>
              <a:ext uri="{FF2B5EF4-FFF2-40B4-BE49-F238E27FC236}">
                <a16:creationId xmlns:a16="http://schemas.microsoft.com/office/drawing/2014/main" id="{26BB57BC-3B4A-C087-042D-067E2C750525}"/>
              </a:ext>
            </a:extLst>
          </p:cNvPr>
          <p:cNvSpPr txBox="1"/>
          <p:nvPr/>
        </p:nvSpPr>
        <p:spPr>
          <a:xfrm>
            <a:off x="310326" y="1529909"/>
            <a:ext cx="4902437" cy="307777"/>
          </a:xfrm>
          <a:prstGeom prst="rect">
            <a:avLst/>
          </a:prstGeom>
          <a:noFill/>
        </p:spPr>
        <p:txBody>
          <a:bodyPr wrap="square">
            <a:spAutoFit/>
          </a:bodyPr>
          <a:lstStyle/>
          <a:p>
            <a:r>
              <a:rPr lang="en-US" b="0" i="0" dirty="0">
                <a:solidFill>
                  <a:schemeClr val="tx1"/>
                </a:solidFill>
                <a:effectLst/>
                <a:latin typeface="Manrope" panose="020B0604020202020204" charset="0"/>
              </a:rPr>
              <a:t>The flexibility is also a downside, leading to messy code. </a:t>
            </a:r>
            <a:endParaRPr lang="en-US" dirty="0">
              <a:latin typeface="Manrope" panose="020B0604020202020204" charset="0"/>
            </a:endParaRPr>
          </a:p>
        </p:txBody>
      </p:sp>
      <p:sp>
        <p:nvSpPr>
          <p:cNvPr id="11" name="TextBox 10">
            <a:extLst>
              <a:ext uri="{FF2B5EF4-FFF2-40B4-BE49-F238E27FC236}">
                <a16:creationId xmlns:a16="http://schemas.microsoft.com/office/drawing/2014/main" id="{5927A5DB-2C2B-6E25-74B3-DE0570790D18}"/>
              </a:ext>
            </a:extLst>
          </p:cNvPr>
          <p:cNvSpPr txBox="1"/>
          <p:nvPr/>
        </p:nvSpPr>
        <p:spPr>
          <a:xfrm>
            <a:off x="310326" y="2342945"/>
            <a:ext cx="5320716" cy="523220"/>
          </a:xfrm>
          <a:prstGeom prst="rect">
            <a:avLst/>
          </a:prstGeom>
          <a:noFill/>
        </p:spPr>
        <p:txBody>
          <a:bodyPr wrap="square">
            <a:spAutoFit/>
          </a:bodyPr>
          <a:lstStyle/>
          <a:p>
            <a:r>
              <a:rPr lang="en-US" dirty="0">
                <a:solidFill>
                  <a:schemeClr val="tx1"/>
                </a:solidFill>
                <a:latin typeface="Manrope" panose="020B0604020202020204" charset="0"/>
              </a:rPr>
              <a:t>Accumulate unnecessary elements, including visible code and hidden program state </a:t>
            </a:r>
            <a:r>
              <a:rPr lang="en-US" b="0" i="0" dirty="0">
                <a:solidFill>
                  <a:schemeClr val="tx1"/>
                </a:solidFill>
                <a:effectLst/>
                <a:latin typeface="Manrope" panose="020B0604020202020204" charset="0"/>
              </a:rPr>
              <a:t>.</a:t>
            </a:r>
            <a:endParaRPr lang="en-US" dirty="0">
              <a:latin typeface="Manrope" panose="020B0604020202020204" charset="0"/>
            </a:endParaRPr>
          </a:p>
        </p:txBody>
      </p:sp>
    </p:spTree>
    <p:extLst>
      <p:ext uri="{BB962C8B-B14F-4D97-AF65-F5344CB8AC3E}">
        <p14:creationId xmlns:p14="http://schemas.microsoft.com/office/powerpoint/2010/main" val="1956166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9C64DB-F40B-BEE3-7FB8-D7EA6B932870}"/>
              </a:ext>
            </a:extLst>
          </p:cNvPr>
          <p:cNvPicPr>
            <a:picLocks noChangeAspect="1"/>
          </p:cNvPicPr>
          <p:nvPr/>
        </p:nvPicPr>
        <p:blipFill rotWithShape="1">
          <a:blip r:embed="rId3"/>
          <a:srcRect l="11359"/>
          <a:stretch/>
        </p:blipFill>
        <p:spPr>
          <a:xfrm>
            <a:off x="2711395" y="1155003"/>
            <a:ext cx="4047022" cy="1121591"/>
          </a:xfrm>
          <a:prstGeom prst="rect">
            <a:avLst/>
          </a:prstGeom>
        </p:spPr>
        <p:style>
          <a:lnRef idx="2">
            <a:schemeClr val="accent3"/>
          </a:lnRef>
          <a:fillRef idx="1">
            <a:schemeClr val="lt1"/>
          </a:fillRef>
          <a:effectRef idx="0">
            <a:schemeClr val="accent3"/>
          </a:effectRef>
          <a:fontRef idx="minor">
            <a:schemeClr val="dk1"/>
          </a:fontRef>
        </p:style>
      </p:pic>
      <p:sp>
        <p:nvSpPr>
          <p:cNvPr id="7" name="TextBox 6">
            <a:extLst>
              <a:ext uri="{FF2B5EF4-FFF2-40B4-BE49-F238E27FC236}">
                <a16:creationId xmlns:a16="http://schemas.microsoft.com/office/drawing/2014/main" id="{7D5630C2-2DFF-1F80-4942-FDF5AF13807D}"/>
              </a:ext>
            </a:extLst>
          </p:cNvPr>
          <p:cNvSpPr txBox="1"/>
          <p:nvPr/>
        </p:nvSpPr>
        <p:spPr>
          <a:xfrm>
            <a:off x="385543" y="3988497"/>
            <a:ext cx="5462545" cy="617670"/>
          </a:xfrm>
          <a:prstGeom prst="rect">
            <a:avLst/>
          </a:prstGeom>
          <a:noFill/>
        </p:spPr>
        <p:txBody>
          <a:bodyPr wrap="square">
            <a:spAutoFit/>
          </a:bodyPr>
          <a:lstStyle/>
          <a:p>
            <a:pPr marL="158750" marR="0" lvl="0" indent="0" algn="l" defTabSz="914400" rtl="0" eaLnBrk="1" fontAlgn="auto" latinLnBrk="0" hangingPunct="1">
              <a:lnSpc>
                <a:spcPct val="150000"/>
              </a:lnSpc>
              <a:spcBef>
                <a:spcPts val="0"/>
              </a:spcBef>
              <a:spcAft>
                <a:spcPts val="0"/>
              </a:spcAft>
              <a:buClr>
                <a:srgbClr val="000000"/>
              </a:buClr>
              <a:buSzPts val="1100"/>
              <a:buFont typeface="Arial"/>
              <a:buNone/>
              <a:tabLst/>
              <a:defRPr/>
            </a:pPr>
            <a:r>
              <a:rPr lang="en-US" sz="1200" b="0" i="0" dirty="0">
                <a:solidFill>
                  <a:schemeClr val="tx1"/>
                </a:solidFill>
                <a:effectLst/>
                <a:latin typeface="Manrope" panose="020B0604020202020204" charset="0"/>
              </a:rPr>
              <a:t>This representation is essential to annotate dynamic dependencies, and later, symbols are used to effectively resolve the data dependencies.</a:t>
            </a:r>
            <a:endParaRPr lang="en-US" sz="1050" dirty="0">
              <a:solidFill>
                <a:schemeClr val="tx1"/>
              </a:solidFill>
              <a:latin typeface="Manrope" panose="020B0604020202020204" charset="0"/>
            </a:endParaRPr>
          </a:p>
        </p:txBody>
      </p:sp>
      <p:sp>
        <p:nvSpPr>
          <p:cNvPr id="13" name="TextBox 12">
            <a:extLst>
              <a:ext uri="{FF2B5EF4-FFF2-40B4-BE49-F238E27FC236}">
                <a16:creationId xmlns:a16="http://schemas.microsoft.com/office/drawing/2014/main" id="{DEBC51E3-4945-18C6-7FB0-5C831644E444}"/>
              </a:ext>
            </a:extLst>
          </p:cNvPr>
          <p:cNvSpPr txBox="1"/>
          <p:nvPr/>
        </p:nvSpPr>
        <p:spPr>
          <a:xfrm>
            <a:off x="713560" y="2401991"/>
            <a:ext cx="7513093" cy="339517"/>
          </a:xfrm>
          <a:prstGeom prst="rect">
            <a:avLst/>
          </a:prstGeom>
          <a:noFill/>
        </p:spPr>
        <p:txBody>
          <a:bodyPr wrap="square">
            <a:spAutoFit/>
          </a:bodyPr>
          <a:lstStyle/>
          <a:p>
            <a:pPr>
              <a:lnSpc>
                <a:spcPct val="150000"/>
              </a:lnSpc>
            </a:pPr>
            <a:r>
              <a:rPr lang="en-US" sz="1200" b="1" dirty="0">
                <a:latin typeface="Manrope" panose="020B0604020202020204" charset="0"/>
              </a:rPr>
              <a:t>Symbol </a:t>
            </a:r>
            <a:r>
              <a:rPr lang="en-US" sz="1200" dirty="0">
                <a:latin typeface="Manrope" panose="020B0604020202020204" charset="0"/>
              </a:rPr>
              <a:t>- represents the basic unit of data that can participate in a data dependency.</a:t>
            </a:r>
            <a:endParaRPr lang="en-US" sz="1200" dirty="0"/>
          </a:p>
        </p:txBody>
      </p:sp>
      <p:sp>
        <p:nvSpPr>
          <p:cNvPr id="4" name="TextBox 3">
            <a:extLst>
              <a:ext uri="{FF2B5EF4-FFF2-40B4-BE49-F238E27FC236}">
                <a16:creationId xmlns:a16="http://schemas.microsoft.com/office/drawing/2014/main" id="{ECAB342E-595E-1FF8-4155-28CABF6ECDFE}"/>
              </a:ext>
            </a:extLst>
          </p:cNvPr>
          <p:cNvSpPr txBox="1"/>
          <p:nvPr/>
        </p:nvSpPr>
        <p:spPr>
          <a:xfrm>
            <a:off x="696272" y="2951769"/>
            <a:ext cx="6062144" cy="1021883"/>
          </a:xfrm>
          <a:prstGeom prst="rect">
            <a:avLst/>
          </a:prstGeom>
          <a:noFill/>
        </p:spPr>
        <p:txBody>
          <a:bodyPr wrap="square">
            <a:spAutoFit/>
          </a:bodyPr>
          <a:lstStyle/>
          <a:p>
            <a:pPr marL="158750">
              <a:lnSpc>
                <a:spcPct val="150000"/>
              </a:lnSpc>
              <a:buSzPts val="1100"/>
              <a:defRPr/>
            </a:pPr>
            <a:r>
              <a:rPr lang="en-US" dirty="0">
                <a:solidFill>
                  <a:schemeClr val="tx1"/>
                </a:solidFill>
                <a:latin typeface="Manrope" panose="020B0604020202020204" charset="0"/>
              </a:rPr>
              <a:t>2.</a:t>
            </a:r>
            <a:r>
              <a:rPr lang="en-US" b="1" dirty="0">
                <a:solidFill>
                  <a:schemeClr val="accent3">
                    <a:lumMod val="50000"/>
                  </a:schemeClr>
                </a:solidFill>
                <a:latin typeface="Manrope" panose="020B0604020202020204" charset="0"/>
              </a:rPr>
              <a:t> Child symbols are implicitly dependent on their parent symbol - </a:t>
            </a:r>
            <a:r>
              <a:rPr lang="en-US" dirty="0" err="1">
                <a:latin typeface="Manrope" panose="020B0604020202020204" charset="0"/>
              </a:rPr>
              <a:t>lst</a:t>
            </a:r>
            <a:r>
              <a:rPr lang="en-US" dirty="0">
                <a:latin typeface="Manrope" panose="020B0604020202020204" charset="0"/>
              </a:rPr>
              <a:t>[2] depends on </a:t>
            </a:r>
            <a:r>
              <a:rPr lang="en-US" dirty="0" err="1">
                <a:latin typeface="Manrope" panose="020B0604020202020204" charset="0"/>
              </a:rPr>
              <a:t>lst</a:t>
            </a:r>
            <a:r>
              <a:rPr lang="en-US" dirty="0">
                <a:latin typeface="Manrope" panose="020B0604020202020204" charset="0"/>
              </a:rPr>
              <a:t>.</a:t>
            </a:r>
          </a:p>
          <a:p>
            <a:pPr marL="158750" marR="0" lvl="0" algn="l" defTabSz="914400" rtl="0" eaLnBrk="1" fontAlgn="auto" latinLnBrk="0" hangingPunct="1">
              <a:lnSpc>
                <a:spcPct val="150000"/>
              </a:lnSpc>
              <a:spcBef>
                <a:spcPts val="0"/>
              </a:spcBef>
              <a:spcAft>
                <a:spcPts val="0"/>
              </a:spcAft>
              <a:buClr>
                <a:srgbClr val="000000"/>
              </a:buClr>
              <a:buSzPts val="1100"/>
              <a:tabLst/>
              <a:defRPr/>
            </a:pPr>
            <a:endParaRPr lang="en-US" dirty="0"/>
          </a:p>
        </p:txBody>
      </p:sp>
      <p:sp>
        <p:nvSpPr>
          <p:cNvPr id="12" name="TextBox 11">
            <a:extLst>
              <a:ext uri="{FF2B5EF4-FFF2-40B4-BE49-F238E27FC236}">
                <a16:creationId xmlns:a16="http://schemas.microsoft.com/office/drawing/2014/main" id="{5F4B90B3-EEC6-384B-4784-DA8CAE6A530E}"/>
              </a:ext>
            </a:extLst>
          </p:cNvPr>
          <p:cNvSpPr txBox="1"/>
          <p:nvPr/>
        </p:nvSpPr>
        <p:spPr>
          <a:xfrm>
            <a:off x="713560" y="294154"/>
            <a:ext cx="7751167" cy="584775"/>
          </a:xfrm>
          <a:prstGeom prst="rect">
            <a:avLst/>
          </a:prstGeom>
          <a:noFill/>
        </p:spPr>
        <p:txBody>
          <a:bodyPr wrap="square">
            <a:sp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dirty="0">
                <a:latin typeface="Kulim Park" panose="020B0604020202020204" charset="0"/>
              </a:rPr>
              <a:t>Data Dependency Representation Model</a:t>
            </a:r>
          </a:p>
        </p:txBody>
      </p:sp>
      <p:sp>
        <p:nvSpPr>
          <p:cNvPr id="2" name="TextBox 1">
            <a:extLst>
              <a:ext uri="{FF2B5EF4-FFF2-40B4-BE49-F238E27FC236}">
                <a16:creationId xmlns:a16="http://schemas.microsoft.com/office/drawing/2014/main" id="{36AFD1E3-932D-7222-F175-2135B0D9CC22}"/>
              </a:ext>
            </a:extLst>
          </p:cNvPr>
          <p:cNvSpPr txBox="1"/>
          <p:nvPr/>
        </p:nvSpPr>
        <p:spPr>
          <a:xfrm>
            <a:off x="6216100" y="3464001"/>
            <a:ext cx="2584174" cy="1679499"/>
          </a:xfrm>
          <a:prstGeom prst="rect">
            <a:avLst/>
          </a:prstGeom>
          <a:noFill/>
        </p:spPr>
        <p:txBody>
          <a:bodyPr wrap="square">
            <a:spAutoFit/>
          </a:bodyPr>
          <a:lstStyle/>
          <a:p>
            <a:pPr>
              <a:lnSpc>
                <a:spcPct val="150000"/>
              </a:lnSpc>
            </a:pPr>
            <a:r>
              <a:rPr lang="en-US" sz="1200" b="1" dirty="0">
                <a:solidFill>
                  <a:srgbClr val="FF0000"/>
                </a:solidFill>
                <a:latin typeface="Manrope" panose="020B0604020202020204" charset="0"/>
                <a:cs typeface="Mangal" panose="02040503050203030202" pitchFamily="18" charset="0"/>
              </a:rPr>
              <a:t>Remember! </a:t>
            </a:r>
            <a:r>
              <a:rPr lang="en-US" sz="1200" b="1" dirty="0">
                <a:solidFill>
                  <a:srgbClr val="C55F4B"/>
                </a:solidFill>
                <a:latin typeface="Manrope" panose="020B0604020202020204" charset="0"/>
                <a:cs typeface="Mangal" panose="02040503050203030202" pitchFamily="18" charset="0"/>
              </a:rPr>
              <a:t>Each symbol is associated with up to two namespaces (</a:t>
            </a:r>
            <a:r>
              <a:rPr lang="en-US" sz="1000" b="0" i="0" dirty="0">
                <a:solidFill>
                  <a:schemeClr val="tx1"/>
                </a:solidFill>
                <a:effectLst/>
                <a:latin typeface="Manrope" panose="020B0604020202020204" charset="0"/>
              </a:rPr>
              <a:t>structured container for organizing and managing symbols within specific scopes or contexts</a:t>
            </a:r>
            <a:r>
              <a:rPr lang="en-US" sz="1200" b="1" dirty="0">
                <a:solidFill>
                  <a:srgbClr val="C55F4B"/>
                </a:solidFill>
                <a:latin typeface="Manrope" panose="020B0604020202020204" charset="0"/>
                <a:cs typeface="Mangal" panose="02040503050203030202" pitchFamily="18" charset="0"/>
              </a:rPr>
              <a:t>), to represent nested data</a:t>
            </a:r>
            <a:endParaRPr lang="en-US" b="1" dirty="0">
              <a:solidFill>
                <a:srgbClr val="C55F4B"/>
              </a:solidFill>
              <a:latin typeface="Manrope" panose="020B0604020202020204" charset="0"/>
              <a:cs typeface="Mangal" panose="02040503050203030202" pitchFamily="18" charset="0"/>
            </a:endParaRPr>
          </a:p>
        </p:txBody>
      </p:sp>
    </p:spTree>
    <p:extLst>
      <p:ext uri="{BB962C8B-B14F-4D97-AF65-F5344CB8AC3E}">
        <p14:creationId xmlns:p14="http://schemas.microsoft.com/office/powerpoint/2010/main" val="3028771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D7E8D-2C9C-0A65-C0E6-D03C93ABB921}"/>
              </a:ext>
            </a:extLst>
          </p:cNvPr>
          <p:cNvSpPr>
            <a:spLocks noGrp="1"/>
          </p:cNvSpPr>
          <p:nvPr>
            <p:ph type="title"/>
          </p:nvPr>
        </p:nvSpPr>
        <p:spPr>
          <a:xfrm>
            <a:off x="250205" y="144972"/>
            <a:ext cx="5528802" cy="832751"/>
          </a:xfrm>
        </p:spPr>
        <p:txBody>
          <a:bodyPr/>
          <a:lstStyle/>
          <a:p>
            <a:r>
              <a:rPr lang="en-US" sz="3600" dirty="0"/>
              <a:t>Static Resolution</a:t>
            </a:r>
          </a:p>
        </p:txBody>
      </p:sp>
      <p:sp>
        <p:nvSpPr>
          <p:cNvPr id="6" name="TextBox 5">
            <a:extLst>
              <a:ext uri="{FF2B5EF4-FFF2-40B4-BE49-F238E27FC236}">
                <a16:creationId xmlns:a16="http://schemas.microsoft.com/office/drawing/2014/main" id="{560639A4-44FF-2811-9774-AF50611D924C}"/>
              </a:ext>
            </a:extLst>
          </p:cNvPr>
          <p:cNvSpPr txBox="1"/>
          <p:nvPr/>
        </p:nvSpPr>
        <p:spPr>
          <a:xfrm>
            <a:off x="504917" y="1030069"/>
            <a:ext cx="8134165" cy="705193"/>
          </a:xfrm>
          <a:prstGeom prst="rect">
            <a:avLst/>
          </a:prstGeom>
          <a:noFill/>
        </p:spPr>
        <p:txBody>
          <a:bodyPr wrap="square">
            <a:spAutoFit/>
          </a:bodyPr>
          <a:lstStyle/>
          <a:p>
            <a:pPr>
              <a:lnSpc>
                <a:spcPct val="150000"/>
              </a:lnSpc>
            </a:pPr>
            <a:r>
              <a:rPr lang="en-US" dirty="0">
                <a:latin typeface="Manrope" panose="020B0604020202020204" charset="0"/>
              </a:rPr>
              <a:t>For simple cases, data dependencies can be captured solely via statically analyzing code. However, static analysis has limitations when it comes to handling additional </a:t>
            </a:r>
            <a:r>
              <a:rPr lang="en-US" u="sng" dirty="0">
                <a:latin typeface="Manrope" panose="020B0604020202020204" charset="0"/>
              </a:rPr>
              <a:t>dynamic behavior</a:t>
            </a:r>
            <a:r>
              <a:rPr lang="en-US" dirty="0">
                <a:latin typeface="Manrope" panose="020B0604020202020204" charset="0"/>
              </a:rPr>
              <a:t>.</a:t>
            </a:r>
          </a:p>
        </p:txBody>
      </p:sp>
      <p:graphicFrame>
        <p:nvGraphicFramePr>
          <p:cNvPr id="13" name="Table 12">
            <a:extLst>
              <a:ext uri="{FF2B5EF4-FFF2-40B4-BE49-F238E27FC236}">
                <a16:creationId xmlns:a16="http://schemas.microsoft.com/office/drawing/2014/main" id="{1E82A79F-3FEC-3AF9-7D97-24E132495BE2}"/>
              </a:ext>
            </a:extLst>
          </p:cNvPr>
          <p:cNvGraphicFramePr>
            <a:graphicFrameLocks noGrp="1"/>
          </p:cNvGraphicFramePr>
          <p:nvPr>
            <p:extLst>
              <p:ext uri="{D42A27DB-BD31-4B8C-83A1-F6EECF244321}">
                <p14:modId xmlns:p14="http://schemas.microsoft.com/office/powerpoint/2010/main" val="2977188542"/>
              </p:ext>
            </p:extLst>
          </p:nvPr>
        </p:nvGraphicFramePr>
        <p:xfrm>
          <a:off x="635211" y="2204025"/>
          <a:ext cx="8134165" cy="2302103"/>
        </p:xfrm>
        <a:graphic>
          <a:graphicData uri="http://schemas.openxmlformats.org/drawingml/2006/table">
            <a:tbl>
              <a:tblPr firstRow="1" bandRow="1">
                <a:tableStyleId>{37A68BD6-0229-40B6-B78D-C6FDD01914F7}</a:tableStyleId>
              </a:tblPr>
              <a:tblGrid>
                <a:gridCol w="2689583">
                  <a:extLst>
                    <a:ext uri="{9D8B030D-6E8A-4147-A177-3AD203B41FA5}">
                      <a16:colId xmlns:a16="http://schemas.microsoft.com/office/drawing/2014/main" val="2351203878"/>
                    </a:ext>
                  </a:extLst>
                </a:gridCol>
                <a:gridCol w="2710246">
                  <a:extLst>
                    <a:ext uri="{9D8B030D-6E8A-4147-A177-3AD203B41FA5}">
                      <a16:colId xmlns:a16="http://schemas.microsoft.com/office/drawing/2014/main" val="1417670729"/>
                    </a:ext>
                  </a:extLst>
                </a:gridCol>
                <a:gridCol w="2734336">
                  <a:extLst>
                    <a:ext uri="{9D8B030D-6E8A-4147-A177-3AD203B41FA5}">
                      <a16:colId xmlns:a16="http://schemas.microsoft.com/office/drawing/2014/main" val="198899949"/>
                    </a:ext>
                  </a:extLst>
                </a:gridCol>
              </a:tblGrid>
              <a:tr h="56946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latin typeface="Manrope" panose="020B0604020202020204" charset="0"/>
                        </a:rPr>
                        <a:t>x = </a:t>
                      </a:r>
                      <a:r>
                        <a:rPr lang="en-US" sz="1600" b="1" dirty="0" err="1">
                          <a:latin typeface="Manrope" panose="020B0604020202020204" charset="0"/>
                        </a:rPr>
                        <a:t>lst</a:t>
                      </a:r>
                      <a:r>
                        <a:rPr lang="en-US" sz="1600" b="1" dirty="0">
                          <a:latin typeface="Manrope" panose="020B0604020202020204" charset="0"/>
                        </a:rPr>
                        <a:t>[42]</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latin typeface="Manrope" panose="020B0604020202020204" charset="0"/>
                        </a:rPr>
                        <a:t>x = </a:t>
                      </a:r>
                      <a:r>
                        <a:rPr lang="en-US" sz="1600" b="1" dirty="0" err="1">
                          <a:latin typeface="Manrope" panose="020B0604020202020204" charset="0"/>
                        </a:rPr>
                        <a:t>lst</a:t>
                      </a:r>
                      <a:r>
                        <a:rPr lang="en-US" sz="1600" b="1" dirty="0">
                          <a:latin typeface="Manrope" panose="020B0604020202020204" charset="0"/>
                        </a:rPr>
                        <a:t>[y]</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latin typeface="Manrope" panose="020B0604020202020204" charset="0"/>
                        </a:rPr>
                        <a:t>x = </a:t>
                      </a:r>
                      <a:r>
                        <a:rPr lang="en-US" sz="1600" b="1" dirty="0" err="1">
                          <a:latin typeface="Manrope" panose="020B0604020202020204" charset="0"/>
                        </a:rPr>
                        <a:t>lst</a:t>
                      </a:r>
                      <a:r>
                        <a:rPr lang="en-US" sz="1600" b="1" dirty="0">
                          <a:latin typeface="Manrope" panose="020B0604020202020204" charset="0"/>
                        </a:rPr>
                        <a:t>[f()]</a:t>
                      </a:r>
                    </a:p>
                    <a:p>
                      <a:endParaRPr lang="en-US" dirty="0"/>
                    </a:p>
                  </a:txBody>
                  <a:tcPr/>
                </a:tc>
                <a:extLst>
                  <a:ext uri="{0D108BD9-81ED-4DB2-BD59-A6C34878D82A}">
                    <a16:rowId xmlns:a16="http://schemas.microsoft.com/office/drawing/2014/main" val="2740166634"/>
                  </a:ext>
                </a:extLst>
              </a:tr>
              <a:tr h="1732640">
                <a:tc>
                  <a:txBody>
                    <a:bodyPr/>
                    <a:lstStyle/>
                    <a:p>
                      <a:r>
                        <a:rPr lang="en-US" sz="1200" b="0" i="0" dirty="0" err="1">
                          <a:solidFill>
                            <a:srgbClr val="29261B"/>
                          </a:solidFill>
                          <a:effectLst/>
                          <a:latin typeface="Manrope" panose="020B0604020202020204" charset="0"/>
                        </a:rPr>
                        <a:t>Nbslicer</a:t>
                      </a:r>
                      <a:r>
                        <a:rPr lang="en-US" sz="1200" b="0" i="0" dirty="0">
                          <a:solidFill>
                            <a:srgbClr val="29261B"/>
                          </a:solidFill>
                          <a:effectLst/>
                          <a:latin typeface="Manrope" panose="020B0604020202020204" charset="0"/>
                        </a:rPr>
                        <a:t> static dependency </a:t>
                      </a:r>
                      <a:r>
                        <a:rPr lang="en-US" sz="1200" b="0" i="0" dirty="0" err="1">
                          <a:solidFill>
                            <a:srgbClr val="29261B"/>
                          </a:solidFill>
                          <a:effectLst/>
                          <a:latin typeface="Manrope" panose="020B0604020202020204" charset="0"/>
                        </a:rPr>
                        <a:t>reslover</a:t>
                      </a:r>
                      <a:r>
                        <a:rPr lang="en-US" sz="1200" b="0" i="0" dirty="0">
                          <a:solidFill>
                            <a:srgbClr val="29261B"/>
                          </a:solidFill>
                          <a:effectLst/>
                          <a:latin typeface="Manrope" panose="020B0604020202020204" charset="0"/>
                        </a:rPr>
                        <a:t> </a:t>
                      </a:r>
                      <a:r>
                        <a:rPr lang="en-US" sz="1200" b="1" i="0" dirty="0">
                          <a:solidFill>
                            <a:srgbClr val="29261B"/>
                          </a:solidFill>
                          <a:effectLst/>
                          <a:latin typeface="Manrope" panose="020B0604020202020204" charset="0"/>
                        </a:rPr>
                        <a:t>is able </a:t>
                      </a:r>
                      <a:r>
                        <a:rPr lang="en-US" sz="1200" b="0" i="0" dirty="0">
                          <a:solidFill>
                            <a:srgbClr val="29261B"/>
                          </a:solidFill>
                          <a:effectLst/>
                          <a:latin typeface="Manrope" panose="020B0604020202020204" charset="0"/>
                        </a:rPr>
                        <a:t>to directly draw a data dependency edge between x and </a:t>
                      </a:r>
                      <a:r>
                        <a:rPr lang="en-US" sz="1200" b="0" i="0" dirty="0" err="1">
                          <a:solidFill>
                            <a:srgbClr val="29261B"/>
                          </a:solidFill>
                          <a:effectLst/>
                          <a:latin typeface="Manrope" panose="020B0604020202020204" charset="0"/>
                        </a:rPr>
                        <a:t>lst</a:t>
                      </a:r>
                      <a:r>
                        <a:rPr lang="en-US" sz="1200" b="0" i="0" dirty="0">
                          <a:solidFill>
                            <a:srgbClr val="29261B"/>
                          </a:solidFill>
                          <a:effectLst/>
                          <a:latin typeface="Manrope" panose="020B0604020202020204" charset="0"/>
                        </a:rPr>
                        <a:t>[42]</a:t>
                      </a:r>
                      <a:r>
                        <a:rPr lang="en-US" sz="1200" b="1" i="0" dirty="0">
                          <a:solidFill>
                            <a:schemeClr val="bg1">
                              <a:lumMod val="75000"/>
                            </a:schemeClr>
                          </a:solidFill>
                          <a:effectLst/>
                          <a:latin typeface="Manrope" panose="020B0604020202020204" charset="0"/>
                        </a:rPr>
                        <a:t> by inspecting the AST.</a:t>
                      </a:r>
                      <a:endParaRPr lang="en-US" sz="1200" b="1" dirty="0">
                        <a:solidFill>
                          <a:schemeClr val="bg1">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dirty="0" err="1">
                          <a:solidFill>
                            <a:srgbClr val="29261B"/>
                          </a:solidFill>
                          <a:effectLst/>
                          <a:latin typeface="Manrope" panose="020B0604020202020204" charset="0"/>
                        </a:rPr>
                        <a:t>Nbslicer</a:t>
                      </a:r>
                      <a:r>
                        <a:rPr lang="en-US" sz="1200" b="0" i="0" dirty="0">
                          <a:solidFill>
                            <a:srgbClr val="29261B"/>
                          </a:solidFill>
                          <a:effectLst/>
                          <a:latin typeface="Manrope" panose="020B0604020202020204" charset="0"/>
                        </a:rPr>
                        <a:t> static dependency </a:t>
                      </a:r>
                      <a:r>
                        <a:rPr lang="en-US" sz="1200" b="0" i="0" dirty="0" err="1">
                          <a:solidFill>
                            <a:srgbClr val="29261B"/>
                          </a:solidFill>
                          <a:effectLst/>
                          <a:latin typeface="Manrope" panose="020B0604020202020204" charset="0"/>
                        </a:rPr>
                        <a:t>reslover</a:t>
                      </a:r>
                      <a:r>
                        <a:rPr lang="en-US" sz="1200" b="0" i="0" dirty="0">
                          <a:solidFill>
                            <a:srgbClr val="29261B"/>
                          </a:solidFill>
                          <a:effectLst/>
                          <a:latin typeface="Manrope" panose="020B0604020202020204" charset="0"/>
                        </a:rPr>
                        <a:t>  </a:t>
                      </a:r>
                      <a:r>
                        <a:rPr lang="en-US" sz="1200" b="1" i="0" dirty="0">
                          <a:solidFill>
                            <a:srgbClr val="29261B"/>
                          </a:solidFill>
                          <a:effectLst/>
                          <a:latin typeface="Manrope" panose="020B0604020202020204" charset="0"/>
                        </a:rPr>
                        <a:t>is (possibly)  able </a:t>
                      </a:r>
                      <a:r>
                        <a:rPr lang="en-US" sz="1200" b="0" i="0" dirty="0">
                          <a:solidFill>
                            <a:srgbClr val="29261B"/>
                          </a:solidFill>
                          <a:effectLst/>
                          <a:latin typeface="Manrope" panose="020B0604020202020204" charset="0"/>
                        </a:rPr>
                        <a:t>to directly draw a data dependency edge between x and </a:t>
                      </a:r>
                      <a:r>
                        <a:rPr lang="en-US" sz="1200" b="0" i="0" dirty="0" err="1">
                          <a:solidFill>
                            <a:srgbClr val="29261B"/>
                          </a:solidFill>
                          <a:effectLst/>
                          <a:latin typeface="Manrope" panose="020B0604020202020204" charset="0"/>
                        </a:rPr>
                        <a:t>lst</a:t>
                      </a:r>
                      <a:r>
                        <a:rPr lang="en-US" sz="1200" b="0" i="0" dirty="0">
                          <a:solidFill>
                            <a:srgbClr val="29261B"/>
                          </a:solidFill>
                          <a:effectLst/>
                          <a:latin typeface="Manrope" panose="020B0604020202020204" charset="0"/>
                        </a:rPr>
                        <a:t>[42] by inspecting the AST- </a:t>
                      </a:r>
                      <a:r>
                        <a:rPr lang="en-US" sz="1200" b="1" u="sng" dirty="0">
                          <a:solidFill>
                            <a:srgbClr val="FF0000"/>
                          </a:solidFill>
                          <a:latin typeface="Manrope" panose="020B0604020202020204" charset="0"/>
                        </a:rPr>
                        <a:t>if </a:t>
                      </a:r>
                      <a:r>
                        <a:rPr lang="en-US" sz="1200" b="1" u="sng" dirty="0">
                          <a:solidFill>
                            <a:schemeClr val="bg1"/>
                          </a:solidFill>
                          <a:latin typeface="Manrope" panose="020B0604020202020204" charset="0"/>
                        </a:rPr>
                        <a:t>we have the additional knowledge</a:t>
                      </a:r>
                      <a:r>
                        <a:rPr lang="en-US" sz="1200" b="1" u="sng" dirty="0">
                          <a:solidFill>
                            <a:schemeClr val="accent3">
                              <a:lumMod val="50000"/>
                            </a:schemeClr>
                          </a:solidFill>
                          <a:latin typeface="Manrope" panose="020B0604020202020204" charset="0"/>
                        </a:rPr>
                        <a:t> </a:t>
                      </a:r>
                      <a:r>
                        <a:rPr lang="en-US" sz="1200" dirty="0">
                          <a:latin typeface="Manrope" panose="020B0604020202020204" charset="0"/>
                        </a:rPr>
                        <a:t>that y equals to 42 at runtime.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dirty="0"/>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dirty="0" err="1">
                          <a:solidFill>
                            <a:srgbClr val="29261B"/>
                          </a:solidFill>
                          <a:effectLst/>
                          <a:latin typeface="Manrope" panose="020B0604020202020204" charset="0"/>
                        </a:rPr>
                        <a:t>NBslicer</a:t>
                      </a:r>
                      <a:r>
                        <a:rPr lang="en-US" sz="1200" b="0" i="0" dirty="0">
                          <a:solidFill>
                            <a:srgbClr val="29261B"/>
                          </a:solidFill>
                          <a:effectLst/>
                          <a:latin typeface="Manrope" panose="020B0604020202020204" charset="0"/>
                        </a:rPr>
                        <a:t> static dependency </a:t>
                      </a:r>
                      <a:r>
                        <a:rPr lang="en-US" sz="1200" b="0" i="0" dirty="0" err="1">
                          <a:solidFill>
                            <a:srgbClr val="29261B"/>
                          </a:solidFill>
                          <a:effectLst/>
                          <a:latin typeface="Manrope" panose="020B0604020202020204" charset="0"/>
                        </a:rPr>
                        <a:t>reslover</a:t>
                      </a:r>
                      <a:r>
                        <a:rPr lang="en-US" sz="1200" b="0" i="0" dirty="0">
                          <a:solidFill>
                            <a:srgbClr val="29261B"/>
                          </a:solidFill>
                          <a:effectLst/>
                          <a:latin typeface="Manrope" panose="020B0604020202020204" charset="0"/>
                        </a:rPr>
                        <a:t> </a:t>
                      </a:r>
                      <a:r>
                        <a:rPr lang="en-US" sz="1200" b="1" i="0" dirty="0">
                          <a:solidFill>
                            <a:srgbClr val="29261B"/>
                          </a:solidFill>
                          <a:effectLst/>
                          <a:latin typeface="Manrope" panose="020B0604020202020204" charset="0"/>
                        </a:rPr>
                        <a:t>is  </a:t>
                      </a:r>
                      <a:r>
                        <a:rPr lang="en-US" sz="1200" b="1" i="0" dirty="0">
                          <a:solidFill>
                            <a:srgbClr val="FF0000"/>
                          </a:solidFill>
                          <a:effectLst/>
                          <a:latin typeface="Manrope" panose="020B0604020202020204" charset="0"/>
                        </a:rPr>
                        <a:t>not</a:t>
                      </a:r>
                      <a:r>
                        <a:rPr lang="en-US" sz="1200" b="1" i="0" dirty="0">
                          <a:solidFill>
                            <a:srgbClr val="29261B"/>
                          </a:solidFill>
                          <a:effectLst/>
                          <a:latin typeface="Manrope" panose="020B0604020202020204" charset="0"/>
                        </a:rPr>
                        <a:t> able </a:t>
                      </a:r>
                      <a:r>
                        <a:rPr lang="en-US" sz="1200" b="0" i="0" dirty="0">
                          <a:solidFill>
                            <a:srgbClr val="29261B"/>
                          </a:solidFill>
                          <a:effectLst/>
                          <a:latin typeface="Manrope" panose="020B0604020202020204" charset="0"/>
                        </a:rPr>
                        <a:t>to directly draw a data dependency edge between x and </a:t>
                      </a:r>
                      <a:r>
                        <a:rPr lang="en-US" sz="1200" b="0" i="0" dirty="0" err="1">
                          <a:solidFill>
                            <a:srgbClr val="29261B"/>
                          </a:solidFill>
                          <a:effectLst/>
                          <a:latin typeface="Manrope" panose="020B0604020202020204" charset="0"/>
                        </a:rPr>
                        <a:t>lst</a:t>
                      </a:r>
                      <a:r>
                        <a:rPr lang="en-US" sz="1200" b="0" i="0" dirty="0">
                          <a:solidFill>
                            <a:srgbClr val="29261B"/>
                          </a:solidFill>
                          <a:effectLst/>
                          <a:latin typeface="Manrope" panose="020B0604020202020204" charset="0"/>
                        </a:rPr>
                        <a:t>[42] . </a:t>
                      </a:r>
                      <a:br>
                        <a:rPr lang="en-US" sz="1200" b="0" i="0" dirty="0">
                          <a:solidFill>
                            <a:srgbClr val="29261B"/>
                          </a:solidFill>
                          <a:effectLst/>
                          <a:latin typeface="Manrope" panose="020B0604020202020204" charset="0"/>
                        </a:rPr>
                      </a:br>
                      <a:r>
                        <a:rPr lang="en-US" sz="1200" b="0" i="0" dirty="0">
                          <a:solidFill>
                            <a:srgbClr val="29261B"/>
                          </a:solidFill>
                          <a:effectLst/>
                          <a:latin typeface="Manrope" panose="020B0604020202020204" charset="0"/>
                        </a:rPr>
                        <a:t>I</a:t>
                      </a:r>
                      <a:r>
                        <a:rPr lang="en-US" sz="1200" dirty="0">
                          <a:latin typeface="Manrope" panose="020B0604020202020204" charset="0"/>
                        </a:rPr>
                        <a:t>n the general case there is </a:t>
                      </a:r>
                      <a:r>
                        <a:rPr lang="en-US" sz="1200" b="1" dirty="0">
                          <a:solidFill>
                            <a:schemeClr val="bg1"/>
                          </a:solidFill>
                          <a:latin typeface="Manrope" panose="020B0604020202020204" charset="0"/>
                        </a:rPr>
                        <a:t>no way to know what f will do </a:t>
                      </a:r>
                      <a:r>
                        <a:rPr lang="en-US" sz="1200" b="0" dirty="0">
                          <a:solidFill>
                            <a:schemeClr val="tx1"/>
                          </a:solidFill>
                          <a:latin typeface="Manrope" panose="020B0604020202020204" charset="0"/>
                        </a:rPr>
                        <a:t>without actually running it</a:t>
                      </a:r>
                      <a:r>
                        <a:rPr lang="en-US" sz="1200" dirty="0">
                          <a:latin typeface="Manrope" panose="020B0604020202020204" charset="0"/>
                        </a:rPr>
                        <a:t>.</a:t>
                      </a:r>
                    </a:p>
                    <a:p>
                      <a:endParaRPr lang="en-US" dirty="0"/>
                    </a:p>
                  </a:txBody>
                  <a:tcPr/>
                </a:tc>
                <a:extLst>
                  <a:ext uri="{0D108BD9-81ED-4DB2-BD59-A6C34878D82A}">
                    <a16:rowId xmlns:a16="http://schemas.microsoft.com/office/drawing/2014/main" val="4073877644"/>
                  </a:ext>
                </a:extLst>
              </a:tr>
            </a:tbl>
          </a:graphicData>
        </a:graphic>
      </p:graphicFrame>
      <p:sp>
        <p:nvSpPr>
          <p:cNvPr id="15" name="TextBox 14">
            <a:extLst>
              <a:ext uri="{FF2B5EF4-FFF2-40B4-BE49-F238E27FC236}">
                <a16:creationId xmlns:a16="http://schemas.microsoft.com/office/drawing/2014/main" id="{CFEC70AB-03F1-3BD9-A7AA-8F789C690D93}"/>
              </a:ext>
            </a:extLst>
          </p:cNvPr>
          <p:cNvSpPr txBox="1"/>
          <p:nvPr/>
        </p:nvSpPr>
        <p:spPr>
          <a:xfrm>
            <a:off x="2553431" y="2226245"/>
            <a:ext cx="922351" cy="523220"/>
          </a:xfrm>
          <a:prstGeom prst="rect">
            <a:avLst/>
          </a:prstGeom>
          <a:noFill/>
        </p:spPr>
        <p:txBody>
          <a:bodyPr wrap="square">
            <a:spAutoFit/>
          </a:bodyPr>
          <a:lstStyle/>
          <a:p>
            <a:pPr marL="0" lvl="0" indent="0" algn="ctr" rtl="0">
              <a:spcBef>
                <a:spcPts val="0"/>
              </a:spcBef>
              <a:spcAft>
                <a:spcPts val="0"/>
              </a:spcAft>
              <a:buNone/>
            </a:pPr>
            <a:r>
              <a:rPr lang="en" sz="2800" b="1" dirty="0">
                <a:solidFill>
                  <a:srgbClr val="00B050"/>
                </a:solidFill>
                <a:latin typeface="Comfortaa"/>
                <a:ea typeface="Comfortaa"/>
                <a:cs typeface="Comfortaa"/>
                <a:sym typeface="Comfortaa"/>
              </a:rPr>
              <a:t>✔</a:t>
            </a:r>
          </a:p>
        </p:txBody>
      </p:sp>
      <p:sp>
        <p:nvSpPr>
          <p:cNvPr id="17" name="TextBox 16">
            <a:extLst>
              <a:ext uri="{FF2B5EF4-FFF2-40B4-BE49-F238E27FC236}">
                <a16:creationId xmlns:a16="http://schemas.microsoft.com/office/drawing/2014/main" id="{8179D1D4-40CD-5FE3-49F9-C258A89DD986}"/>
              </a:ext>
            </a:extLst>
          </p:cNvPr>
          <p:cNvSpPr txBox="1"/>
          <p:nvPr/>
        </p:nvSpPr>
        <p:spPr>
          <a:xfrm>
            <a:off x="5533086" y="2182242"/>
            <a:ext cx="367736" cy="523220"/>
          </a:xfrm>
          <a:prstGeom prst="rect">
            <a:avLst/>
          </a:prstGeom>
          <a:noFill/>
        </p:spPr>
        <p:txBody>
          <a:bodyPr wrap="square">
            <a:spAutoFit/>
          </a:bodyPr>
          <a:lstStyle/>
          <a:p>
            <a:pPr marL="0" lvl="0" indent="0" algn="ctr" rtl="0">
              <a:spcBef>
                <a:spcPts val="0"/>
              </a:spcBef>
              <a:spcAft>
                <a:spcPts val="0"/>
              </a:spcAft>
              <a:buNone/>
            </a:pPr>
            <a:r>
              <a:rPr lang="en" sz="2800" b="1" dirty="0">
                <a:solidFill>
                  <a:srgbClr val="00B050"/>
                </a:solidFill>
                <a:latin typeface="Comfortaa"/>
                <a:ea typeface="Comfortaa"/>
                <a:cs typeface="Comfortaa"/>
                <a:sym typeface="Comfortaa"/>
              </a:rPr>
              <a:t>✔</a:t>
            </a:r>
          </a:p>
        </p:txBody>
      </p:sp>
      <p:sp>
        <p:nvSpPr>
          <p:cNvPr id="19" name="TextBox 18">
            <a:extLst>
              <a:ext uri="{FF2B5EF4-FFF2-40B4-BE49-F238E27FC236}">
                <a16:creationId xmlns:a16="http://schemas.microsoft.com/office/drawing/2014/main" id="{750F832F-7036-DF8C-39DD-5DAB1E48E435}"/>
              </a:ext>
            </a:extLst>
          </p:cNvPr>
          <p:cNvSpPr txBox="1"/>
          <p:nvPr/>
        </p:nvSpPr>
        <p:spPr>
          <a:xfrm>
            <a:off x="7912481" y="2182242"/>
            <a:ext cx="922352" cy="523220"/>
          </a:xfrm>
          <a:prstGeom prst="rect">
            <a:avLst/>
          </a:prstGeom>
          <a:noFill/>
        </p:spPr>
        <p:txBody>
          <a:bodyPr wrap="square">
            <a:spAutoFit/>
          </a:bodyPr>
          <a:lstStyle/>
          <a:p>
            <a:pPr marL="0" lvl="0" indent="0" algn="ctr" rtl="0">
              <a:spcBef>
                <a:spcPts val="0"/>
              </a:spcBef>
              <a:spcAft>
                <a:spcPts val="0"/>
              </a:spcAft>
              <a:buNone/>
            </a:pPr>
            <a:r>
              <a:rPr lang="en" sz="2800" b="1" dirty="0">
                <a:solidFill>
                  <a:srgbClr val="FF0000"/>
                </a:solidFill>
                <a:latin typeface="Comfortaa"/>
                <a:ea typeface="Comfortaa"/>
                <a:cs typeface="Comfortaa"/>
                <a:sym typeface="Comfortaa"/>
              </a:rPr>
              <a:t>✖</a:t>
            </a:r>
          </a:p>
        </p:txBody>
      </p:sp>
    </p:spTree>
    <p:extLst>
      <p:ext uri="{BB962C8B-B14F-4D97-AF65-F5344CB8AC3E}">
        <p14:creationId xmlns:p14="http://schemas.microsoft.com/office/powerpoint/2010/main" val="2809428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F2F18FF-6BC7-5909-BB64-5BD9F6FD8E48}"/>
              </a:ext>
            </a:extLst>
          </p:cNvPr>
          <p:cNvSpPr>
            <a:spLocks noGrp="1"/>
          </p:cNvSpPr>
          <p:nvPr>
            <p:ph type="title"/>
          </p:nvPr>
        </p:nvSpPr>
        <p:spPr>
          <a:xfrm>
            <a:off x="457200" y="255782"/>
            <a:ext cx="7565065" cy="640395"/>
          </a:xfrm>
        </p:spPr>
        <p:txBody>
          <a:bodyPr/>
          <a:lstStyle/>
          <a:p>
            <a:r>
              <a:rPr lang="en-US" sz="3200" dirty="0"/>
              <a:t>Static Resolution – Quick Summary</a:t>
            </a:r>
          </a:p>
        </p:txBody>
      </p:sp>
      <p:sp>
        <p:nvSpPr>
          <p:cNvPr id="7" name="TextBox 6">
            <a:extLst>
              <a:ext uri="{FF2B5EF4-FFF2-40B4-BE49-F238E27FC236}">
                <a16:creationId xmlns:a16="http://schemas.microsoft.com/office/drawing/2014/main" id="{953E49E2-E3AE-8EDC-2F45-3957748E8BA8}"/>
              </a:ext>
            </a:extLst>
          </p:cNvPr>
          <p:cNvSpPr txBox="1"/>
          <p:nvPr/>
        </p:nvSpPr>
        <p:spPr>
          <a:xfrm>
            <a:off x="1534042" y="1283779"/>
            <a:ext cx="7490637" cy="307777"/>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9261B"/>
                </a:solidFill>
                <a:effectLst/>
                <a:latin typeface="Manrope" panose="020B0604020202020204" charset="0"/>
              </a:rPr>
              <a:t>The static resolver relies on </a:t>
            </a:r>
            <a:r>
              <a:rPr lang="en-US" b="1" i="0" dirty="0">
                <a:solidFill>
                  <a:srgbClr val="29261B"/>
                </a:solidFill>
                <a:effectLst/>
                <a:latin typeface="Manrope" panose="020B0604020202020204" charset="0"/>
              </a:rPr>
              <a:t>additional dynamic instrumentation</a:t>
            </a:r>
            <a:r>
              <a:rPr lang="en-US" b="0" i="0" dirty="0">
                <a:solidFill>
                  <a:srgbClr val="29261B"/>
                </a:solidFill>
                <a:effectLst/>
                <a:latin typeface="Manrope" panose="020B0604020202020204" charset="0"/>
              </a:rPr>
              <a:t>. </a:t>
            </a:r>
            <a:endParaRPr lang="en-US" dirty="0">
              <a:latin typeface="Manrope" panose="020B0604020202020204" charset="0"/>
            </a:endParaRPr>
          </a:p>
        </p:txBody>
      </p:sp>
      <p:sp>
        <p:nvSpPr>
          <p:cNvPr id="9" name="TextBox 8">
            <a:extLst>
              <a:ext uri="{FF2B5EF4-FFF2-40B4-BE49-F238E27FC236}">
                <a16:creationId xmlns:a16="http://schemas.microsoft.com/office/drawing/2014/main" id="{FC7D20B9-FC0B-9705-C480-75ABA0198BBE}"/>
              </a:ext>
            </a:extLst>
          </p:cNvPr>
          <p:cNvSpPr txBox="1"/>
          <p:nvPr/>
        </p:nvSpPr>
        <p:spPr>
          <a:xfrm>
            <a:off x="1534043" y="1774898"/>
            <a:ext cx="7021560" cy="70378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9261B"/>
                </a:solidFill>
                <a:effectLst/>
                <a:latin typeface="Manrope" panose="020B0604020202020204" charset="0"/>
              </a:rPr>
              <a:t>The dynamic instrumentation decorates the AST with </a:t>
            </a:r>
            <a:r>
              <a:rPr lang="en-US" b="1" i="0" dirty="0">
                <a:solidFill>
                  <a:srgbClr val="29261B"/>
                </a:solidFill>
                <a:effectLst/>
                <a:latin typeface="Manrope" panose="020B0604020202020204" charset="0"/>
              </a:rPr>
              <a:t> resolve symbol information.</a:t>
            </a:r>
            <a:endParaRPr lang="en-US" b="1" dirty="0"/>
          </a:p>
        </p:txBody>
      </p:sp>
      <p:sp>
        <p:nvSpPr>
          <p:cNvPr id="11" name="TextBox 10">
            <a:extLst>
              <a:ext uri="{FF2B5EF4-FFF2-40B4-BE49-F238E27FC236}">
                <a16:creationId xmlns:a16="http://schemas.microsoft.com/office/drawing/2014/main" id="{7EADDAB9-4C45-EE47-106E-724A13DFA0C1}"/>
              </a:ext>
            </a:extLst>
          </p:cNvPr>
          <p:cNvSpPr txBox="1"/>
          <p:nvPr/>
        </p:nvSpPr>
        <p:spPr>
          <a:xfrm>
            <a:off x="457200" y="2685390"/>
            <a:ext cx="7490637" cy="70378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9261B"/>
                </a:solidFill>
                <a:effectLst/>
                <a:latin typeface="Manrope" panose="020B0604020202020204" charset="0"/>
              </a:rPr>
              <a:t>When the static resolver encounters these decorated subtrees, it </a:t>
            </a:r>
            <a:r>
              <a:rPr lang="en-US" b="1" i="0" dirty="0">
                <a:solidFill>
                  <a:srgbClr val="29261B"/>
                </a:solidFill>
                <a:effectLst/>
                <a:latin typeface="Manrope" panose="020B0604020202020204" charset="0"/>
              </a:rPr>
              <a:t>uses </a:t>
            </a:r>
            <a:r>
              <a:rPr lang="en-US" b="1" i="0" dirty="0">
                <a:solidFill>
                  <a:srgbClr val="C55F4B"/>
                </a:solidFill>
                <a:effectLst/>
                <a:latin typeface="Manrope" panose="020B0604020202020204" charset="0"/>
              </a:rPr>
              <a:t>dynamic</a:t>
            </a:r>
            <a:r>
              <a:rPr lang="en-US" b="1" i="0" dirty="0">
                <a:solidFill>
                  <a:srgbClr val="29261B"/>
                </a:solidFill>
                <a:effectLst/>
                <a:latin typeface="Manrope" panose="020B0604020202020204" charset="0"/>
              </a:rPr>
              <a:t> </a:t>
            </a:r>
            <a:r>
              <a:rPr lang="en-US" b="1" i="0" dirty="0">
                <a:solidFill>
                  <a:srgbClr val="C55F4B"/>
                </a:solidFill>
                <a:effectLst/>
                <a:latin typeface="Manrope" panose="020B0604020202020204" charset="0"/>
              </a:rPr>
              <a:t>metadata</a:t>
            </a:r>
            <a:r>
              <a:rPr lang="en-US" b="1" i="0" dirty="0">
                <a:solidFill>
                  <a:srgbClr val="29261B"/>
                </a:solidFill>
                <a:effectLst/>
                <a:latin typeface="Manrope" panose="020B0604020202020204" charset="0"/>
              </a:rPr>
              <a:t> to draw dependencies </a:t>
            </a:r>
            <a:r>
              <a:rPr lang="en-US" b="0" i="0" dirty="0">
                <a:solidFill>
                  <a:srgbClr val="29261B"/>
                </a:solidFill>
                <a:effectLst/>
                <a:latin typeface="Manrope" panose="020B0604020202020204" charset="0"/>
              </a:rPr>
              <a:t>instead of trying to statically analyze the code.</a:t>
            </a:r>
            <a:endParaRPr lang="en-US" dirty="0"/>
          </a:p>
        </p:txBody>
      </p:sp>
      <p:sp>
        <p:nvSpPr>
          <p:cNvPr id="13" name="TextBox 12">
            <a:extLst>
              <a:ext uri="{FF2B5EF4-FFF2-40B4-BE49-F238E27FC236}">
                <a16:creationId xmlns:a16="http://schemas.microsoft.com/office/drawing/2014/main" id="{35CF4A9F-E6A6-0AE8-34AB-5B15BAC3CB40}"/>
              </a:ext>
            </a:extLst>
          </p:cNvPr>
          <p:cNvSpPr txBox="1"/>
          <p:nvPr/>
        </p:nvSpPr>
        <p:spPr>
          <a:xfrm>
            <a:off x="457200" y="3895680"/>
            <a:ext cx="7565065" cy="70378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9261B"/>
                </a:solidFill>
                <a:effectLst/>
                <a:latin typeface="Manrope" panose="020B0604020202020204" charset="0"/>
              </a:rPr>
              <a:t>In this way, the static resolver leverages the </a:t>
            </a:r>
            <a:r>
              <a:rPr lang="en-US" b="1" i="0" dirty="0">
                <a:solidFill>
                  <a:srgbClr val="29261B"/>
                </a:solidFill>
                <a:effectLst/>
                <a:latin typeface="Manrope" panose="020B0604020202020204" charset="0"/>
              </a:rPr>
              <a:t>runtime instrumentation </a:t>
            </a:r>
            <a:r>
              <a:rPr lang="en-US" b="0" i="0" dirty="0">
                <a:solidFill>
                  <a:srgbClr val="29261B"/>
                </a:solidFill>
                <a:effectLst/>
                <a:latin typeface="Manrope" panose="020B0604020202020204" charset="0"/>
              </a:rPr>
              <a:t>to act as a dynamic dependency resolver. </a:t>
            </a:r>
            <a:endParaRPr lang="en-US" dirty="0"/>
          </a:p>
        </p:txBody>
      </p:sp>
      <p:pic>
        <p:nvPicPr>
          <p:cNvPr id="3" name="Picture 2" descr="A black and white logo&#10;&#10;Description automatically generated">
            <a:extLst>
              <a:ext uri="{FF2B5EF4-FFF2-40B4-BE49-F238E27FC236}">
                <a16:creationId xmlns:a16="http://schemas.microsoft.com/office/drawing/2014/main" id="{781C1765-8D93-1B40-C134-D782BBA20C7E}"/>
              </a:ext>
            </a:extLst>
          </p:cNvPr>
          <p:cNvPicPr>
            <a:picLocks noChangeAspect="1"/>
          </p:cNvPicPr>
          <p:nvPr/>
        </p:nvPicPr>
        <p:blipFill rotWithShape="1">
          <a:blip r:embed="rId3"/>
          <a:srcRect l="27852" t="23701" r="28876" b="34618"/>
          <a:stretch/>
        </p:blipFill>
        <p:spPr>
          <a:xfrm>
            <a:off x="119321" y="1247820"/>
            <a:ext cx="1163379" cy="1210289"/>
          </a:xfrm>
          <a:prstGeom prst="rect">
            <a:avLst/>
          </a:prstGeom>
          <a:ln>
            <a:noFill/>
          </a:ln>
          <a:effectLst>
            <a:softEdge rad="112500"/>
          </a:effectLst>
        </p:spPr>
      </p:pic>
    </p:spTree>
    <p:extLst>
      <p:ext uri="{BB962C8B-B14F-4D97-AF65-F5344CB8AC3E}">
        <p14:creationId xmlns:p14="http://schemas.microsoft.com/office/powerpoint/2010/main" val="2533600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8A71-BDE5-D3BC-5972-BA4F4B4C4770}"/>
              </a:ext>
            </a:extLst>
          </p:cNvPr>
          <p:cNvSpPr>
            <a:spLocks noGrp="1"/>
          </p:cNvSpPr>
          <p:nvPr>
            <p:ph type="title"/>
          </p:nvPr>
        </p:nvSpPr>
        <p:spPr>
          <a:xfrm>
            <a:off x="-283465" y="296384"/>
            <a:ext cx="8396295" cy="1416276"/>
          </a:xfrm>
        </p:spPr>
        <p:txBody>
          <a:bodyPr/>
          <a:lstStyle/>
          <a:p>
            <a:r>
              <a:rPr lang="he-IL" dirty="0">
                <a:latin typeface="Kulim Park" panose="020B0604020202020204" charset="0"/>
              </a:rPr>
              <a:t>    </a:t>
            </a:r>
            <a:r>
              <a:rPr lang="en-US" sz="3200" dirty="0">
                <a:latin typeface="Kulim Park" panose="020B0604020202020204" charset="0"/>
              </a:rPr>
              <a:t>Dynamic Data Dependency Resolution</a:t>
            </a:r>
            <a:br>
              <a:rPr lang="en-US" sz="5400" dirty="0">
                <a:latin typeface="Kulim Park" panose="020B0604020202020204" charset="0"/>
              </a:rPr>
            </a:br>
            <a:endParaRPr lang="en-US" dirty="0"/>
          </a:p>
        </p:txBody>
      </p:sp>
      <p:pic>
        <p:nvPicPr>
          <p:cNvPr id="9" name="Picture 8" descr="A diagram of a call&#10;&#10;Description automatically generated">
            <a:extLst>
              <a:ext uri="{FF2B5EF4-FFF2-40B4-BE49-F238E27FC236}">
                <a16:creationId xmlns:a16="http://schemas.microsoft.com/office/drawing/2014/main" id="{DFA1F380-2F29-1626-7D9A-57451B7E1114}"/>
              </a:ext>
            </a:extLst>
          </p:cNvPr>
          <p:cNvPicPr>
            <a:picLocks noChangeAspect="1"/>
          </p:cNvPicPr>
          <p:nvPr/>
        </p:nvPicPr>
        <p:blipFill rotWithShape="1">
          <a:blip r:embed="rId3"/>
          <a:srcRect b="18104"/>
          <a:stretch/>
        </p:blipFill>
        <p:spPr>
          <a:xfrm>
            <a:off x="4976037" y="3255995"/>
            <a:ext cx="3987239" cy="1402508"/>
          </a:xfrm>
          <a:prstGeom prst="rect">
            <a:avLst/>
          </a:prstGeom>
          <a:ln/>
        </p:spPr>
        <p:style>
          <a:lnRef idx="2">
            <a:schemeClr val="accent3"/>
          </a:lnRef>
          <a:fillRef idx="1">
            <a:schemeClr val="lt1"/>
          </a:fillRef>
          <a:effectRef idx="0">
            <a:schemeClr val="accent3"/>
          </a:effectRef>
          <a:fontRef idx="minor">
            <a:schemeClr val="dk1"/>
          </a:fontRef>
        </p:style>
      </p:pic>
      <p:sp>
        <p:nvSpPr>
          <p:cNvPr id="4" name="TextBox 3">
            <a:extLst>
              <a:ext uri="{FF2B5EF4-FFF2-40B4-BE49-F238E27FC236}">
                <a16:creationId xmlns:a16="http://schemas.microsoft.com/office/drawing/2014/main" id="{72DED30C-CA66-C2E9-7F2D-3CFD7EBE15CA}"/>
              </a:ext>
            </a:extLst>
          </p:cNvPr>
          <p:cNvSpPr txBox="1"/>
          <p:nvPr/>
        </p:nvSpPr>
        <p:spPr>
          <a:xfrm>
            <a:off x="555064" y="1279822"/>
            <a:ext cx="8085124" cy="894669"/>
          </a:xfrm>
          <a:prstGeom prst="rect">
            <a:avLst/>
          </a:prstGeom>
          <a:noFill/>
        </p:spPr>
        <p:txBody>
          <a:bodyPr wrap="square">
            <a:spAutoFit/>
          </a:bodyPr>
          <a:lstStyle/>
          <a:p>
            <a:pPr>
              <a:lnSpc>
                <a:spcPct val="150000"/>
              </a:lnSpc>
            </a:pPr>
            <a:r>
              <a:rPr lang="en-US" sz="1200" b="0" i="0" dirty="0" err="1">
                <a:solidFill>
                  <a:srgbClr val="29261B"/>
                </a:solidFill>
                <a:effectLst/>
                <a:latin typeface="Manrope" panose="020B0604020202020204" charset="0"/>
              </a:rPr>
              <a:t>NBslicer</a:t>
            </a:r>
            <a:r>
              <a:rPr lang="en-US" sz="1200" b="0" i="0" dirty="0">
                <a:solidFill>
                  <a:srgbClr val="29261B"/>
                </a:solidFill>
                <a:effectLst/>
                <a:latin typeface="Manrope" panose="020B0604020202020204" charset="0"/>
              </a:rPr>
              <a:t> embeds </a:t>
            </a:r>
            <a:r>
              <a:rPr lang="en-US" sz="1200" b="1" i="0" dirty="0">
                <a:solidFill>
                  <a:srgbClr val="29261B"/>
                </a:solidFill>
                <a:effectLst/>
                <a:latin typeface="Manrope" panose="020B0604020202020204" charset="0"/>
              </a:rPr>
              <a:t>tracing instrumentation </a:t>
            </a:r>
            <a:r>
              <a:rPr lang="en-US" sz="1200" b="0" i="0" dirty="0">
                <a:solidFill>
                  <a:srgbClr val="29261B"/>
                </a:solidFill>
                <a:effectLst/>
                <a:latin typeface="Manrope" panose="020B0604020202020204" charset="0"/>
              </a:rPr>
              <a:t>directly into the source code. </a:t>
            </a:r>
            <a:r>
              <a:rPr lang="en-US" sz="1200" b="1" i="0" dirty="0">
                <a:solidFill>
                  <a:srgbClr val="29261B"/>
                </a:solidFill>
                <a:effectLst/>
                <a:latin typeface="Manrope" panose="020B0604020202020204" charset="0"/>
              </a:rPr>
              <a:t>The tracing instrumentation transforms </a:t>
            </a:r>
            <a:r>
              <a:rPr lang="en-US" sz="1200" b="1" i="0" dirty="0">
                <a:solidFill>
                  <a:srgbClr val="29261B"/>
                </a:solidFill>
                <a:effectLst/>
                <a:latin typeface="Manrope" panose="020B0604020202020204" charset="0"/>
                <a:cs typeface="Mangal" panose="02040503050203030202" pitchFamily="18" charset="0"/>
              </a:rPr>
              <a:t>the AST to insert </a:t>
            </a:r>
            <a:r>
              <a:rPr lang="en-US" sz="1200" b="1" i="0" dirty="0">
                <a:solidFill>
                  <a:srgbClr val="FF0000"/>
                </a:solidFill>
                <a:effectLst/>
                <a:latin typeface="Manrope" panose="020B0604020202020204" charset="0"/>
                <a:cs typeface="Mangal" panose="02040503050203030202" pitchFamily="18" charset="0"/>
              </a:rPr>
              <a:t>resolve() </a:t>
            </a:r>
            <a:r>
              <a:rPr lang="en-US" sz="1200" b="1" i="0" dirty="0">
                <a:solidFill>
                  <a:srgbClr val="29261B"/>
                </a:solidFill>
                <a:effectLst/>
                <a:latin typeface="Manrope" panose="020B0604020202020204" charset="0"/>
                <a:cs typeface="Mangal" panose="02040503050203030202" pitchFamily="18" charset="0"/>
              </a:rPr>
              <a:t>calls.</a:t>
            </a:r>
            <a:r>
              <a:rPr lang="en-US" sz="1200" b="0" i="0" dirty="0">
                <a:solidFill>
                  <a:srgbClr val="29261B"/>
                </a:solidFill>
                <a:effectLst/>
                <a:latin typeface="Manrope" panose="020B0604020202020204" charset="0"/>
              </a:rPr>
              <a:t> </a:t>
            </a:r>
            <a:endParaRPr lang="en-US" sz="1200" dirty="0">
              <a:latin typeface="Manrope" panose="020B0604020202020204" charset="0"/>
            </a:endParaRPr>
          </a:p>
          <a:p>
            <a:pPr>
              <a:lnSpc>
                <a:spcPct val="150000"/>
              </a:lnSpc>
            </a:pPr>
            <a:r>
              <a:rPr lang="en-US" sz="1200" b="0" i="0" dirty="0">
                <a:solidFill>
                  <a:srgbClr val="29261B"/>
                </a:solidFill>
                <a:effectLst/>
                <a:latin typeface="Manrope" panose="020B0604020202020204" charset="0"/>
              </a:rPr>
              <a:t> </a:t>
            </a:r>
            <a:endParaRPr lang="en-US" dirty="0">
              <a:latin typeface="Manrope" panose="020B0604020202020204" charset="0"/>
            </a:endParaRPr>
          </a:p>
        </p:txBody>
      </p:sp>
      <p:sp>
        <p:nvSpPr>
          <p:cNvPr id="6" name="TextBox 5">
            <a:extLst>
              <a:ext uri="{FF2B5EF4-FFF2-40B4-BE49-F238E27FC236}">
                <a16:creationId xmlns:a16="http://schemas.microsoft.com/office/drawing/2014/main" id="{49061D96-D48C-6D5C-C5F1-03DE0A803AC1}"/>
              </a:ext>
            </a:extLst>
          </p:cNvPr>
          <p:cNvSpPr txBox="1"/>
          <p:nvPr/>
        </p:nvSpPr>
        <p:spPr>
          <a:xfrm>
            <a:off x="5478830" y="4768566"/>
            <a:ext cx="4303869" cy="261610"/>
          </a:xfrm>
          <a:prstGeom prst="rect">
            <a:avLst/>
          </a:prstGeom>
          <a:noFill/>
        </p:spPr>
        <p:txBody>
          <a:bodyPr wrap="square">
            <a:spAutoFit/>
          </a:bodyPr>
          <a:lstStyle/>
          <a:p>
            <a:r>
              <a:rPr lang="en-US" sz="1050" dirty="0">
                <a:latin typeface="Manrope" panose="020B0604020202020204" charset="0"/>
              </a:rPr>
              <a:t>AST transformation and symbol resolution example: </a:t>
            </a:r>
          </a:p>
        </p:txBody>
      </p:sp>
      <p:sp>
        <p:nvSpPr>
          <p:cNvPr id="5" name="TextBox 4">
            <a:extLst>
              <a:ext uri="{FF2B5EF4-FFF2-40B4-BE49-F238E27FC236}">
                <a16:creationId xmlns:a16="http://schemas.microsoft.com/office/drawing/2014/main" id="{7009B253-2BF9-A47F-436D-D2EEC083C8AF}"/>
              </a:ext>
            </a:extLst>
          </p:cNvPr>
          <p:cNvSpPr txBox="1"/>
          <p:nvPr/>
        </p:nvSpPr>
        <p:spPr>
          <a:xfrm>
            <a:off x="555064" y="2174491"/>
            <a:ext cx="4997324" cy="340671"/>
          </a:xfrm>
          <a:prstGeom prst="rect">
            <a:avLst/>
          </a:prstGeom>
          <a:noFill/>
        </p:spPr>
        <p:txBody>
          <a:bodyPr wrap="square">
            <a:spAutoFit/>
          </a:bodyPr>
          <a:lstStyle/>
          <a:p>
            <a:pPr>
              <a:lnSpc>
                <a:spcPct val="150000"/>
              </a:lnSpc>
            </a:pPr>
            <a:r>
              <a:rPr lang="en-US" sz="1200" b="1" dirty="0">
                <a:solidFill>
                  <a:srgbClr val="29261B"/>
                </a:solidFill>
                <a:latin typeface="Manrope" panose="020B0604020202020204" charset="0"/>
                <a:cs typeface="Mangal" panose="02040503050203030202" pitchFamily="18" charset="0"/>
              </a:rPr>
              <a:t> </a:t>
            </a:r>
            <a:r>
              <a:rPr lang="en-US" sz="1200" dirty="0">
                <a:solidFill>
                  <a:srgbClr val="29261B"/>
                </a:solidFill>
                <a:latin typeface="Manrope" panose="020B0604020202020204" charset="0"/>
                <a:cs typeface="Mangal" panose="02040503050203030202" pitchFamily="18" charset="0"/>
              </a:rPr>
              <a:t>The </a:t>
            </a:r>
            <a:r>
              <a:rPr lang="en-US" sz="1200" b="1" dirty="0">
                <a:solidFill>
                  <a:srgbClr val="FF0000"/>
                </a:solidFill>
                <a:latin typeface="Manrope" panose="020B0604020202020204" charset="0"/>
                <a:cs typeface="Mangal" panose="02040503050203030202" pitchFamily="18" charset="0"/>
              </a:rPr>
              <a:t>resolve() </a:t>
            </a:r>
            <a:r>
              <a:rPr lang="en-US" sz="1200" dirty="0">
                <a:solidFill>
                  <a:srgbClr val="29261B"/>
                </a:solidFill>
                <a:latin typeface="Manrope" panose="020B0604020202020204" charset="0"/>
                <a:cs typeface="Mangal" panose="02040503050203030202" pitchFamily="18" charset="0"/>
              </a:rPr>
              <a:t>calls execute dynamic behavior, such as functions.</a:t>
            </a:r>
            <a:endParaRPr lang="en-US" sz="1200" dirty="0">
              <a:latin typeface="Manrope" panose="020B0604020202020204" charset="0"/>
              <a:cs typeface="Mangal" panose="02040503050203030202" pitchFamily="18" charset="0"/>
            </a:endParaRPr>
          </a:p>
        </p:txBody>
      </p:sp>
      <p:sp>
        <p:nvSpPr>
          <p:cNvPr id="7" name="TextBox 6">
            <a:extLst>
              <a:ext uri="{FF2B5EF4-FFF2-40B4-BE49-F238E27FC236}">
                <a16:creationId xmlns:a16="http://schemas.microsoft.com/office/drawing/2014/main" id="{680BCCD1-9065-7EC9-6959-7D387AB9522F}"/>
              </a:ext>
            </a:extLst>
          </p:cNvPr>
          <p:cNvSpPr txBox="1"/>
          <p:nvPr/>
        </p:nvSpPr>
        <p:spPr>
          <a:xfrm>
            <a:off x="6446669" y="2200225"/>
            <a:ext cx="2697331" cy="991746"/>
          </a:xfrm>
          <a:prstGeom prst="rect">
            <a:avLst/>
          </a:prstGeom>
          <a:noFill/>
        </p:spPr>
        <p:txBody>
          <a:bodyPr wrap="square">
            <a:spAutoFit/>
          </a:bodyPr>
          <a:lstStyle/>
          <a:p>
            <a:pPr>
              <a:lnSpc>
                <a:spcPct val="150000"/>
              </a:lnSpc>
            </a:pPr>
            <a:r>
              <a:rPr lang="en-US" sz="1000" b="0" i="0" dirty="0">
                <a:solidFill>
                  <a:srgbClr val="FF0000"/>
                </a:solidFill>
                <a:effectLst/>
                <a:latin typeface="Manrope" panose="020B0604020202020204" charset="0"/>
              </a:rPr>
              <a:t>Reminder</a:t>
            </a:r>
            <a:r>
              <a:rPr lang="en-US" sz="1000" b="0" i="0" dirty="0">
                <a:solidFill>
                  <a:schemeClr val="tx1"/>
                </a:solidFill>
                <a:effectLst/>
                <a:latin typeface="Manrope" panose="020B0604020202020204" charset="0"/>
              </a:rPr>
              <a:t> </a:t>
            </a:r>
            <a:r>
              <a:rPr lang="en-US" sz="1000" b="0" i="0" dirty="0">
                <a:solidFill>
                  <a:schemeClr val="accent3">
                    <a:lumMod val="50000"/>
                  </a:schemeClr>
                </a:solidFill>
                <a:effectLst/>
                <a:latin typeface="Manrope" panose="020B0604020202020204" charset="0"/>
              </a:rPr>
              <a:t>- "symbol information" refers to metadata about variables and data elements that is used to capture dependencies</a:t>
            </a:r>
            <a:endParaRPr lang="en-US" sz="1000" dirty="0">
              <a:solidFill>
                <a:schemeClr val="accent3">
                  <a:lumMod val="50000"/>
                </a:schemeClr>
              </a:solidFill>
              <a:latin typeface="Manrope" panose="020B0604020202020204" charset="0"/>
            </a:endParaRPr>
          </a:p>
        </p:txBody>
      </p:sp>
      <p:sp>
        <p:nvSpPr>
          <p:cNvPr id="14" name="TextBox 13">
            <a:extLst>
              <a:ext uri="{FF2B5EF4-FFF2-40B4-BE49-F238E27FC236}">
                <a16:creationId xmlns:a16="http://schemas.microsoft.com/office/drawing/2014/main" id="{60C54DEB-2EF8-CFC4-E9F8-326B9AEC0F8B}"/>
              </a:ext>
            </a:extLst>
          </p:cNvPr>
          <p:cNvSpPr txBox="1"/>
          <p:nvPr/>
        </p:nvSpPr>
        <p:spPr>
          <a:xfrm>
            <a:off x="576964" y="2885832"/>
            <a:ext cx="4399074" cy="893514"/>
          </a:xfrm>
          <a:prstGeom prst="rect">
            <a:avLst/>
          </a:prstGeom>
          <a:noFill/>
        </p:spPr>
        <p:txBody>
          <a:bodyPr wrap="square">
            <a:spAutoFit/>
          </a:bodyPr>
          <a:lstStyle/>
          <a:p>
            <a:pPr>
              <a:lnSpc>
                <a:spcPct val="150000"/>
              </a:lnSpc>
            </a:pPr>
            <a:r>
              <a:rPr lang="en-US" sz="1200" b="1" i="0" dirty="0">
                <a:solidFill>
                  <a:srgbClr val="29261B"/>
                </a:solidFill>
                <a:effectLst/>
                <a:latin typeface="Manrope" panose="020B0604020202020204" charset="0"/>
              </a:rPr>
              <a:t>Later, The resolve() </a:t>
            </a:r>
            <a:r>
              <a:rPr lang="en-US" sz="1200" b="1" dirty="0">
                <a:solidFill>
                  <a:srgbClr val="29261B"/>
                </a:solidFill>
                <a:latin typeface="Manrope" panose="020B0604020202020204" charset="0"/>
              </a:rPr>
              <a:t> calls </a:t>
            </a:r>
            <a:r>
              <a:rPr lang="en-US" sz="1200" b="1" i="0" dirty="0">
                <a:solidFill>
                  <a:srgbClr val="29261B"/>
                </a:solidFill>
                <a:effectLst/>
                <a:latin typeface="Manrope" panose="020B0604020202020204" charset="0"/>
              </a:rPr>
              <a:t>decorate the AST with </a:t>
            </a:r>
            <a:r>
              <a:rPr lang="en-US" sz="1200" b="1" i="0" dirty="0">
                <a:solidFill>
                  <a:schemeClr val="accent3">
                    <a:lumMod val="50000"/>
                  </a:schemeClr>
                </a:solidFill>
                <a:effectLst/>
                <a:latin typeface="Manrope" panose="020B0604020202020204" charset="0"/>
              </a:rPr>
              <a:t>symbol information,</a:t>
            </a:r>
            <a:r>
              <a:rPr lang="en-US" sz="1200" b="0" i="0" dirty="0">
                <a:solidFill>
                  <a:srgbClr val="29261B"/>
                </a:solidFill>
                <a:effectLst/>
                <a:latin typeface="Manrope" panose="020B0604020202020204" charset="0"/>
                <a:cs typeface="Mangal" panose="02040503050203030202" pitchFamily="18" charset="0"/>
              </a:rPr>
              <a:t>  and by that handle those parts in  the AST that can not be  statically resolved.</a:t>
            </a:r>
            <a:r>
              <a:rPr lang="en-US" sz="1200" b="1" i="0" dirty="0">
                <a:solidFill>
                  <a:schemeClr val="accent3">
                    <a:lumMod val="50000"/>
                  </a:schemeClr>
                </a:solidFill>
                <a:effectLst/>
                <a:latin typeface="Manrope" panose="020B0604020202020204" charset="0"/>
              </a:rPr>
              <a:t> </a:t>
            </a:r>
            <a:endParaRPr lang="en-US" sz="1200" dirty="0"/>
          </a:p>
        </p:txBody>
      </p:sp>
      <p:sp>
        <p:nvSpPr>
          <p:cNvPr id="16" name="TextBox 15">
            <a:extLst>
              <a:ext uri="{FF2B5EF4-FFF2-40B4-BE49-F238E27FC236}">
                <a16:creationId xmlns:a16="http://schemas.microsoft.com/office/drawing/2014/main" id="{EF22E100-3B71-23AD-C519-D158817F7944}"/>
              </a:ext>
            </a:extLst>
          </p:cNvPr>
          <p:cNvSpPr txBox="1"/>
          <p:nvPr/>
        </p:nvSpPr>
        <p:spPr>
          <a:xfrm>
            <a:off x="373342" y="4095865"/>
            <a:ext cx="4729010" cy="617670"/>
          </a:xfrm>
          <a:prstGeom prst="rect">
            <a:avLst/>
          </a:prstGeom>
          <a:noFill/>
        </p:spPr>
        <p:txBody>
          <a:bodyPr wrap="square">
            <a:spAutoFit/>
          </a:bodyPr>
          <a:lstStyle/>
          <a:p>
            <a:pPr marL="158750">
              <a:lnSpc>
                <a:spcPct val="150000"/>
              </a:lnSpc>
              <a:buSzPts val="1100"/>
              <a:defRPr/>
            </a:pPr>
            <a:r>
              <a:rPr lang="en-US" sz="1200" b="0" i="0" dirty="0">
                <a:solidFill>
                  <a:srgbClr val="29261B"/>
                </a:solidFill>
                <a:effectLst/>
                <a:latin typeface="Manrope" panose="020B0604020202020204" charset="0"/>
              </a:rPr>
              <a:t>It allows the static resolver to </a:t>
            </a:r>
            <a:r>
              <a:rPr lang="en-US" sz="1200" b="1" i="0" dirty="0">
                <a:solidFill>
                  <a:srgbClr val="29261B"/>
                </a:solidFill>
                <a:effectLst/>
                <a:latin typeface="Manrope" panose="020B0604020202020204" charset="0"/>
              </a:rPr>
              <a:t>draw accurate dependencies</a:t>
            </a:r>
            <a:r>
              <a:rPr lang="en-US" sz="1200" b="0" i="0" dirty="0">
                <a:solidFill>
                  <a:srgbClr val="29261B"/>
                </a:solidFill>
                <a:effectLst/>
                <a:latin typeface="Manrope" panose="020B0604020202020204" charset="0"/>
              </a:rPr>
              <a:t>, functioning as a dynamic resolver.</a:t>
            </a:r>
          </a:p>
        </p:txBody>
      </p:sp>
    </p:spTree>
    <p:extLst>
      <p:ext uri="{BB962C8B-B14F-4D97-AF65-F5344CB8AC3E}">
        <p14:creationId xmlns:p14="http://schemas.microsoft.com/office/powerpoint/2010/main" val="3845992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all&#10;&#10;Description automatically generated">
            <a:extLst>
              <a:ext uri="{FF2B5EF4-FFF2-40B4-BE49-F238E27FC236}">
                <a16:creationId xmlns:a16="http://schemas.microsoft.com/office/drawing/2014/main" id="{9343EE94-8CE0-4659-12A9-71791DDCBCC9}"/>
              </a:ext>
            </a:extLst>
          </p:cNvPr>
          <p:cNvPicPr>
            <a:picLocks noChangeAspect="1"/>
          </p:cNvPicPr>
          <p:nvPr/>
        </p:nvPicPr>
        <p:blipFill rotWithShape="1">
          <a:blip r:embed="rId3"/>
          <a:srcRect b="18104"/>
          <a:stretch/>
        </p:blipFill>
        <p:spPr>
          <a:xfrm>
            <a:off x="5010911" y="1671131"/>
            <a:ext cx="4042033" cy="1456117"/>
          </a:xfrm>
          <a:prstGeom prst="rect">
            <a:avLst/>
          </a:prstGeom>
          <a:ln/>
        </p:spPr>
        <p:style>
          <a:lnRef idx="2">
            <a:schemeClr val="accent3"/>
          </a:lnRef>
          <a:fillRef idx="1">
            <a:schemeClr val="lt1"/>
          </a:fillRef>
          <a:effectRef idx="0">
            <a:schemeClr val="accent3"/>
          </a:effectRef>
          <a:fontRef idx="minor">
            <a:schemeClr val="dk1"/>
          </a:fontRef>
        </p:style>
      </p:pic>
      <p:sp>
        <p:nvSpPr>
          <p:cNvPr id="10" name="TextBox 9">
            <a:extLst>
              <a:ext uri="{FF2B5EF4-FFF2-40B4-BE49-F238E27FC236}">
                <a16:creationId xmlns:a16="http://schemas.microsoft.com/office/drawing/2014/main" id="{283F5575-5C75-1F24-8B92-036651CD4BB3}"/>
              </a:ext>
            </a:extLst>
          </p:cNvPr>
          <p:cNvSpPr txBox="1"/>
          <p:nvPr/>
        </p:nvSpPr>
        <p:spPr>
          <a:xfrm>
            <a:off x="5084064" y="3127248"/>
            <a:ext cx="4174236" cy="276999"/>
          </a:xfrm>
          <a:prstGeom prst="rect">
            <a:avLst/>
          </a:prstGeom>
          <a:noFill/>
        </p:spPr>
        <p:txBody>
          <a:bodyPr wrap="square">
            <a:spAutoFit/>
          </a:bodyPr>
          <a:lstStyle/>
          <a:p>
            <a:r>
              <a:rPr lang="en-US" sz="1200" dirty="0">
                <a:latin typeface="Manrope" panose="020B0604020202020204" charset="0"/>
              </a:rPr>
              <a:t>AST transformation and symbol resolution example: </a:t>
            </a:r>
          </a:p>
        </p:txBody>
      </p:sp>
      <p:sp>
        <p:nvSpPr>
          <p:cNvPr id="12" name="TextBox 11">
            <a:extLst>
              <a:ext uri="{FF2B5EF4-FFF2-40B4-BE49-F238E27FC236}">
                <a16:creationId xmlns:a16="http://schemas.microsoft.com/office/drawing/2014/main" id="{90340DA2-E1B6-B516-8A76-2DCCD726C007}"/>
              </a:ext>
            </a:extLst>
          </p:cNvPr>
          <p:cNvSpPr txBox="1"/>
          <p:nvPr/>
        </p:nvSpPr>
        <p:spPr>
          <a:xfrm>
            <a:off x="91056" y="243632"/>
            <a:ext cx="4791840" cy="425860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Manrope" panose="020B0604020202020204" charset="0"/>
              </a:rPr>
              <a:t>Suppose we have two functions, f and g, f return a list </a:t>
            </a:r>
            <a:r>
              <a:rPr lang="en-US" dirty="0" err="1">
                <a:latin typeface="Manrope" panose="020B0604020202020204" charset="0"/>
              </a:rPr>
              <a:t>lst</a:t>
            </a:r>
            <a:r>
              <a:rPr lang="en-US" dirty="0">
                <a:latin typeface="Manrope" panose="020B0604020202020204" charset="0"/>
              </a:rPr>
              <a:t> and g returns constant 5.</a:t>
            </a:r>
            <a:br>
              <a:rPr lang="en-US" dirty="0">
                <a:latin typeface="Manrope" panose="020B0604020202020204" charset="0"/>
              </a:rPr>
            </a:br>
            <a:r>
              <a:rPr lang="en-US" dirty="0">
                <a:latin typeface="Manrope" panose="020B0604020202020204" charset="0"/>
              </a:rPr>
              <a:t>To instrument the code x = f()[g()], </a:t>
            </a:r>
            <a:r>
              <a:rPr lang="en-US" dirty="0" err="1">
                <a:latin typeface="Manrope" panose="020B0604020202020204" charset="0"/>
              </a:rPr>
              <a:t>nbslicer</a:t>
            </a:r>
            <a:r>
              <a:rPr lang="en-US" dirty="0">
                <a:latin typeface="Manrope" panose="020B0604020202020204" charset="0"/>
              </a:rPr>
              <a:t> rewrites it as:   </a:t>
            </a:r>
            <a:r>
              <a:rPr lang="en-US" b="1" dirty="0">
                <a:latin typeface="Manrope" panose="020B0604020202020204" charset="0"/>
              </a:rPr>
              <a:t>x = resolve(f())[resolve(g())]</a:t>
            </a:r>
            <a:br>
              <a:rPr lang="en-US" b="1" dirty="0">
                <a:latin typeface="Manrope" panose="020B0604020202020204" charset="0"/>
              </a:rPr>
            </a:br>
            <a:endParaRPr lang="en-US" b="1" dirty="0">
              <a:latin typeface="Manrope" panose="020B0604020202020204" charset="0"/>
            </a:endParaRPr>
          </a:p>
          <a:p>
            <a:pPr marL="285750" indent="-285750">
              <a:lnSpc>
                <a:spcPct val="150000"/>
              </a:lnSpc>
              <a:buFont typeface="Arial" panose="020B0604020202020204" pitchFamily="34" charset="0"/>
              <a:buChar char="•"/>
            </a:pPr>
            <a:r>
              <a:rPr lang="en-US" dirty="0">
                <a:latin typeface="Manrope" panose="020B0604020202020204" charset="0"/>
              </a:rPr>
              <a:t>The resolve() calls </a:t>
            </a:r>
            <a:r>
              <a:rPr lang="en-US" b="1" dirty="0">
                <a:latin typeface="Manrope" panose="020B0604020202020204" charset="0"/>
              </a:rPr>
              <a:t>handle subtrees that cannot be statically analyzed</a:t>
            </a:r>
            <a:r>
              <a:rPr lang="en-US" dirty="0">
                <a:latin typeface="Manrope" panose="020B0604020202020204" charset="0"/>
              </a:rPr>
              <a:t>. They decorate the roots of these subtrees with symbol information.</a:t>
            </a:r>
            <a:br>
              <a:rPr lang="en-US" dirty="0">
                <a:latin typeface="Manrope" panose="020B0604020202020204" charset="0"/>
              </a:rPr>
            </a:br>
            <a:endParaRPr lang="en-US" dirty="0">
              <a:latin typeface="Manrope" panose="020B0604020202020204" charset="0"/>
            </a:endParaRPr>
          </a:p>
          <a:p>
            <a:pPr marL="285750" indent="-285750">
              <a:lnSpc>
                <a:spcPct val="150000"/>
              </a:lnSpc>
              <a:buFont typeface="Arial" panose="020B0604020202020204" pitchFamily="34" charset="0"/>
              <a:buChar char="•"/>
            </a:pPr>
            <a:r>
              <a:rPr lang="en-US" dirty="0">
                <a:latin typeface="Manrope" panose="020B0604020202020204" charset="0"/>
              </a:rPr>
              <a:t>This allows the static dependency resolver to function as a dynamic resolver - the static dependency resolver then treat those subtrees as having dynamic dependencies resolved.</a:t>
            </a:r>
            <a:endParaRPr lang="en-US" dirty="0"/>
          </a:p>
        </p:txBody>
      </p:sp>
    </p:spTree>
    <p:extLst>
      <p:ext uri="{BB962C8B-B14F-4D97-AF65-F5344CB8AC3E}">
        <p14:creationId xmlns:p14="http://schemas.microsoft.com/office/powerpoint/2010/main" val="654519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06641-450F-CC2E-8220-27F349DDC2DE}"/>
              </a:ext>
            </a:extLst>
          </p:cNvPr>
          <p:cNvSpPr>
            <a:spLocks noGrp="1"/>
          </p:cNvSpPr>
          <p:nvPr>
            <p:ph type="title"/>
          </p:nvPr>
        </p:nvSpPr>
        <p:spPr>
          <a:xfrm>
            <a:off x="1219470" y="99843"/>
            <a:ext cx="7924530" cy="1052301"/>
          </a:xfrm>
        </p:spPr>
        <p:txBody>
          <a:bodyPr/>
          <a:lstStyle/>
          <a:p>
            <a:r>
              <a:rPr lang="en-US" sz="4000" dirty="0"/>
              <a:t>Switchable Instrumentation</a:t>
            </a:r>
          </a:p>
        </p:txBody>
      </p:sp>
      <p:sp>
        <p:nvSpPr>
          <p:cNvPr id="9" name="TextBox 8">
            <a:extLst>
              <a:ext uri="{FF2B5EF4-FFF2-40B4-BE49-F238E27FC236}">
                <a16:creationId xmlns:a16="http://schemas.microsoft.com/office/drawing/2014/main" id="{2D3E4932-F365-BB1B-B85C-EBCBEF17F12B}"/>
              </a:ext>
            </a:extLst>
          </p:cNvPr>
          <p:cNvSpPr txBox="1"/>
          <p:nvPr/>
        </p:nvSpPr>
        <p:spPr>
          <a:xfrm>
            <a:off x="582920" y="1333504"/>
            <a:ext cx="8247888" cy="307777"/>
          </a:xfrm>
          <a:prstGeom prst="rect">
            <a:avLst/>
          </a:prstGeom>
          <a:noFill/>
        </p:spPr>
        <p:txBody>
          <a:bodyPr wrap="square">
            <a:spAutoFit/>
          </a:bodyPr>
          <a:lstStyle/>
          <a:p>
            <a:pPr algn="l"/>
            <a:r>
              <a:rPr lang="en-US" dirty="0">
                <a:latin typeface="Manrope" panose="020B0604020202020204" charset="0"/>
              </a:rPr>
              <a:t>We disable the instrumentation for: </a:t>
            </a:r>
            <a:endParaRPr lang="en-US" b="0" i="0" dirty="0">
              <a:solidFill>
                <a:srgbClr val="29261B"/>
              </a:solidFill>
              <a:effectLst/>
              <a:latin typeface="Manrope" panose="020B0604020202020204" charset="0"/>
            </a:endParaRPr>
          </a:p>
        </p:txBody>
      </p:sp>
      <p:sp>
        <p:nvSpPr>
          <p:cNvPr id="15" name="TextBox 14">
            <a:extLst>
              <a:ext uri="{FF2B5EF4-FFF2-40B4-BE49-F238E27FC236}">
                <a16:creationId xmlns:a16="http://schemas.microsoft.com/office/drawing/2014/main" id="{DA9C3F32-CA69-B525-B231-68CAC2890D86}"/>
              </a:ext>
            </a:extLst>
          </p:cNvPr>
          <p:cNvSpPr txBox="1"/>
          <p:nvPr/>
        </p:nvSpPr>
        <p:spPr>
          <a:xfrm>
            <a:off x="1263000" y="1749808"/>
            <a:ext cx="6887728" cy="705193"/>
          </a:xfrm>
          <a:prstGeom prst="rect">
            <a:avLst/>
          </a:prstGeom>
          <a:noFill/>
        </p:spPr>
        <p:txBody>
          <a:bodyPr wrap="square">
            <a:spAutoFit/>
          </a:bodyPr>
          <a:lstStyle/>
          <a:p>
            <a:pPr>
              <a:lnSpc>
                <a:spcPct val="150000"/>
              </a:lnSpc>
            </a:pPr>
            <a:r>
              <a:rPr lang="en-US" dirty="0">
                <a:latin typeface="Manrope" panose="020B0604020202020204" charset="0"/>
              </a:rPr>
              <a:t>1. </a:t>
            </a:r>
            <a:r>
              <a:rPr lang="en-US" dirty="0">
                <a:solidFill>
                  <a:srgbClr val="29261B"/>
                </a:solidFill>
                <a:latin typeface="Manrope" panose="020B0604020202020204" charset="0"/>
              </a:rPr>
              <a:t>A</a:t>
            </a:r>
            <a:r>
              <a:rPr lang="en-US" b="0" i="0" dirty="0">
                <a:solidFill>
                  <a:srgbClr val="29261B"/>
                </a:solidFill>
                <a:effectLst/>
                <a:latin typeface="Manrope" panose="020B0604020202020204" charset="0"/>
              </a:rPr>
              <a:t>fter the </a:t>
            </a:r>
            <a:r>
              <a:rPr lang="en-US" b="1" i="0" dirty="0">
                <a:solidFill>
                  <a:srgbClr val="29261B"/>
                </a:solidFill>
                <a:effectLst/>
                <a:latin typeface="Manrope" panose="020B0604020202020204" charset="0"/>
              </a:rPr>
              <a:t>first run of a statement </a:t>
            </a:r>
            <a:r>
              <a:rPr lang="en-US" b="0" i="0" dirty="0">
                <a:solidFill>
                  <a:srgbClr val="29261B"/>
                </a:solidFill>
                <a:effectLst/>
                <a:latin typeface="Manrope" panose="020B0604020202020204" charset="0"/>
              </a:rPr>
              <a:t>like a loop body, further iterations are </a:t>
            </a:r>
            <a:r>
              <a:rPr lang="en-US" b="0" i="0" dirty="0" err="1">
                <a:solidFill>
                  <a:srgbClr val="29261B"/>
                </a:solidFill>
                <a:effectLst/>
                <a:latin typeface="Manrope" panose="020B0604020202020204" charset="0"/>
              </a:rPr>
              <a:t>uninstrumented</a:t>
            </a:r>
            <a:endParaRPr lang="en-US" dirty="0">
              <a:latin typeface="Manrope" panose="020B0604020202020204" charset="0"/>
            </a:endParaRPr>
          </a:p>
        </p:txBody>
      </p:sp>
      <p:sp>
        <p:nvSpPr>
          <p:cNvPr id="17" name="TextBox 16">
            <a:extLst>
              <a:ext uri="{FF2B5EF4-FFF2-40B4-BE49-F238E27FC236}">
                <a16:creationId xmlns:a16="http://schemas.microsoft.com/office/drawing/2014/main" id="{17E28AB2-C004-B86F-9BE5-1277B4A46D9C}"/>
              </a:ext>
            </a:extLst>
          </p:cNvPr>
          <p:cNvSpPr txBox="1"/>
          <p:nvPr/>
        </p:nvSpPr>
        <p:spPr>
          <a:xfrm>
            <a:off x="1219470" y="2708839"/>
            <a:ext cx="6887728" cy="705193"/>
          </a:xfrm>
          <a:prstGeom prst="rect">
            <a:avLst/>
          </a:prstGeom>
          <a:noFill/>
        </p:spPr>
        <p:txBody>
          <a:bodyPr wrap="square">
            <a:spAutoFit/>
          </a:bodyPr>
          <a:lstStyle/>
          <a:p>
            <a:pPr>
              <a:lnSpc>
                <a:spcPct val="150000"/>
              </a:lnSpc>
            </a:pPr>
            <a:r>
              <a:rPr lang="en-US" dirty="0">
                <a:latin typeface="Manrope" panose="020B0604020202020204" charset="0"/>
              </a:rPr>
              <a:t>2. </a:t>
            </a:r>
            <a:r>
              <a:rPr lang="en-US" b="1" dirty="0">
                <a:latin typeface="Manrope" panose="020B0604020202020204" charset="0"/>
              </a:rPr>
              <a:t>calls to external libraries</a:t>
            </a:r>
            <a:r>
              <a:rPr lang="en-US" dirty="0">
                <a:latin typeface="Manrope" panose="020B0604020202020204" charset="0"/>
              </a:rPr>
              <a:t>, that their code is defined outside the notebook context. </a:t>
            </a:r>
            <a:r>
              <a:rPr lang="en-US" b="0" i="0" dirty="0">
                <a:solidFill>
                  <a:srgbClr val="29261B"/>
                </a:solidFill>
                <a:effectLst/>
                <a:latin typeface="Manrope" panose="020B0604020202020204" charset="0"/>
              </a:rPr>
              <a:t>Users can override the rules through an annotation DSL.</a:t>
            </a:r>
          </a:p>
        </p:txBody>
      </p:sp>
      <p:sp>
        <p:nvSpPr>
          <p:cNvPr id="19" name="TextBox 18">
            <a:extLst>
              <a:ext uri="{FF2B5EF4-FFF2-40B4-BE49-F238E27FC236}">
                <a16:creationId xmlns:a16="http://schemas.microsoft.com/office/drawing/2014/main" id="{3E2CB7C3-5010-010F-6E2B-D9AEBBE8DB61}"/>
              </a:ext>
            </a:extLst>
          </p:cNvPr>
          <p:cNvSpPr txBox="1"/>
          <p:nvPr/>
        </p:nvSpPr>
        <p:spPr>
          <a:xfrm>
            <a:off x="582920" y="3875942"/>
            <a:ext cx="3774484" cy="378690"/>
          </a:xfrm>
          <a:prstGeom prst="rect">
            <a:avLst/>
          </a:prstGeom>
          <a:noFill/>
        </p:spPr>
        <p:txBody>
          <a:bodyPr wrap="square">
            <a:spAutoFit/>
          </a:bodyPr>
          <a:lstStyle/>
          <a:p>
            <a:pPr>
              <a:lnSpc>
                <a:spcPct val="150000"/>
              </a:lnSpc>
            </a:pPr>
            <a:r>
              <a:rPr lang="en-US" dirty="0">
                <a:latin typeface="Manrope" panose="020B0604020202020204" charset="0"/>
              </a:rPr>
              <a:t>Those rules bound the additional overhead</a:t>
            </a:r>
          </a:p>
        </p:txBody>
      </p:sp>
      <p:pic>
        <p:nvPicPr>
          <p:cNvPr id="11" name="Picture 10" descr="A pink square with a number one&#10;&#10;Description automatically generated">
            <a:extLst>
              <a:ext uri="{FF2B5EF4-FFF2-40B4-BE49-F238E27FC236}">
                <a16:creationId xmlns:a16="http://schemas.microsoft.com/office/drawing/2014/main" id="{70F4C1C9-C850-2E86-F692-3F0166B07DB4}"/>
              </a:ext>
            </a:extLst>
          </p:cNvPr>
          <p:cNvPicPr>
            <a:picLocks noChangeAspect="1"/>
          </p:cNvPicPr>
          <p:nvPr/>
        </p:nvPicPr>
        <p:blipFill>
          <a:blip r:embed="rId3"/>
          <a:stretch>
            <a:fillRect/>
          </a:stretch>
        </p:blipFill>
        <p:spPr>
          <a:xfrm>
            <a:off x="809531" y="1966614"/>
            <a:ext cx="315180" cy="315180"/>
          </a:xfrm>
          <a:prstGeom prst="rect">
            <a:avLst/>
          </a:prstGeom>
        </p:spPr>
      </p:pic>
      <p:pic>
        <p:nvPicPr>
          <p:cNvPr id="13" name="Picture 12" descr="A black number on a pink square&#10;&#10;Description automatically generated">
            <a:extLst>
              <a:ext uri="{FF2B5EF4-FFF2-40B4-BE49-F238E27FC236}">
                <a16:creationId xmlns:a16="http://schemas.microsoft.com/office/drawing/2014/main" id="{81EC9F03-5BCC-CC90-3A5A-84801343B119}"/>
              </a:ext>
            </a:extLst>
          </p:cNvPr>
          <p:cNvPicPr>
            <a:picLocks noChangeAspect="1"/>
          </p:cNvPicPr>
          <p:nvPr/>
        </p:nvPicPr>
        <p:blipFill>
          <a:blip r:embed="rId4"/>
          <a:stretch>
            <a:fillRect/>
          </a:stretch>
        </p:blipFill>
        <p:spPr>
          <a:xfrm>
            <a:off x="834642" y="2862136"/>
            <a:ext cx="315180" cy="315180"/>
          </a:xfrm>
          <a:prstGeom prst="rect">
            <a:avLst/>
          </a:prstGeom>
        </p:spPr>
      </p:pic>
    </p:spTree>
    <p:extLst>
      <p:ext uri="{BB962C8B-B14F-4D97-AF65-F5344CB8AC3E}">
        <p14:creationId xmlns:p14="http://schemas.microsoft.com/office/powerpoint/2010/main" val="3982970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screen with black and green text&#10;&#10;Description automatically generated">
            <a:extLst>
              <a:ext uri="{FF2B5EF4-FFF2-40B4-BE49-F238E27FC236}">
                <a16:creationId xmlns:a16="http://schemas.microsoft.com/office/drawing/2014/main" id="{A3C28BF7-D001-D4E9-A7CD-39DFC704689C}"/>
              </a:ext>
            </a:extLst>
          </p:cNvPr>
          <p:cNvPicPr>
            <a:picLocks noChangeAspect="1"/>
          </p:cNvPicPr>
          <p:nvPr/>
        </p:nvPicPr>
        <p:blipFill rotWithShape="1">
          <a:blip r:embed="rId3"/>
          <a:srcRect l="11133" r="2684"/>
          <a:stretch/>
        </p:blipFill>
        <p:spPr>
          <a:xfrm>
            <a:off x="4795317" y="1830337"/>
            <a:ext cx="4174945" cy="1482826"/>
          </a:xfrm>
          <a:prstGeom prst="rect">
            <a:avLst/>
          </a:prstGeom>
        </p:spPr>
        <p:style>
          <a:lnRef idx="2">
            <a:schemeClr val="accent3"/>
          </a:lnRef>
          <a:fillRef idx="1">
            <a:schemeClr val="lt1"/>
          </a:fillRef>
          <a:effectRef idx="0">
            <a:schemeClr val="accent3"/>
          </a:effectRef>
          <a:fontRef idx="minor">
            <a:schemeClr val="dk1"/>
          </a:fontRef>
        </p:style>
      </p:pic>
      <p:sp>
        <p:nvSpPr>
          <p:cNvPr id="8" name="TextBox 7">
            <a:extLst>
              <a:ext uri="{FF2B5EF4-FFF2-40B4-BE49-F238E27FC236}">
                <a16:creationId xmlns:a16="http://schemas.microsoft.com/office/drawing/2014/main" id="{C3E8CEB2-A0BF-71CA-8415-BA828CA623BC}"/>
              </a:ext>
            </a:extLst>
          </p:cNvPr>
          <p:cNvSpPr txBox="1"/>
          <p:nvPr/>
        </p:nvSpPr>
        <p:spPr>
          <a:xfrm>
            <a:off x="1024130" y="594361"/>
            <a:ext cx="8119870" cy="1026948"/>
          </a:xfrm>
          <a:prstGeom prst="rect">
            <a:avLst/>
          </a:prstGeom>
          <a:noFill/>
        </p:spPr>
        <p:txBody>
          <a:bodyPr wrap="square">
            <a:spAutoFit/>
          </a:bodyPr>
          <a:lstStyle/>
          <a:p>
            <a:pPr>
              <a:lnSpc>
                <a:spcPct val="150000"/>
              </a:lnSpc>
            </a:pPr>
            <a:r>
              <a:rPr lang="en-US" dirty="0" err="1">
                <a:solidFill>
                  <a:srgbClr val="29261B"/>
                </a:solidFill>
                <a:latin typeface="Manrope" panose="020B0604020202020204" charset="0"/>
              </a:rPr>
              <a:t>NB</a:t>
            </a:r>
            <a:r>
              <a:rPr lang="en-US" b="0" i="0" dirty="0" err="1">
                <a:solidFill>
                  <a:srgbClr val="29261B"/>
                </a:solidFill>
                <a:effectLst/>
                <a:latin typeface="Manrope" panose="020B0604020202020204" charset="0"/>
              </a:rPr>
              <a:t>slicer</a:t>
            </a:r>
            <a:r>
              <a:rPr lang="en-US" b="0" i="0" dirty="0">
                <a:solidFill>
                  <a:srgbClr val="29261B"/>
                </a:solidFill>
                <a:effectLst/>
                <a:latin typeface="Manrope" panose="020B0604020202020204" charset="0"/>
              </a:rPr>
              <a:t> instruments code to </a:t>
            </a:r>
            <a:r>
              <a:rPr lang="en-US" b="1" i="0" dirty="0">
                <a:solidFill>
                  <a:srgbClr val="29261B"/>
                </a:solidFill>
                <a:effectLst/>
                <a:latin typeface="Manrope" panose="020B0604020202020204" charset="0"/>
              </a:rPr>
              <a:t>only run instrumentation on the first execution of statements</a:t>
            </a:r>
            <a:r>
              <a:rPr lang="en-US" b="1" dirty="0">
                <a:latin typeface="Manrope" panose="020B0604020202020204" charset="0"/>
              </a:rPr>
              <a:t>. </a:t>
            </a:r>
            <a:br>
              <a:rPr lang="en-US" dirty="0">
                <a:latin typeface="Manrope" panose="020B0604020202020204" charset="0"/>
              </a:rPr>
            </a:br>
            <a:r>
              <a:rPr lang="en-US" dirty="0">
                <a:latin typeface="Manrope" panose="020B0604020202020204" charset="0"/>
              </a:rPr>
              <a:t>This is realized by rewriting, e.g., for loops.</a:t>
            </a:r>
            <a:br>
              <a:rPr lang="en-US" dirty="0">
                <a:latin typeface="Manrope" panose="020B0604020202020204" charset="0"/>
              </a:rPr>
            </a:br>
            <a:r>
              <a:rPr lang="en-US" dirty="0">
                <a:latin typeface="Manrope" panose="020B0604020202020204" charset="0"/>
              </a:rPr>
              <a:t>For example:</a:t>
            </a:r>
            <a:endParaRPr lang="en-US" dirty="0"/>
          </a:p>
        </p:txBody>
      </p:sp>
      <p:sp>
        <p:nvSpPr>
          <p:cNvPr id="14" name="TextBox 13">
            <a:extLst>
              <a:ext uri="{FF2B5EF4-FFF2-40B4-BE49-F238E27FC236}">
                <a16:creationId xmlns:a16="http://schemas.microsoft.com/office/drawing/2014/main" id="{47C71F0B-0CDD-20CD-6812-C5DC41BD181F}"/>
              </a:ext>
            </a:extLst>
          </p:cNvPr>
          <p:cNvSpPr txBox="1"/>
          <p:nvPr/>
        </p:nvSpPr>
        <p:spPr>
          <a:xfrm>
            <a:off x="614868" y="2471409"/>
            <a:ext cx="4261102" cy="2321020"/>
          </a:xfrm>
          <a:prstGeom prst="rect">
            <a:avLst/>
          </a:prstGeom>
          <a:noFill/>
        </p:spPr>
        <p:txBody>
          <a:bodyPr wrap="square">
            <a:spAutoFit/>
          </a:bodyPr>
          <a:lstStyle/>
          <a:p>
            <a:pPr>
              <a:lnSpc>
                <a:spcPct val="150000"/>
              </a:lnSpc>
            </a:pPr>
            <a:r>
              <a:rPr lang="en-US" dirty="0">
                <a:latin typeface="Manrope" panose="020B0604020202020204" charset="0"/>
              </a:rPr>
              <a:t>If the body loop contains conditionals branches, any branches not initially taken will have a corresponding AST; </a:t>
            </a:r>
            <a:br>
              <a:rPr lang="en-US" dirty="0">
                <a:latin typeface="Manrope" panose="020B0604020202020204" charset="0"/>
              </a:rPr>
            </a:br>
            <a:r>
              <a:rPr lang="en-US" dirty="0">
                <a:latin typeface="Manrope" panose="020B0604020202020204" charset="0"/>
              </a:rPr>
              <a:t>For such cases, the dependency resolution will fall back to static behavior</a:t>
            </a:r>
            <a:endParaRPr lang="en-US" dirty="0"/>
          </a:p>
          <a:p>
            <a:pPr>
              <a:lnSpc>
                <a:spcPct val="150000"/>
              </a:lnSpc>
            </a:pPr>
            <a:r>
              <a:rPr lang="en-US" dirty="0">
                <a:latin typeface="Manrope" panose="020B0604020202020204" charset="0"/>
              </a:rPr>
              <a:t> </a:t>
            </a:r>
            <a:br>
              <a:rPr lang="en-US" dirty="0">
                <a:latin typeface="Manrope" panose="020B0604020202020204" charset="0"/>
              </a:rPr>
            </a:br>
            <a:endParaRPr lang="en-US" b="1" dirty="0">
              <a:latin typeface="Manrope" panose="020B0604020202020204" charset="0"/>
            </a:endParaRPr>
          </a:p>
        </p:txBody>
      </p:sp>
      <p:pic>
        <p:nvPicPr>
          <p:cNvPr id="4" name="Picture 3" descr="A pink square with a number one&#10;&#10;Description automatically generated">
            <a:extLst>
              <a:ext uri="{FF2B5EF4-FFF2-40B4-BE49-F238E27FC236}">
                <a16:creationId xmlns:a16="http://schemas.microsoft.com/office/drawing/2014/main" id="{025F7A51-E9AF-BA16-E75B-FA75F374E44D}"/>
              </a:ext>
            </a:extLst>
          </p:cNvPr>
          <p:cNvPicPr>
            <a:picLocks noChangeAspect="1"/>
          </p:cNvPicPr>
          <p:nvPr/>
        </p:nvPicPr>
        <p:blipFill>
          <a:blip r:embed="rId4"/>
          <a:stretch>
            <a:fillRect/>
          </a:stretch>
        </p:blipFill>
        <p:spPr>
          <a:xfrm>
            <a:off x="402338" y="768096"/>
            <a:ext cx="425060" cy="425060"/>
          </a:xfrm>
          <a:prstGeom prst="rect">
            <a:avLst/>
          </a:prstGeom>
        </p:spPr>
      </p:pic>
    </p:spTree>
    <p:extLst>
      <p:ext uri="{BB962C8B-B14F-4D97-AF65-F5344CB8AC3E}">
        <p14:creationId xmlns:p14="http://schemas.microsoft.com/office/powerpoint/2010/main" val="3592497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E389D-EF59-A704-29BA-88A01994EA73}"/>
              </a:ext>
            </a:extLst>
          </p:cNvPr>
          <p:cNvSpPr>
            <a:spLocks noGrp="1"/>
          </p:cNvSpPr>
          <p:nvPr>
            <p:ph type="title"/>
          </p:nvPr>
        </p:nvSpPr>
        <p:spPr>
          <a:xfrm>
            <a:off x="917391" y="378787"/>
            <a:ext cx="7663083" cy="705193"/>
          </a:xfrm>
        </p:spPr>
        <p:txBody>
          <a:bodyPr/>
          <a:lstStyle/>
          <a:p>
            <a:r>
              <a:rPr lang="en-US" sz="2400" dirty="0"/>
              <a:t>Rule-Based Dependency Inference for Libraries</a:t>
            </a:r>
          </a:p>
        </p:txBody>
      </p:sp>
      <p:sp>
        <p:nvSpPr>
          <p:cNvPr id="6" name="TextBox 5">
            <a:extLst>
              <a:ext uri="{FF2B5EF4-FFF2-40B4-BE49-F238E27FC236}">
                <a16:creationId xmlns:a16="http://schemas.microsoft.com/office/drawing/2014/main" id="{4DD39011-1622-EDD3-30A7-D0880A18CB27}"/>
              </a:ext>
            </a:extLst>
          </p:cNvPr>
          <p:cNvSpPr txBox="1"/>
          <p:nvPr/>
        </p:nvSpPr>
        <p:spPr>
          <a:xfrm>
            <a:off x="420624" y="1272332"/>
            <a:ext cx="7766446" cy="705193"/>
          </a:xfrm>
          <a:prstGeom prst="rect">
            <a:avLst/>
          </a:prstGeom>
          <a:noFill/>
        </p:spPr>
        <p:txBody>
          <a:bodyPr wrap="square">
            <a:spAutoFit/>
          </a:bodyPr>
          <a:lstStyle/>
          <a:p>
            <a:pPr>
              <a:lnSpc>
                <a:spcPct val="150000"/>
              </a:lnSpc>
            </a:pPr>
            <a:r>
              <a:rPr lang="en-US" b="0" i="0" dirty="0">
                <a:solidFill>
                  <a:srgbClr val="29261B"/>
                </a:solidFill>
                <a:effectLst/>
                <a:latin typeface="Manrope" panose="020B0604020202020204" charset="0"/>
              </a:rPr>
              <a:t>To reduce overhead, </a:t>
            </a:r>
            <a:r>
              <a:rPr lang="en-US" dirty="0" err="1">
                <a:solidFill>
                  <a:srgbClr val="29261B"/>
                </a:solidFill>
                <a:latin typeface="Manrope" panose="020B0604020202020204" charset="0"/>
              </a:rPr>
              <a:t>NB</a:t>
            </a:r>
            <a:r>
              <a:rPr lang="en-US" b="0" i="0" dirty="0" err="1">
                <a:solidFill>
                  <a:srgbClr val="29261B"/>
                </a:solidFill>
                <a:effectLst/>
                <a:latin typeface="Manrope" panose="020B0604020202020204" charset="0"/>
              </a:rPr>
              <a:t>slicer</a:t>
            </a:r>
            <a:r>
              <a:rPr lang="en-US" b="0" i="0" dirty="0">
                <a:solidFill>
                  <a:srgbClr val="29261B"/>
                </a:solidFill>
                <a:effectLst/>
                <a:latin typeface="Manrope" panose="020B0604020202020204" charset="0"/>
              </a:rPr>
              <a:t> </a:t>
            </a:r>
            <a:r>
              <a:rPr lang="en-US" b="1" i="0" dirty="0">
                <a:solidFill>
                  <a:srgbClr val="29261B"/>
                </a:solidFill>
                <a:effectLst/>
                <a:latin typeface="Manrope" panose="020B0604020202020204" charset="0"/>
              </a:rPr>
              <a:t>does not instrument code </a:t>
            </a:r>
            <a:r>
              <a:rPr lang="en-US" b="0" i="0" dirty="0">
                <a:solidFill>
                  <a:srgbClr val="29261B"/>
                </a:solidFill>
                <a:effectLst/>
                <a:latin typeface="Manrope" panose="020B0604020202020204" charset="0"/>
              </a:rPr>
              <a:t>from </a:t>
            </a:r>
            <a:r>
              <a:rPr lang="en-US" b="1" i="0" dirty="0">
                <a:solidFill>
                  <a:srgbClr val="29261B"/>
                </a:solidFill>
                <a:effectLst/>
                <a:latin typeface="Manrope" panose="020B0604020202020204" charset="0"/>
              </a:rPr>
              <a:t>external libraries</a:t>
            </a:r>
            <a:r>
              <a:rPr lang="en-US" b="0" i="0" dirty="0">
                <a:solidFill>
                  <a:srgbClr val="29261B"/>
                </a:solidFill>
                <a:effectLst/>
                <a:latin typeface="Manrope" panose="020B0604020202020204" charset="0"/>
              </a:rPr>
              <a:t>. </a:t>
            </a:r>
            <a:br>
              <a:rPr lang="en-US" b="0" i="0" dirty="0">
                <a:solidFill>
                  <a:srgbClr val="29261B"/>
                </a:solidFill>
                <a:effectLst/>
                <a:latin typeface="Manrope" panose="020B0604020202020204" charset="0"/>
              </a:rPr>
            </a:br>
            <a:r>
              <a:rPr lang="en-US" b="0" i="0" dirty="0">
                <a:solidFill>
                  <a:srgbClr val="29261B"/>
                </a:solidFill>
                <a:effectLst/>
                <a:latin typeface="Manrope" panose="020B0604020202020204" charset="0"/>
              </a:rPr>
              <a:t>However, library calls can still introduce data dependencies that need to be captured.</a:t>
            </a:r>
            <a:endParaRPr lang="en-US" dirty="0">
              <a:latin typeface="Manrope" panose="020B0604020202020204" charset="0"/>
            </a:endParaRPr>
          </a:p>
        </p:txBody>
      </p:sp>
      <p:sp>
        <p:nvSpPr>
          <p:cNvPr id="8" name="TextBox 7">
            <a:extLst>
              <a:ext uri="{FF2B5EF4-FFF2-40B4-BE49-F238E27FC236}">
                <a16:creationId xmlns:a16="http://schemas.microsoft.com/office/drawing/2014/main" id="{72FA3372-78AF-AFDC-D538-6B22525A898A}"/>
              </a:ext>
            </a:extLst>
          </p:cNvPr>
          <p:cNvSpPr txBox="1"/>
          <p:nvPr/>
        </p:nvSpPr>
        <p:spPr>
          <a:xfrm>
            <a:off x="420624" y="2396918"/>
            <a:ext cx="6545560" cy="382028"/>
          </a:xfrm>
          <a:prstGeom prst="rect">
            <a:avLst/>
          </a:prstGeom>
          <a:noFill/>
        </p:spPr>
        <p:txBody>
          <a:bodyPr wrap="square">
            <a:spAutoFit/>
          </a:bodyPr>
          <a:lstStyle/>
          <a:p>
            <a:pPr algn="l">
              <a:lnSpc>
                <a:spcPct val="150000"/>
              </a:lnSpc>
            </a:pPr>
            <a:r>
              <a:rPr lang="en-US" b="0" i="0" dirty="0" err="1">
                <a:solidFill>
                  <a:srgbClr val="29261B"/>
                </a:solidFill>
                <a:effectLst/>
                <a:latin typeface="Manrope" panose="020B0604020202020204" charset="0"/>
              </a:rPr>
              <a:t>N</a:t>
            </a:r>
            <a:r>
              <a:rPr lang="en-US" dirty="0" err="1">
                <a:solidFill>
                  <a:srgbClr val="29261B"/>
                </a:solidFill>
                <a:latin typeface="Manrope" panose="020B0604020202020204" charset="0"/>
              </a:rPr>
              <a:t>B</a:t>
            </a:r>
            <a:r>
              <a:rPr lang="en-US" b="0" i="0" dirty="0" err="1">
                <a:solidFill>
                  <a:srgbClr val="29261B"/>
                </a:solidFill>
                <a:effectLst/>
                <a:latin typeface="Manrope" panose="020B0604020202020204" charset="0"/>
              </a:rPr>
              <a:t>slicer</a:t>
            </a:r>
            <a:r>
              <a:rPr lang="en-US" b="0" i="0" dirty="0">
                <a:solidFill>
                  <a:srgbClr val="29261B"/>
                </a:solidFill>
                <a:effectLst/>
                <a:latin typeface="Manrope" panose="020B0604020202020204" charset="0"/>
              </a:rPr>
              <a:t> handles </a:t>
            </a:r>
            <a:r>
              <a:rPr lang="en-US" dirty="0">
                <a:solidFill>
                  <a:srgbClr val="29261B"/>
                </a:solidFill>
                <a:latin typeface="Manrope" panose="020B0604020202020204" charset="0"/>
              </a:rPr>
              <a:t>external libraries calls</a:t>
            </a:r>
            <a:r>
              <a:rPr lang="en-US" b="0" i="0" dirty="0">
                <a:solidFill>
                  <a:srgbClr val="29261B"/>
                </a:solidFill>
                <a:effectLst/>
                <a:latin typeface="Manrope" panose="020B0604020202020204" charset="0"/>
              </a:rPr>
              <a:t> using </a:t>
            </a:r>
            <a:r>
              <a:rPr lang="en-US" dirty="0">
                <a:solidFill>
                  <a:srgbClr val="29261B"/>
                </a:solidFill>
                <a:latin typeface="Manrope" panose="020B0604020202020204" charset="0"/>
              </a:rPr>
              <a:t>two simple rules</a:t>
            </a:r>
            <a:r>
              <a:rPr lang="en-US" b="0" i="0" dirty="0">
                <a:solidFill>
                  <a:srgbClr val="29261B"/>
                </a:solidFill>
                <a:effectLst/>
                <a:latin typeface="Manrope" panose="020B0604020202020204" charset="0"/>
              </a:rPr>
              <a:t>:</a:t>
            </a:r>
          </a:p>
        </p:txBody>
      </p:sp>
      <p:pic>
        <p:nvPicPr>
          <p:cNvPr id="4" name="Picture 3">
            <a:extLst>
              <a:ext uri="{FF2B5EF4-FFF2-40B4-BE49-F238E27FC236}">
                <a16:creationId xmlns:a16="http://schemas.microsoft.com/office/drawing/2014/main" id="{F14D614E-8FFB-2EFD-D827-A2AEF3A1AA42}"/>
              </a:ext>
            </a:extLst>
          </p:cNvPr>
          <p:cNvPicPr>
            <a:picLocks noChangeAspect="1"/>
          </p:cNvPicPr>
          <p:nvPr/>
        </p:nvPicPr>
        <p:blipFill>
          <a:blip r:embed="rId3"/>
          <a:stretch>
            <a:fillRect/>
          </a:stretch>
        </p:blipFill>
        <p:spPr>
          <a:xfrm>
            <a:off x="7155712" y="3021887"/>
            <a:ext cx="1818801" cy="1940055"/>
          </a:xfrm>
          <a:prstGeom prst="rect">
            <a:avLst/>
          </a:prstGeom>
          <a:ln>
            <a:noFill/>
          </a:ln>
          <a:effectLst>
            <a:softEdge rad="112500"/>
          </a:effectLst>
        </p:spPr>
      </p:pic>
      <p:sp>
        <p:nvSpPr>
          <p:cNvPr id="7" name="TextBox 6">
            <a:extLst>
              <a:ext uri="{FF2B5EF4-FFF2-40B4-BE49-F238E27FC236}">
                <a16:creationId xmlns:a16="http://schemas.microsoft.com/office/drawing/2014/main" id="{0F27FFD5-1F9C-982E-8591-3C6876B1D16C}"/>
              </a:ext>
            </a:extLst>
          </p:cNvPr>
          <p:cNvSpPr txBox="1"/>
          <p:nvPr/>
        </p:nvSpPr>
        <p:spPr>
          <a:xfrm>
            <a:off x="293034" y="2963557"/>
            <a:ext cx="6139664" cy="70519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b="0" i="0" dirty="0">
                <a:solidFill>
                  <a:srgbClr val="29261B"/>
                </a:solidFill>
                <a:effectLst/>
                <a:latin typeface="Manrope" panose="020B0604020202020204" charset="0"/>
              </a:rPr>
              <a:t>Calls that </a:t>
            </a:r>
            <a:r>
              <a:rPr lang="en-US" b="1" i="0" dirty="0">
                <a:solidFill>
                  <a:schemeClr val="accent3">
                    <a:lumMod val="50000"/>
                  </a:schemeClr>
                </a:solidFill>
                <a:effectLst/>
                <a:latin typeface="Manrope" panose="020B0604020202020204" charset="0"/>
              </a:rPr>
              <a:t>return a value </a:t>
            </a:r>
            <a:r>
              <a:rPr lang="en-US" b="0" i="0" dirty="0">
                <a:solidFill>
                  <a:srgbClr val="29261B"/>
                </a:solidFill>
                <a:effectLst/>
                <a:latin typeface="Manrope" panose="020B0604020202020204" charset="0"/>
              </a:rPr>
              <a:t>are assumed to not mutate state or introduce dependencies.</a:t>
            </a:r>
          </a:p>
        </p:txBody>
      </p:sp>
      <p:sp>
        <p:nvSpPr>
          <p:cNvPr id="10" name="TextBox 9">
            <a:extLst>
              <a:ext uri="{FF2B5EF4-FFF2-40B4-BE49-F238E27FC236}">
                <a16:creationId xmlns:a16="http://schemas.microsoft.com/office/drawing/2014/main" id="{5E9B268D-AE53-CA54-96B5-9D79F2C0FD71}"/>
              </a:ext>
            </a:extLst>
          </p:cNvPr>
          <p:cNvSpPr txBox="1"/>
          <p:nvPr/>
        </p:nvSpPr>
        <p:spPr>
          <a:xfrm>
            <a:off x="169487" y="3755885"/>
            <a:ext cx="6398290" cy="70519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b="0" i="0" dirty="0">
                <a:solidFill>
                  <a:srgbClr val="29261B"/>
                </a:solidFill>
                <a:effectLst/>
                <a:latin typeface="Manrope" panose="020B0604020202020204" charset="0"/>
              </a:rPr>
              <a:t>Calls that </a:t>
            </a:r>
            <a:r>
              <a:rPr lang="en-US" b="1" i="0" dirty="0">
                <a:solidFill>
                  <a:schemeClr val="accent3">
                    <a:lumMod val="50000"/>
                  </a:schemeClr>
                </a:solidFill>
                <a:effectLst/>
                <a:latin typeface="Manrope" panose="020B0604020202020204" charset="0"/>
              </a:rPr>
              <a:t>return None </a:t>
            </a:r>
            <a:r>
              <a:rPr lang="en-US" b="0" i="0" dirty="0">
                <a:solidFill>
                  <a:srgbClr val="29261B"/>
                </a:solidFill>
                <a:effectLst/>
                <a:latin typeface="Manrope" panose="020B0604020202020204" charset="0"/>
              </a:rPr>
              <a:t>are assumed to </a:t>
            </a:r>
            <a:r>
              <a:rPr lang="en-US" b="1" i="0" u="sng" dirty="0">
                <a:solidFill>
                  <a:srgbClr val="29261B"/>
                </a:solidFill>
                <a:effectLst/>
                <a:latin typeface="Manrope" panose="020B0604020202020204" charset="0"/>
              </a:rPr>
              <a:t>potentially</a:t>
            </a:r>
            <a:r>
              <a:rPr lang="en-US" b="0" i="0" dirty="0">
                <a:solidFill>
                  <a:srgbClr val="29261B"/>
                </a:solidFill>
                <a:effectLst/>
                <a:latin typeface="Manrope" panose="020B0604020202020204" charset="0"/>
              </a:rPr>
              <a:t> mutate state and introduce dependencies from arguments to the mutated object.</a:t>
            </a:r>
          </a:p>
        </p:txBody>
      </p:sp>
      <p:pic>
        <p:nvPicPr>
          <p:cNvPr id="3" name="Picture 2" descr="A black number on a pink square&#10;&#10;Description automatically generated">
            <a:extLst>
              <a:ext uri="{FF2B5EF4-FFF2-40B4-BE49-F238E27FC236}">
                <a16:creationId xmlns:a16="http://schemas.microsoft.com/office/drawing/2014/main" id="{38127FF3-A1F8-1556-6134-4062CC9B01E4}"/>
              </a:ext>
            </a:extLst>
          </p:cNvPr>
          <p:cNvPicPr>
            <a:picLocks noChangeAspect="1"/>
          </p:cNvPicPr>
          <p:nvPr/>
        </p:nvPicPr>
        <p:blipFill>
          <a:blip r:embed="rId4"/>
          <a:stretch>
            <a:fillRect/>
          </a:stretch>
        </p:blipFill>
        <p:spPr>
          <a:xfrm>
            <a:off x="360987" y="644146"/>
            <a:ext cx="405078" cy="405078"/>
          </a:xfrm>
          <a:prstGeom prst="rect">
            <a:avLst/>
          </a:prstGeom>
        </p:spPr>
      </p:pic>
      <p:sp>
        <p:nvSpPr>
          <p:cNvPr id="12" name="TextBox 11">
            <a:extLst>
              <a:ext uri="{FF2B5EF4-FFF2-40B4-BE49-F238E27FC236}">
                <a16:creationId xmlns:a16="http://schemas.microsoft.com/office/drawing/2014/main" id="{CD680646-1898-4AFE-5295-7B08D1BF3D46}"/>
              </a:ext>
            </a:extLst>
          </p:cNvPr>
          <p:cNvSpPr txBox="1"/>
          <p:nvPr/>
        </p:nvSpPr>
        <p:spPr>
          <a:xfrm>
            <a:off x="6090026" y="2116714"/>
            <a:ext cx="3090550" cy="827791"/>
          </a:xfrm>
          <a:prstGeom prst="rect">
            <a:avLst/>
          </a:prstGeom>
          <a:noFill/>
        </p:spPr>
        <p:txBody>
          <a:bodyPr wrap="square">
            <a:spAutoFit/>
          </a:bodyPr>
          <a:lstStyle/>
          <a:p>
            <a:pPr marL="158750" marR="0" lvl="0" algn="l" defTabSz="914400" rtl="0" eaLnBrk="1" fontAlgn="auto" latinLnBrk="0" hangingPunct="1">
              <a:lnSpc>
                <a:spcPct val="150000"/>
              </a:lnSpc>
              <a:spcBef>
                <a:spcPts val="0"/>
              </a:spcBef>
              <a:spcAft>
                <a:spcPts val="0"/>
              </a:spcAft>
              <a:buClr>
                <a:srgbClr val="000000"/>
              </a:buClr>
              <a:buSzPts val="1100"/>
              <a:tabLst/>
              <a:defRPr/>
            </a:pPr>
            <a:r>
              <a:rPr lang="en-US" sz="1100" b="1" i="0" dirty="0">
                <a:solidFill>
                  <a:srgbClr val="FF0000"/>
                </a:solidFill>
                <a:effectLst/>
                <a:latin typeface="Manrope" panose="020B0604020202020204" charset="0"/>
              </a:rPr>
              <a:t>Reminder - </a:t>
            </a:r>
            <a:r>
              <a:rPr lang="en-US" sz="1100" i="0" dirty="0">
                <a:solidFill>
                  <a:schemeClr val="tx1"/>
                </a:solidFill>
                <a:effectLst/>
                <a:latin typeface="Manrope" panose="020B0604020202020204" charset="0"/>
              </a:rPr>
              <a:t>Modification of the state </a:t>
            </a:r>
            <a:r>
              <a:rPr lang="en-US" sz="1100" b="0" i="0" dirty="0">
                <a:solidFill>
                  <a:schemeClr val="tx1"/>
                </a:solidFill>
                <a:effectLst/>
                <a:latin typeface="Manrope" panose="020B0604020202020204" charset="0"/>
              </a:rPr>
              <a:t>by a function, means it changes the values of variables or objects </a:t>
            </a:r>
            <a:r>
              <a:rPr lang="en-US" sz="1100" b="0" i="0" u="sng" dirty="0">
                <a:solidFill>
                  <a:schemeClr val="tx1"/>
                </a:solidFill>
                <a:effectLst/>
                <a:latin typeface="Manrope" panose="020B0604020202020204" charset="0"/>
              </a:rPr>
              <a:t>beyond</a:t>
            </a:r>
            <a:r>
              <a:rPr lang="en-US" sz="1100" b="0" i="0" dirty="0">
                <a:solidFill>
                  <a:schemeClr val="tx1"/>
                </a:solidFill>
                <a:effectLst/>
                <a:latin typeface="Manrope" panose="020B0604020202020204" charset="0"/>
              </a:rPr>
              <a:t> its own scope.</a:t>
            </a:r>
            <a:endParaRPr lang="en-US" sz="1000" dirty="0">
              <a:solidFill>
                <a:schemeClr val="tx1"/>
              </a:solidFill>
              <a:latin typeface="Manrope" panose="020B0604020202020204" charset="0"/>
            </a:endParaRPr>
          </a:p>
        </p:txBody>
      </p:sp>
    </p:spTree>
    <p:extLst>
      <p:ext uri="{BB962C8B-B14F-4D97-AF65-F5344CB8AC3E}">
        <p14:creationId xmlns:p14="http://schemas.microsoft.com/office/powerpoint/2010/main" val="3340929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1C913-CA5D-74D6-DAA5-41DFB3B66342}"/>
              </a:ext>
            </a:extLst>
          </p:cNvPr>
          <p:cNvSpPr>
            <a:spLocks noGrp="1"/>
          </p:cNvSpPr>
          <p:nvPr>
            <p:ph type="title"/>
          </p:nvPr>
        </p:nvSpPr>
        <p:spPr>
          <a:xfrm>
            <a:off x="1723929" y="2010000"/>
            <a:ext cx="5302510" cy="1123500"/>
          </a:xfrm>
        </p:spPr>
        <p:txBody>
          <a:bodyPr/>
          <a:lstStyle/>
          <a:p>
            <a:r>
              <a:rPr lang="en-US" dirty="0"/>
              <a:t>EMPIRICAL STUDY</a:t>
            </a:r>
          </a:p>
        </p:txBody>
      </p:sp>
      <p:sp>
        <p:nvSpPr>
          <p:cNvPr id="6" name="TextBox 5">
            <a:extLst>
              <a:ext uri="{FF2B5EF4-FFF2-40B4-BE49-F238E27FC236}">
                <a16:creationId xmlns:a16="http://schemas.microsoft.com/office/drawing/2014/main" id="{7730EE29-FCB6-AC7A-2FC7-E552D3A56D7D}"/>
              </a:ext>
            </a:extLst>
          </p:cNvPr>
          <p:cNvSpPr txBox="1"/>
          <p:nvPr/>
        </p:nvSpPr>
        <p:spPr>
          <a:xfrm>
            <a:off x="5273335" y="3518853"/>
            <a:ext cx="3870665" cy="1200329"/>
          </a:xfrm>
          <a:prstGeom prst="rect">
            <a:avLst/>
          </a:prstGeom>
          <a:noFill/>
        </p:spPr>
        <p:txBody>
          <a:bodyPr wrap="square">
            <a:spAutoFit/>
          </a:bodyPr>
          <a:lstStyle/>
          <a:p>
            <a:pPr algn="ctr"/>
            <a:r>
              <a:rPr lang="en-US" sz="3600" dirty="0">
                <a:latin typeface="Manrope" panose="020B0604020202020204" charset="0"/>
              </a:rPr>
              <a:t>computational overhead</a:t>
            </a:r>
          </a:p>
        </p:txBody>
      </p:sp>
      <p:sp>
        <p:nvSpPr>
          <p:cNvPr id="8" name="TextBox 7">
            <a:extLst>
              <a:ext uri="{FF2B5EF4-FFF2-40B4-BE49-F238E27FC236}">
                <a16:creationId xmlns:a16="http://schemas.microsoft.com/office/drawing/2014/main" id="{A3DF4E97-2C88-377D-8D98-F764A27C6ED4}"/>
              </a:ext>
            </a:extLst>
          </p:cNvPr>
          <p:cNvSpPr txBox="1"/>
          <p:nvPr/>
        </p:nvSpPr>
        <p:spPr>
          <a:xfrm>
            <a:off x="308811" y="3795853"/>
            <a:ext cx="2299317" cy="646331"/>
          </a:xfrm>
          <a:prstGeom prst="rect">
            <a:avLst/>
          </a:prstGeom>
          <a:noFill/>
        </p:spPr>
        <p:txBody>
          <a:bodyPr wrap="square">
            <a:spAutoFit/>
          </a:bodyPr>
          <a:lstStyle/>
          <a:p>
            <a:r>
              <a:rPr lang="en-US" sz="3600" dirty="0">
                <a:latin typeface="Manrope" panose="020B0604020202020204" charset="0"/>
              </a:rPr>
              <a:t>Slice size</a:t>
            </a:r>
          </a:p>
        </p:txBody>
      </p:sp>
      <p:pic>
        <p:nvPicPr>
          <p:cNvPr id="4" name="Picture 3" descr="A diagram of a scientific research process&#10;&#10;Description automatically generated with medium confidence">
            <a:extLst>
              <a:ext uri="{FF2B5EF4-FFF2-40B4-BE49-F238E27FC236}">
                <a16:creationId xmlns:a16="http://schemas.microsoft.com/office/drawing/2014/main" id="{14533705-49E5-C95B-C396-918CDE0496A6}"/>
              </a:ext>
            </a:extLst>
          </p:cNvPr>
          <p:cNvPicPr>
            <a:picLocks noChangeAspect="1"/>
          </p:cNvPicPr>
          <p:nvPr/>
        </p:nvPicPr>
        <p:blipFill rotWithShape="1">
          <a:blip r:embed="rId3"/>
          <a:srcRect l="22274" t="7588" r="21608" b="5454"/>
          <a:stretch/>
        </p:blipFill>
        <p:spPr>
          <a:xfrm>
            <a:off x="3253468" y="250059"/>
            <a:ext cx="2019867" cy="1874103"/>
          </a:xfrm>
          <a:prstGeom prst="rect">
            <a:avLst/>
          </a:prstGeom>
          <a:ln>
            <a:noFill/>
          </a:ln>
          <a:effectLst>
            <a:softEdge rad="112500"/>
          </a:effectLst>
        </p:spPr>
      </p:pic>
    </p:spTree>
    <p:extLst>
      <p:ext uri="{BB962C8B-B14F-4D97-AF65-F5344CB8AC3E}">
        <p14:creationId xmlns:p14="http://schemas.microsoft.com/office/powerpoint/2010/main" val="3388395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FF5FF-AFE0-168B-88FF-9E2AD6C1EE24}"/>
              </a:ext>
            </a:extLst>
          </p:cNvPr>
          <p:cNvSpPr>
            <a:spLocks noGrp="1"/>
          </p:cNvSpPr>
          <p:nvPr>
            <p:ph type="title"/>
          </p:nvPr>
        </p:nvSpPr>
        <p:spPr>
          <a:xfrm>
            <a:off x="3304302" y="265175"/>
            <a:ext cx="2374122" cy="823607"/>
          </a:xfrm>
        </p:spPr>
        <p:txBody>
          <a:bodyPr/>
          <a:lstStyle/>
          <a:p>
            <a:r>
              <a:rPr lang="en-US" dirty="0"/>
              <a:t>Metrics</a:t>
            </a:r>
          </a:p>
        </p:txBody>
      </p:sp>
      <p:sp>
        <p:nvSpPr>
          <p:cNvPr id="6" name="TextBox 5">
            <a:extLst>
              <a:ext uri="{FF2B5EF4-FFF2-40B4-BE49-F238E27FC236}">
                <a16:creationId xmlns:a16="http://schemas.microsoft.com/office/drawing/2014/main" id="{DD26BBE0-7FF6-81C1-11DD-27D172472CF5}"/>
              </a:ext>
            </a:extLst>
          </p:cNvPr>
          <p:cNvSpPr txBox="1"/>
          <p:nvPr/>
        </p:nvSpPr>
        <p:spPr>
          <a:xfrm>
            <a:off x="335415" y="1525733"/>
            <a:ext cx="8311896" cy="1674689"/>
          </a:xfrm>
          <a:prstGeom prst="rect">
            <a:avLst/>
          </a:prstGeom>
          <a:noFill/>
        </p:spPr>
        <p:txBody>
          <a:bodyPr wrap="square">
            <a:spAutoFit/>
          </a:bodyPr>
          <a:lstStyle/>
          <a:p>
            <a:pPr>
              <a:lnSpc>
                <a:spcPct val="150000"/>
              </a:lnSpc>
            </a:pPr>
            <a:r>
              <a:rPr lang="en-US" b="1" dirty="0">
                <a:latin typeface="Manrope" panose="020B0604020202020204" charset="0"/>
              </a:rPr>
              <a:t>Slice Size Ratio </a:t>
            </a:r>
            <a:r>
              <a:rPr lang="en-US" dirty="0">
                <a:latin typeface="Manrope" panose="020B0604020202020204" charset="0"/>
              </a:rPr>
              <a:t>- For a notebook session S and slice T ⊆S, the slice size ratio is defined as the </a:t>
            </a:r>
            <a:r>
              <a:rPr lang="en-US" b="1" dirty="0">
                <a:solidFill>
                  <a:schemeClr val="accent3">
                    <a:lumMod val="75000"/>
                  </a:schemeClr>
                </a:solidFill>
                <a:latin typeface="Manrope" panose="020B0604020202020204" charset="0"/>
              </a:rPr>
              <a:t>number of statements in that slice </a:t>
            </a:r>
            <a:r>
              <a:rPr lang="en-US" dirty="0">
                <a:latin typeface="Manrope" panose="020B0604020202020204" charset="0"/>
              </a:rPr>
              <a:t>divided by </a:t>
            </a:r>
            <a:r>
              <a:rPr lang="en-US" b="1" dirty="0">
                <a:solidFill>
                  <a:schemeClr val="accent3">
                    <a:lumMod val="75000"/>
                  </a:schemeClr>
                </a:solidFill>
                <a:latin typeface="Manrope" panose="020B0604020202020204" charset="0"/>
              </a:rPr>
              <a:t>the number of statements in the full session</a:t>
            </a:r>
            <a:r>
              <a:rPr lang="en-US" dirty="0">
                <a:latin typeface="Manrope" panose="020B0604020202020204" charset="0"/>
              </a:rPr>
              <a:t>, </a:t>
            </a:r>
            <a:br>
              <a:rPr lang="en-US" dirty="0">
                <a:latin typeface="Manrope" panose="020B0604020202020204" charset="0"/>
              </a:rPr>
            </a:br>
            <a:r>
              <a:rPr lang="en-US" b="1" dirty="0">
                <a:latin typeface="Manrope" panose="020B0604020202020204" charset="0"/>
              </a:rPr>
              <a:t>|T |/|S |</a:t>
            </a:r>
            <a:r>
              <a:rPr lang="en-US" dirty="0">
                <a:latin typeface="Manrope" panose="020B0604020202020204" charset="0"/>
              </a:rPr>
              <a:t>.</a:t>
            </a:r>
            <a:r>
              <a:rPr lang="en-US" b="1" dirty="0">
                <a:latin typeface="Manrope" panose="020B0604020202020204" charset="0"/>
              </a:rPr>
              <a:t> </a:t>
            </a:r>
            <a:br>
              <a:rPr lang="en-US" b="1" dirty="0">
                <a:latin typeface="Manrope" panose="020B0604020202020204" charset="0"/>
              </a:rPr>
            </a:br>
            <a:r>
              <a:rPr lang="en-US" dirty="0">
                <a:latin typeface="Manrope" panose="020B0604020202020204" charset="0"/>
              </a:rPr>
              <a:t>Assuming equivalent execution results, </a:t>
            </a:r>
            <a:r>
              <a:rPr lang="en-US" b="1" dirty="0">
                <a:latin typeface="Manrope" panose="020B0604020202020204" charset="0"/>
              </a:rPr>
              <a:t>smaller slice sizes are preferred </a:t>
            </a:r>
            <a:r>
              <a:rPr lang="en-US" dirty="0">
                <a:latin typeface="Manrope" panose="020B0604020202020204" charset="0"/>
              </a:rPr>
              <a:t>because they require less time to execute and are more readable.</a:t>
            </a:r>
          </a:p>
        </p:txBody>
      </p:sp>
      <p:sp>
        <p:nvSpPr>
          <p:cNvPr id="8" name="TextBox 7">
            <a:extLst>
              <a:ext uri="{FF2B5EF4-FFF2-40B4-BE49-F238E27FC236}">
                <a16:creationId xmlns:a16="http://schemas.microsoft.com/office/drawing/2014/main" id="{34305716-BFAD-78E2-CD86-5B0E67B9D008}"/>
              </a:ext>
            </a:extLst>
          </p:cNvPr>
          <p:cNvSpPr txBox="1"/>
          <p:nvPr/>
        </p:nvSpPr>
        <p:spPr>
          <a:xfrm>
            <a:off x="335415" y="3703663"/>
            <a:ext cx="8058777" cy="1028358"/>
          </a:xfrm>
          <a:prstGeom prst="rect">
            <a:avLst/>
          </a:prstGeom>
          <a:noFill/>
        </p:spPr>
        <p:txBody>
          <a:bodyPr wrap="square">
            <a:spAutoFit/>
          </a:bodyPr>
          <a:lstStyle/>
          <a:p>
            <a:pPr>
              <a:lnSpc>
                <a:spcPct val="150000"/>
              </a:lnSpc>
            </a:pPr>
            <a:r>
              <a:rPr lang="en-US" b="1" dirty="0">
                <a:latin typeface="Manrope" panose="020B0604020202020204" charset="0"/>
              </a:rPr>
              <a:t>Session Latency and Overhead - </a:t>
            </a:r>
            <a:r>
              <a:rPr lang="en-US" dirty="0">
                <a:latin typeface="Manrope" panose="020B0604020202020204" charset="0"/>
              </a:rPr>
              <a:t>The session latency is defined as </a:t>
            </a:r>
            <a:r>
              <a:rPr lang="en-US" b="1" dirty="0">
                <a:solidFill>
                  <a:schemeClr val="accent3">
                    <a:lumMod val="75000"/>
                  </a:schemeClr>
                </a:solidFill>
                <a:latin typeface="Manrope" panose="020B0604020202020204" charset="0"/>
              </a:rPr>
              <a:t>the notebook execution time under different methods</a:t>
            </a:r>
            <a:r>
              <a:rPr lang="en-US" dirty="0">
                <a:latin typeface="Manrope" panose="020B0604020202020204" charset="0"/>
              </a:rPr>
              <a:t>. We define the calculation of overhead as the </a:t>
            </a:r>
            <a:r>
              <a:rPr lang="en-US" dirty="0" err="1">
                <a:latin typeface="Manrope" panose="020B0604020202020204" charset="0"/>
              </a:rPr>
              <a:t>nbslicer</a:t>
            </a:r>
            <a:r>
              <a:rPr lang="en-US" dirty="0">
                <a:latin typeface="Manrope" panose="020B0604020202020204" charset="0"/>
              </a:rPr>
              <a:t> session latency divided by the </a:t>
            </a:r>
            <a:r>
              <a:rPr lang="en-US" dirty="0" err="1">
                <a:latin typeface="Manrope" panose="020B0604020202020204" charset="0"/>
              </a:rPr>
              <a:t>IPython</a:t>
            </a:r>
            <a:r>
              <a:rPr lang="en-US" dirty="0">
                <a:latin typeface="Manrope" panose="020B0604020202020204" charset="0"/>
              </a:rPr>
              <a:t> session latency.</a:t>
            </a:r>
          </a:p>
        </p:txBody>
      </p:sp>
      <p:sp>
        <p:nvSpPr>
          <p:cNvPr id="4" name="Google Shape;10495;p134">
            <a:extLst>
              <a:ext uri="{FF2B5EF4-FFF2-40B4-BE49-F238E27FC236}">
                <a16:creationId xmlns:a16="http://schemas.microsoft.com/office/drawing/2014/main" id="{608C3C98-C59F-788C-0100-0E939C303F64}"/>
              </a:ext>
            </a:extLst>
          </p:cNvPr>
          <p:cNvSpPr/>
          <p:nvPr/>
        </p:nvSpPr>
        <p:spPr>
          <a:xfrm>
            <a:off x="2222205" y="265174"/>
            <a:ext cx="903768" cy="823608"/>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chemeClr val="accent3">
              <a:lumMod val="50000"/>
            </a:schemeClr>
          </a:solidFill>
          <a:ln>
            <a:solidFill>
              <a:schemeClr val="bg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290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9D901-2B6D-3535-CB39-A1744D5EA549}"/>
              </a:ext>
            </a:extLst>
          </p:cNvPr>
          <p:cNvSpPr>
            <a:spLocks noGrp="1"/>
          </p:cNvSpPr>
          <p:nvPr>
            <p:ph type="title"/>
          </p:nvPr>
        </p:nvSpPr>
        <p:spPr>
          <a:xfrm>
            <a:off x="478795" y="264710"/>
            <a:ext cx="3273559" cy="629920"/>
          </a:xfrm>
        </p:spPr>
        <p:txBody>
          <a:bodyPr/>
          <a:lstStyle/>
          <a:p>
            <a:r>
              <a:rPr lang="en-US" sz="3600" dirty="0"/>
              <a:t>Overview</a:t>
            </a:r>
          </a:p>
        </p:txBody>
      </p:sp>
      <p:sp>
        <p:nvSpPr>
          <p:cNvPr id="6" name="TextBox 5">
            <a:extLst>
              <a:ext uri="{FF2B5EF4-FFF2-40B4-BE49-F238E27FC236}">
                <a16:creationId xmlns:a16="http://schemas.microsoft.com/office/drawing/2014/main" id="{DDAB7A2D-2299-8122-B928-64C1BDD662BD}"/>
              </a:ext>
            </a:extLst>
          </p:cNvPr>
          <p:cNvSpPr txBox="1"/>
          <p:nvPr/>
        </p:nvSpPr>
        <p:spPr>
          <a:xfrm>
            <a:off x="295564" y="1259155"/>
            <a:ext cx="4784437" cy="307777"/>
          </a:xfrm>
          <a:prstGeom prst="rect">
            <a:avLst/>
          </a:prstGeom>
          <a:noFill/>
        </p:spPr>
        <p:txBody>
          <a:bodyPr wrap="square">
            <a:spAutoFit/>
          </a:bodyPr>
          <a:lstStyle/>
          <a:p>
            <a:pPr marL="158750" indent="0">
              <a:buNone/>
            </a:pPr>
            <a:r>
              <a:rPr lang="en-US" dirty="0">
                <a:latin typeface="Manrope" panose="020B0604020202020204" charset="0"/>
              </a:rPr>
              <a:t>1. The problem - Computational notebooks are messy </a:t>
            </a:r>
          </a:p>
        </p:txBody>
      </p:sp>
      <p:sp>
        <p:nvSpPr>
          <p:cNvPr id="8" name="TextBox 7">
            <a:extLst>
              <a:ext uri="{FF2B5EF4-FFF2-40B4-BE49-F238E27FC236}">
                <a16:creationId xmlns:a16="http://schemas.microsoft.com/office/drawing/2014/main" id="{D2263D82-1B64-9C50-3A5B-02679C64FF5C}"/>
              </a:ext>
            </a:extLst>
          </p:cNvPr>
          <p:cNvSpPr txBox="1"/>
          <p:nvPr/>
        </p:nvSpPr>
        <p:spPr>
          <a:xfrm>
            <a:off x="295564" y="1976413"/>
            <a:ext cx="7052293" cy="1351524"/>
          </a:xfrm>
          <a:prstGeom prst="rect">
            <a:avLst/>
          </a:prstGeom>
          <a:noFill/>
        </p:spPr>
        <p:txBody>
          <a:bodyPr wrap="square">
            <a:spAutoFit/>
          </a:bodyPr>
          <a:lstStyle/>
          <a:p>
            <a:pPr marL="158750">
              <a:lnSpc>
                <a:spcPct val="150000"/>
              </a:lnSpc>
            </a:pPr>
            <a:r>
              <a:rPr lang="en-US" dirty="0">
                <a:latin typeface="Manrope" panose="020B0604020202020204" charset="0"/>
              </a:rPr>
              <a:t>2. The goal – </a:t>
            </a:r>
            <a:r>
              <a:rPr lang="en-US" u="sng" dirty="0">
                <a:latin typeface="Manrope" panose="020B0604020202020204" charset="0"/>
              </a:rPr>
              <a:t>developing a tool </a:t>
            </a:r>
            <a:r>
              <a:rPr lang="en-US" dirty="0">
                <a:latin typeface="Manrope" panose="020B0604020202020204" charset="0"/>
              </a:rPr>
              <a:t>to create small and accurate slices of the notebook, when needed. In that case, we can follow dependencies, and include just the statements that affect some calculation or are affected by it.</a:t>
            </a:r>
          </a:p>
          <a:p>
            <a:pPr marL="158750" indent="0">
              <a:lnSpc>
                <a:spcPct val="150000"/>
              </a:lnSpc>
              <a:buNone/>
            </a:pPr>
            <a:endParaRPr lang="en-US" dirty="0">
              <a:latin typeface="Manrope" panose="020B0604020202020204" charset="0"/>
            </a:endParaRPr>
          </a:p>
        </p:txBody>
      </p:sp>
      <p:sp>
        <p:nvSpPr>
          <p:cNvPr id="16" name="TextBox 15">
            <a:extLst>
              <a:ext uri="{FF2B5EF4-FFF2-40B4-BE49-F238E27FC236}">
                <a16:creationId xmlns:a16="http://schemas.microsoft.com/office/drawing/2014/main" id="{7A416416-98E3-4118-8B61-DC76F10AE64D}"/>
              </a:ext>
            </a:extLst>
          </p:cNvPr>
          <p:cNvSpPr txBox="1"/>
          <p:nvPr/>
        </p:nvSpPr>
        <p:spPr>
          <a:xfrm>
            <a:off x="295564" y="3506578"/>
            <a:ext cx="8940800" cy="1028358"/>
          </a:xfrm>
          <a:prstGeom prst="rect">
            <a:avLst/>
          </a:prstGeom>
          <a:noFill/>
        </p:spPr>
        <p:txBody>
          <a:bodyPr wrap="square">
            <a:spAutoFit/>
          </a:bodyPr>
          <a:lstStyle/>
          <a:p>
            <a:pPr marL="158750">
              <a:lnSpc>
                <a:spcPct val="150000"/>
              </a:lnSpc>
            </a:pPr>
            <a:r>
              <a:rPr lang="en-US" dirty="0">
                <a:latin typeface="Manrope" panose="020B0604020202020204" charset="0"/>
              </a:rPr>
              <a:t>3. The main challenges  creating a tool for improving messy notebooks – </a:t>
            </a:r>
          </a:p>
          <a:p>
            <a:pPr marL="330200" indent="-171450">
              <a:lnSpc>
                <a:spcPct val="150000"/>
              </a:lnSpc>
              <a:buFont typeface="Arial" panose="020B0604020202020204" pitchFamily="34" charset="0"/>
              <a:buChar char="•"/>
            </a:pPr>
            <a:r>
              <a:rPr lang="en-US" dirty="0">
                <a:latin typeface="Manrope" panose="020B0604020202020204" charset="0"/>
              </a:rPr>
              <a:t> How to handle code with dynamic behavior, since it introduce dynamic data dependencies  </a:t>
            </a:r>
          </a:p>
          <a:p>
            <a:pPr marL="330200" indent="-171450">
              <a:lnSpc>
                <a:spcPct val="150000"/>
              </a:lnSpc>
              <a:buFont typeface="Arial" panose="020B0604020202020204" pitchFamily="34" charset="0"/>
              <a:buChar char="•"/>
            </a:pPr>
            <a:r>
              <a:rPr lang="en-US" dirty="0">
                <a:latin typeface="Manrope" panose="020B0604020202020204" charset="0"/>
              </a:rPr>
              <a:t>How to create the tool portable</a:t>
            </a:r>
          </a:p>
        </p:txBody>
      </p:sp>
      <p:pic>
        <p:nvPicPr>
          <p:cNvPr id="22" name="Picture 21" descr="A black and white pictogram of a person pointing at a white board&#10;&#10;Description automatically generated">
            <a:extLst>
              <a:ext uri="{FF2B5EF4-FFF2-40B4-BE49-F238E27FC236}">
                <a16:creationId xmlns:a16="http://schemas.microsoft.com/office/drawing/2014/main" id="{34322327-ADAA-45A8-18DF-62CA55E4DC5B}"/>
              </a:ext>
            </a:extLst>
          </p:cNvPr>
          <p:cNvPicPr>
            <a:picLocks noChangeAspect="1"/>
          </p:cNvPicPr>
          <p:nvPr/>
        </p:nvPicPr>
        <p:blipFill>
          <a:blip r:embed="rId3"/>
          <a:stretch>
            <a:fillRect/>
          </a:stretch>
        </p:blipFill>
        <p:spPr>
          <a:xfrm>
            <a:off x="7162974" y="264710"/>
            <a:ext cx="1685462" cy="1685462"/>
          </a:xfrm>
          <a:prstGeom prst="rect">
            <a:avLst/>
          </a:prstGeom>
          <a:ln>
            <a:noFill/>
          </a:ln>
          <a:effectLst>
            <a:softEdge rad="112500"/>
          </a:effectLst>
        </p:spPr>
      </p:pic>
    </p:spTree>
    <p:extLst>
      <p:ext uri="{BB962C8B-B14F-4D97-AF65-F5344CB8AC3E}">
        <p14:creationId xmlns:p14="http://schemas.microsoft.com/office/powerpoint/2010/main" val="797206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table with numbers and a few letters&#10;&#10;Description automatically generated with medium confidence">
            <a:extLst>
              <a:ext uri="{FF2B5EF4-FFF2-40B4-BE49-F238E27FC236}">
                <a16:creationId xmlns:a16="http://schemas.microsoft.com/office/drawing/2014/main" id="{F6A404B3-EED2-64F3-5B8B-BBC66C088E04}"/>
              </a:ext>
            </a:extLst>
          </p:cNvPr>
          <p:cNvPicPr>
            <a:picLocks noChangeAspect="1"/>
          </p:cNvPicPr>
          <p:nvPr/>
        </p:nvPicPr>
        <p:blipFill>
          <a:blip r:embed="rId3"/>
          <a:stretch>
            <a:fillRect/>
          </a:stretch>
        </p:blipFill>
        <p:spPr>
          <a:xfrm>
            <a:off x="3542546" y="307274"/>
            <a:ext cx="5023080" cy="2435915"/>
          </a:xfrm>
          <a:prstGeom prst="rect">
            <a:avLst/>
          </a:prstGeom>
        </p:spPr>
        <p:style>
          <a:lnRef idx="2">
            <a:schemeClr val="accent3"/>
          </a:lnRef>
          <a:fillRef idx="1">
            <a:schemeClr val="lt1"/>
          </a:fillRef>
          <a:effectRef idx="0">
            <a:schemeClr val="accent3"/>
          </a:effectRef>
          <a:fontRef idx="minor">
            <a:schemeClr val="dk1"/>
          </a:fontRef>
        </p:style>
      </p:pic>
      <p:sp>
        <p:nvSpPr>
          <p:cNvPr id="4" name="TextBox 3">
            <a:extLst>
              <a:ext uri="{FF2B5EF4-FFF2-40B4-BE49-F238E27FC236}">
                <a16:creationId xmlns:a16="http://schemas.microsoft.com/office/drawing/2014/main" id="{DFC09EDD-0054-B824-FF9D-1C6CAAA032FD}"/>
              </a:ext>
            </a:extLst>
          </p:cNvPr>
          <p:cNvSpPr txBox="1"/>
          <p:nvPr/>
        </p:nvSpPr>
        <p:spPr>
          <a:xfrm>
            <a:off x="359069" y="1372990"/>
            <a:ext cx="2949117" cy="1036694"/>
          </a:xfrm>
          <a:prstGeom prst="rect">
            <a:avLst/>
          </a:prstGeom>
          <a:noFill/>
        </p:spPr>
        <p:txBody>
          <a:bodyPr wrap="square">
            <a:spAutoFit/>
          </a:bodyPr>
          <a:lstStyle/>
          <a:p>
            <a:pPr algn="l">
              <a:lnSpc>
                <a:spcPct val="150000"/>
              </a:lnSpc>
            </a:pPr>
            <a:r>
              <a:rPr lang="he-IL" sz="1050" b="0" i="0" dirty="0">
                <a:solidFill>
                  <a:srgbClr val="333333"/>
                </a:solidFill>
                <a:effectLst/>
                <a:latin typeface="Manrope" panose="020B0604020202020204" charset="0"/>
                <a:cs typeface="Assistant" pitchFamily="2" charset="-79"/>
              </a:rPr>
              <a:t>)</a:t>
            </a:r>
            <a:r>
              <a:rPr lang="en-US" sz="1050" b="0" i="0" dirty="0">
                <a:solidFill>
                  <a:srgbClr val="333333"/>
                </a:solidFill>
                <a:effectLst/>
                <a:latin typeface="Manrope" panose="020B0604020202020204" charset="0"/>
                <a:cs typeface="Assistant" pitchFamily="2" charset="-79"/>
              </a:rPr>
              <a:t>reminder</a:t>
            </a:r>
            <a:r>
              <a:rPr lang="he-IL" sz="1050" b="0" i="0" dirty="0">
                <a:solidFill>
                  <a:srgbClr val="333333"/>
                </a:solidFill>
                <a:effectLst/>
                <a:latin typeface="Manrope" panose="020B0604020202020204" charset="0"/>
                <a:cs typeface="Assistant" pitchFamily="2" charset="-79"/>
              </a:rPr>
              <a:t>(</a:t>
            </a:r>
            <a:r>
              <a:rPr lang="en-US" sz="1050" b="0" i="0" dirty="0">
                <a:solidFill>
                  <a:srgbClr val="333333"/>
                </a:solidFill>
                <a:effectLst/>
                <a:latin typeface="Manrope" panose="020B0604020202020204" charset="0"/>
                <a:cs typeface="Assistant" pitchFamily="2" charset="-79"/>
              </a:rPr>
              <a:t> </a:t>
            </a:r>
            <a:r>
              <a:rPr lang="he-IL" sz="1050" b="0" i="0" dirty="0">
                <a:solidFill>
                  <a:srgbClr val="333333"/>
                </a:solidFill>
                <a:effectLst/>
                <a:latin typeface="Manrope" panose="020B0604020202020204" charset="0"/>
                <a:cs typeface="Assistant" pitchFamily="2" charset="-79"/>
              </a:rPr>
              <a:t> </a:t>
            </a:r>
            <a:r>
              <a:rPr lang="en-US" sz="1050" b="0" i="0" dirty="0">
                <a:solidFill>
                  <a:srgbClr val="29261B"/>
                </a:solidFill>
                <a:effectLst/>
                <a:latin typeface="Manrope" panose="020B0604020202020204" charset="0"/>
                <a:cs typeface="Mangal" panose="02040503050203030202" pitchFamily="18" charset="0"/>
              </a:rPr>
              <a:t>The </a:t>
            </a:r>
            <a:r>
              <a:rPr lang="en-US" sz="1050" b="1" i="0" dirty="0">
                <a:solidFill>
                  <a:srgbClr val="29261B"/>
                </a:solidFill>
                <a:effectLst/>
                <a:latin typeface="Manrope" panose="020B0604020202020204" charset="0"/>
                <a:cs typeface="Mangal" panose="02040503050203030202" pitchFamily="18" charset="0"/>
              </a:rPr>
              <a:t>slice size ratio</a:t>
            </a:r>
            <a:r>
              <a:rPr lang="en-US" sz="1050" b="0" i="0" dirty="0">
                <a:solidFill>
                  <a:srgbClr val="29261B"/>
                </a:solidFill>
                <a:effectLst/>
                <a:latin typeface="Manrope" panose="020B0604020202020204" charset="0"/>
                <a:cs typeface="Mangal" panose="02040503050203030202" pitchFamily="18" charset="0"/>
              </a:rPr>
              <a:t> is the </a:t>
            </a:r>
            <a:r>
              <a:rPr lang="en-US" sz="1050" b="1" i="0" dirty="0">
                <a:solidFill>
                  <a:srgbClr val="29261B"/>
                </a:solidFill>
                <a:effectLst/>
                <a:latin typeface="Manrope" panose="020B0604020202020204" charset="0"/>
                <a:cs typeface="Mangal" panose="02040503050203030202" pitchFamily="18" charset="0"/>
              </a:rPr>
              <a:t>number of statements </a:t>
            </a:r>
            <a:r>
              <a:rPr lang="en-US" sz="1050" b="0" i="0" dirty="0">
                <a:solidFill>
                  <a:srgbClr val="29261B"/>
                </a:solidFill>
                <a:effectLst/>
                <a:latin typeface="Manrope" panose="020B0604020202020204" charset="0"/>
                <a:cs typeface="Mangal" panose="02040503050203030202" pitchFamily="18" charset="0"/>
              </a:rPr>
              <a:t>in the slice </a:t>
            </a:r>
            <a:r>
              <a:rPr lang="en-US" sz="1050" b="1" i="0" dirty="0">
                <a:solidFill>
                  <a:srgbClr val="29261B"/>
                </a:solidFill>
                <a:effectLst/>
                <a:latin typeface="Manrope" panose="020B0604020202020204" charset="0"/>
                <a:cs typeface="Mangal" panose="02040503050203030202" pitchFamily="18" charset="0"/>
              </a:rPr>
              <a:t>divided by the total statements </a:t>
            </a:r>
            <a:r>
              <a:rPr lang="en-US" sz="1050" b="0" i="0" dirty="0">
                <a:solidFill>
                  <a:srgbClr val="29261B"/>
                </a:solidFill>
                <a:effectLst/>
                <a:latin typeface="Manrope" panose="020B0604020202020204" charset="0"/>
                <a:cs typeface="Mangal" panose="02040503050203030202" pitchFamily="18" charset="0"/>
              </a:rPr>
              <a:t>in the notebook session. </a:t>
            </a:r>
            <a:r>
              <a:rPr lang="en-US" sz="1050" b="1" i="0" dirty="0">
                <a:solidFill>
                  <a:schemeClr val="accent3">
                    <a:lumMod val="50000"/>
                  </a:schemeClr>
                </a:solidFill>
                <a:effectLst/>
                <a:latin typeface="Manrope" panose="020B0604020202020204" charset="0"/>
                <a:cs typeface="Mangal" panose="02040503050203030202" pitchFamily="18" charset="0"/>
              </a:rPr>
              <a:t>Lower is better.</a:t>
            </a:r>
          </a:p>
        </p:txBody>
      </p:sp>
      <p:sp>
        <p:nvSpPr>
          <p:cNvPr id="7" name="TextBox 6">
            <a:extLst>
              <a:ext uri="{FF2B5EF4-FFF2-40B4-BE49-F238E27FC236}">
                <a16:creationId xmlns:a16="http://schemas.microsoft.com/office/drawing/2014/main" id="{03144F6C-BBEF-B48E-017E-97BD7F4950B8}"/>
              </a:ext>
            </a:extLst>
          </p:cNvPr>
          <p:cNvSpPr txBox="1"/>
          <p:nvPr/>
        </p:nvSpPr>
        <p:spPr>
          <a:xfrm>
            <a:off x="384261" y="3920598"/>
            <a:ext cx="8415511" cy="1028358"/>
          </a:xfrm>
          <a:prstGeom prst="rect">
            <a:avLst/>
          </a:prstGeom>
          <a:noFill/>
        </p:spPr>
        <p:txBody>
          <a:bodyPr wrap="square">
            <a:spAutoFit/>
          </a:bodyPr>
          <a:lstStyle/>
          <a:p>
            <a:pPr algn="l">
              <a:lnSpc>
                <a:spcPct val="150000"/>
              </a:lnSpc>
            </a:pPr>
            <a:r>
              <a:rPr lang="en-US" b="0" i="0" dirty="0">
                <a:solidFill>
                  <a:srgbClr val="29261B"/>
                </a:solidFill>
                <a:effectLst/>
                <a:latin typeface="Manrope" panose="020B0604020202020204" charset="0"/>
              </a:rPr>
              <a:t>On average, </a:t>
            </a:r>
            <a:r>
              <a:rPr lang="en-US" dirty="0" err="1">
                <a:solidFill>
                  <a:srgbClr val="29261B"/>
                </a:solidFill>
                <a:latin typeface="Manrope" panose="020B0604020202020204" charset="0"/>
              </a:rPr>
              <a:t>NB</a:t>
            </a:r>
            <a:r>
              <a:rPr lang="en-US" b="0" i="0" dirty="0" err="1">
                <a:solidFill>
                  <a:srgbClr val="29261B"/>
                </a:solidFill>
                <a:effectLst/>
                <a:latin typeface="Manrope" panose="020B0604020202020204" charset="0"/>
              </a:rPr>
              <a:t>slicer</a:t>
            </a:r>
            <a:r>
              <a:rPr lang="en-US" b="0" i="0" dirty="0">
                <a:solidFill>
                  <a:srgbClr val="29261B"/>
                </a:solidFill>
                <a:effectLst/>
                <a:latin typeface="Manrope" panose="020B0604020202020204" charset="0"/>
              </a:rPr>
              <a:t> </a:t>
            </a:r>
            <a:r>
              <a:rPr lang="en-US" b="1" i="0" dirty="0">
                <a:solidFill>
                  <a:srgbClr val="0070C0"/>
                </a:solidFill>
                <a:effectLst/>
                <a:latin typeface="Manrope" panose="020B0604020202020204" charset="0"/>
              </a:rPr>
              <a:t>backward slices </a:t>
            </a:r>
            <a:r>
              <a:rPr lang="en-US" b="0" i="0" dirty="0">
                <a:solidFill>
                  <a:srgbClr val="29261B"/>
                </a:solidFill>
                <a:effectLst/>
                <a:latin typeface="Manrope" panose="020B0604020202020204" charset="0"/>
              </a:rPr>
              <a:t>are </a:t>
            </a:r>
            <a:r>
              <a:rPr lang="en-US" b="1" i="0" dirty="0">
                <a:solidFill>
                  <a:srgbClr val="29261B"/>
                </a:solidFill>
                <a:effectLst/>
                <a:latin typeface="Manrope" panose="020B0604020202020204" charset="0"/>
              </a:rPr>
              <a:t>66% smaller </a:t>
            </a:r>
            <a:r>
              <a:rPr lang="en-US" i="0" dirty="0">
                <a:solidFill>
                  <a:srgbClr val="29261B"/>
                </a:solidFill>
                <a:effectLst/>
                <a:latin typeface="Manrope" panose="020B0604020202020204" charset="0"/>
              </a:rPr>
              <a:t>( (</a:t>
            </a:r>
            <a:r>
              <a:rPr lang="en-US" b="0" i="0" dirty="0">
                <a:solidFill>
                  <a:srgbClr val="29261B"/>
                </a:solidFill>
                <a:effectLst/>
                <a:highlight>
                  <a:srgbClr val="FFFF00"/>
                </a:highlight>
                <a:latin typeface="Manrope" panose="020B0604020202020204" charset="0"/>
              </a:rPr>
              <a:t>0.1956</a:t>
            </a:r>
            <a:r>
              <a:rPr lang="en-US" b="0" i="0" dirty="0">
                <a:solidFill>
                  <a:srgbClr val="29261B"/>
                </a:solidFill>
                <a:effectLst/>
                <a:latin typeface="Manrope" panose="020B0604020202020204" charset="0"/>
              </a:rPr>
              <a:t> / </a:t>
            </a:r>
            <a:r>
              <a:rPr lang="en-US" b="0" i="0" dirty="0">
                <a:solidFill>
                  <a:srgbClr val="29261B"/>
                </a:solidFill>
                <a:effectLst/>
                <a:highlight>
                  <a:srgbClr val="00FFFF"/>
                </a:highlight>
                <a:latin typeface="Manrope" panose="020B0604020202020204" charset="0"/>
              </a:rPr>
              <a:t>0.2978</a:t>
            </a:r>
            <a:r>
              <a:rPr lang="en-US" b="0" i="0" dirty="0">
                <a:solidFill>
                  <a:srgbClr val="29261B"/>
                </a:solidFill>
                <a:effectLst/>
                <a:latin typeface="Manrope" panose="020B0604020202020204" charset="0"/>
              </a:rPr>
              <a:t>) * 100  = 66% )</a:t>
            </a:r>
            <a:r>
              <a:rPr lang="en-US" b="1" i="0" dirty="0">
                <a:solidFill>
                  <a:srgbClr val="29261B"/>
                </a:solidFill>
                <a:effectLst/>
                <a:latin typeface="Manrope" panose="020B0604020202020204" charset="0"/>
              </a:rPr>
              <a:t> </a:t>
            </a:r>
            <a:r>
              <a:rPr lang="en-US" b="0" i="0" dirty="0">
                <a:solidFill>
                  <a:srgbClr val="29261B"/>
                </a:solidFill>
                <a:effectLst/>
                <a:latin typeface="Manrope" panose="020B0604020202020204" charset="0"/>
              </a:rPr>
              <a:t>, and </a:t>
            </a:r>
            <a:r>
              <a:rPr lang="en-US" b="1" i="0" dirty="0">
                <a:solidFill>
                  <a:srgbClr val="F34FAD"/>
                </a:solidFill>
                <a:effectLst/>
                <a:latin typeface="Manrope" panose="020B0604020202020204" charset="0"/>
              </a:rPr>
              <a:t>forward slices </a:t>
            </a:r>
            <a:r>
              <a:rPr lang="en-US" b="0" i="0" dirty="0">
                <a:solidFill>
                  <a:srgbClr val="29261B"/>
                </a:solidFill>
                <a:effectLst/>
                <a:latin typeface="Manrope" panose="020B0604020202020204" charset="0"/>
              </a:rPr>
              <a:t>are </a:t>
            </a:r>
            <a:r>
              <a:rPr lang="en-US" b="1" i="0" dirty="0">
                <a:solidFill>
                  <a:srgbClr val="29261B"/>
                </a:solidFill>
                <a:effectLst/>
                <a:latin typeface="Manrope" panose="020B0604020202020204" charset="0"/>
              </a:rPr>
              <a:t>54% smaller </a:t>
            </a:r>
            <a:r>
              <a:rPr lang="en-US" i="0" dirty="0">
                <a:solidFill>
                  <a:srgbClr val="29261B"/>
                </a:solidFill>
                <a:effectLst/>
                <a:latin typeface="Manrope" panose="020B0604020202020204" charset="0"/>
              </a:rPr>
              <a:t>( </a:t>
            </a:r>
            <a:r>
              <a:rPr lang="en-US" b="0" i="0" dirty="0">
                <a:solidFill>
                  <a:srgbClr val="29261B"/>
                </a:solidFill>
                <a:effectLst/>
                <a:latin typeface="Manrope" panose="020B0604020202020204" charset="0"/>
              </a:rPr>
              <a:t>(</a:t>
            </a:r>
            <a:r>
              <a:rPr lang="en-US" b="0" i="0" dirty="0">
                <a:solidFill>
                  <a:srgbClr val="29261B"/>
                </a:solidFill>
                <a:effectLst/>
                <a:highlight>
                  <a:srgbClr val="FFFF00"/>
                </a:highlight>
                <a:latin typeface="Manrope" panose="020B0604020202020204" charset="0"/>
              </a:rPr>
              <a:t>0.1084</a:t>
            </a:r>
            <a:r>
              <a:rPr lang="en-US" b="0" i="0" dirty="0">
                <a:solidFill>
                  <a:srgbClr val="29261B"/>
                </a:solidFill>
                <a:effectLst/>
                <a:latin typeface="Manrope" panose="020B0604020202020204" charset="0"/>
              </a:rPr>
              <a:t> / </a:t>
            </a:r>
            <a:r>
              <a:rPr lang="en-US" b="0" i="0" dirty="0">
                <a:solidFill>
                  <a:srgbClr val="29261B"/>
                </a:solidFill>
                <a:effectLst/>
                <a:highlight>
                  <a:srgbClr val="FAA4CF"/>
                </a:highlight>
                <a:latin typeface="Manrope" panose="020B0604020202020204" charset="0"/>
              </a:rPr>
              <a:t>0.2017</a:t>
            </a:r>
            <a:r>
              <a:rPr lang="en-US" b="0" i="0" dirty="0">
                <a:solidFill>
                  <a:srgbClr val="29261B"/>
                </a:solidFill>
                <a:effectLst/>
                <a:latin typeface="Manrope" panose="020B0604020202020204" charset="0"/>
              </a:rPr>
              <a:t>) * 100  = 54% ) .</a:t>
            </a:r>
            <a:br>
              <a:rPr lang="en-US" b="0" i="0" dirty="0">
                <a:solidFill>
                  <a:srgbClr val="29261B"/>
                </a:solidFill>
                <a:effectLst/>
                <a:latin typeface="Manrope" panose="020B0604020202020204" charset="0"/>
              </a:rPr>
            </a:br>
            <a:r>
              <a:rPr lang="en-US" b="0" i="0" dirty="0">
                <a:solidFill>
                  <a:srgbClr val="29261B"/>
                </a:solidFill>
                <a:effectLst/>
                <a:latin typeface="Manrope" panose="020B0604020202020204" charset="0"/>
              </a:rPr>
              <a:t>(calculation of precent reduction)</a:t>
            </a:r>
          </a:p>
        </p:txBody>
      </p:sp>
      <p:sp>
        <p:nvSpPr>
          <p:cNvPr id="9" name="TextBox 8">
            <a:extLst>
              <a:ext uri="{FF2B5EF4-FFF2-40B4-BE49-F238E27FC236}">
                <a16:creationId xmlns:a16="http://schemas.microsoft.com/office/drawing/2014/main" id="{EFA0977F-FD81-31C6-3511-7DD5CA37DC00}"/>
              </a:ext>
            </a:extLst>
          </p:cNvPr>
          <p:cNvSpPr txBox="1"/>
          <p:nvPr/>
        </p:nvSpPr>
        <p:spPr>
          <a:xfrm>
            <a:off x="1139172" y="2965788"/>
            <a:ext cx="6905688" cy="703782"/>
          </a:xfrm>
          <a:prstGeom prst="rect">
            <a:avLst/>
          </a:prstGeom>
          <a:noFill/>
        </p:spPr>
        <p:txBody>
          <a:bodyPr wrap="square">
            <a:spAutoFit/>
          </a:bodyPr>
          <a:lstStyle/>
          <a:p>
            <a:pPr>
              <a:lnSpc>
                <a:spcPct val="150000"/>
              </a:lnSpc>
            </a:pPr>
            <a:r>
              <a:rPr lang="en-US" b="0" i="0" dirty="0">
                <a:solidFill>
                  <a:srgbClr val="29261B"/>
                </a:solidFill>
                <a:effectLst/>
                <a:latin typeface="Manrope" panose="020B0604020202020204" charset="0"/>
                <a:cs typeface="Mangal" panose="02040503050203030202" pitchFamily="18" charset="0"/>
              </a:rPr>
              <a:t>The result:  For both backward and forward slices, </a:t>
            </a:r>
            <a:r>
              <a:rPr lang="en-US" b="1" i="0" dirty="0" err="1">
                <a:solidFill>
                  <a:srgbClr val="29261B"/>
                </a:solidFill>
                <a:effectLst/>
                <a:latin typeface="Manrope" panose="020B0604020202020204" charset="0"/>
                <a:cs typeface="Mangal" panose="02040503050203030202" pitchFamily="18" charset="0"/>
              </a:rPr>
              <a:t>nbslicer</a:t>
            </a:r>
            <a:r>
              <a:rPr lang="en-US" b="1" i="0" dirty="0">
                <a:solidFill>
                  <a:srgbClr val="29261B"/>
                </a:solidFill>
                <a:effectLst/>
                <a:latin typeface="Manrope" panose="020B0604020202020204" charset="0"/>
                <a:cs typeface="Mangal" panose="02040503050203030202" pitchFamily="18" charset="0"/>
              </a:rPr>
              <a:t> results in much smaller slice size </a:t>
            </a:r>
            <a:r>
              <a:rPr lang="en-US" b="0" i="0" dirty="0">
                <a:solidFill>
                  <a:srgbClr val="29261B"/>
                </a:solidFill>
                <a:effectLst/>
                <a:latin typeface="Manrope" panose="020B0604020202020204" charset="0"/>
                <a:cs typeface="Mangal" panose="02040503050203030202" pitchFamily="18" charset="0"/>
              </a:rPr>
              <a:t>ratios on average. </a:t>
            </a:r>
            <a:endParaRPr lang="en-US" dirty="0"/>
          </a:p>
        </p:txBody>
      </p:sp>
      <p:pic>
        <p:nvPicPr>
          <p:cNvPr id="11" name="Picture 10" descr="A person holding up a trophy&#10;&#10;Description automatically generated">
            <a:extLst>
              <a:ext uri="{FF2B5EF4-FFF2-40B4-BE49-F238E27FC236}">
                <a16:creationId xmlns:a16="http://schemas.microsoft.com/office/drawing/2014/main" id="{4CAE1EFA-1065-2E56-B47C-11C1B684EF0F}"/>
              </a:ext>
            </a:extLst>
          </p:cNvPr>
          <p:cNvPicPr>
            <a:picLocks noChangeAspect="1"/>
          </p:cNvPicPr>
          <p:nvPr/>
        </p:nvPicPr>
        <p:blipFill rotWithShape="1">
          <a:blip r:embed="rId4"/>
          <a:srcRect l="23166" t="19710" r="28790"/>
          <a:stretch/>
        </p:blipFill>
        <p:spPr>
          <a:xfrm>
            <a:off x="400699" y="2828685"/>
            <a:ext cx="634121" cy="10064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5373DC40-F353-678B-813D-FD728B095C66}"/>
                  </a:ext>
                </a:extLst>
              </p14:cNvPr>
              <p14:cNvContentPartPr/>
              <p14:nvPr/>
            </p14:nvContentPartPr>
            <p14:xfrm>
              <a:off x="6485316" y="1987342"/>
              <a:ext cx="456480" cy="43920"/>
            </p14:xfrm>
          </p:contentPart>
        </mc:Choice>
        <mc:Fallback xmlns="">
          <p:pic>
            <p:nvPicPr>
              <p:cNvPr id="14" name="Ink 13">
                <a:extLst>
                  <a:ext uri="{FF2B5EF4-FFF2-40B4-BE49-F238E27FC236}">
                    <a16:creationId xmlns:a16="http://schemas.microsoft.com/office/drawing/2014/main" id="{5373DC40-F353-678B-813D-FD728B095C66}"/>
                  </a:ext>
                </a:extLst>
              </p:cNvPr>
              <p:cNvPicPr/>
              <p:nvPr/>
            </p:nvPicPr>
            <p:blipFill>
              <a:blip r:embed="rId6"/>
              <a:stretch>
                <a:fillRect/>
              </a:stretch>
            </p:blipFill>
            <p:spPr>
              <a:xfrm>
                <a:off x="6431676" y="1879702"/>
                <a:ext cx="5641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6C36BF77-E633-75DF-A574-2745BB09C74D}"/>
                  </a:ext>
                </a:extLst>
              </p14:cNvPr>
              <p14:cNvContentPartPr/>
              <p14:nvPr/>
            </p14:nvContentPartPr>
            <p14:xfrm>
              <a:off x="7144836" y="1998862"/>
              <a:ext cx="445680" cy="360"/>
            </p14:xfrm>
          </p:contentPart>
        </mc:Choice>
        <mc:Fallback xmlns="">
          <p:pic>
            <p:nvPicPr>
              <p:cNvPr id="15" name="Ink 14">
                <a:extLst>
                  <a:ext uri="{FF2B5EF4-FFF2-40B4-BE49-F238E27FC236}">
                    <a16:creationId xmlns:a16="http://schemas.microsoft.com/office/drawing/2014/main" id="{6C36BF77-E633-75DF-A574-2745BB09C74D}"/>
                  </a:ext>
                </a:extLst>
              </p:cNvPr>
              <p:cNvPicPr/>
              <p:nvPr/>
            </p:nvPicPr>
            <p:blipFill>
              <a:blip r:embed="rId8"/>
              <a:stretch>
                <a:fillRect/>
              </a:stretch>
            </p:blipFill>
            <p:spPr>
              <a:xfrm>
                <a:off x="7091196" y="1890862"/>
                <a:ext cx="553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F32C03E7-23F0-906F-B275-F5CA2D22A0B3}"/>
                  </a:ext>
                </a:extLst>
              </p14:cNvPr>
              <p14:cNvContentPartPr/>
              <p14:nvPr/>
            </p14:nvContentPartPr>
            <p14:xfrm>
              <a:off x="4401636" y="1966462"/>
              <a:ext cx="509400" cy="43920"/>
            </p14:xfrm>
          </p:contentPart>
        </mc:Choice>
        <mc:Fallback xmlns="">
          <p:pic>
            <p:nvPicPr>
              <p:cNvPr id="16" name="Ink 15">
                <a:extLst>
                  <a:ext uri="{FF2B5EF4-FFF2-40B4-BE49-F238E27FC236}">
                    <a16:creationId xmlns:a16="http://schemas.microsoft.com/office/drawing/2014/main" id="{F32C03E7-23F0-906F-B275-F5CA2D22A0B3}"/>
                  </a:ext>
                </a:extLst>
              </p:cNvPr>
              <p:cNvPicPr/>
              <p:nvPr/>
            </p:nvPicPr>
            <p:blipFill>
              <a:blip r:embed="rId10"/>
              <a:stretch>
                <a:fillRect/>
              </a:stretch>
            </p:blipFill>
            <p:spPr>
              <a:xfrm>
                <a:off x="4347636" y="1858822"/>
                <a:ext cx="61704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5B0187E0-5E36-AC29-CC64-F12820AC7CB4}"/>
                  </a:ext>
                </a:extLst>
              </p14:cNvPr>
              <p14:cNvContentPartPr/>
              <p14:nvPr/>
            </p14:nvContentPartPr>
            <p14:xfrm>
              <a:off x="5114076" y="1955302"/>
              <a:ext cx="445680" cy="55080"/>
            </p14:xfrm>
          </p:contentPart>
        </mc:Choice>
        <mc:Fallback xmlns="">
          <p:pic>
            <p:nvPicPr>
              <p:cNvPr id="17" name="Ink 16">
                <a:extLst>
                  <a:ext uri="{FF2B5EF4-FFF2-40B4-BE49-F238E27FC236}">
                    <a16:creationId xmlns:a16="http://schemas.microsoft.com/office/drawing/2014/main" id="{5B0187E0-5E36-AC29-CC64-F12820AC7CB4}"/>
                  </a:ext>
                </a:extLst>
              </p:cNvPr>
              <p:cNvPicPr/>
              <p:nvPr/>
            </p:nvPicPr>
            <p:blipFill>
              <a:blip r:embed="rId12"/>
              <a:stretch>
                <a:fillRect/>
              </a:stretch>
            </p:blipFill>
            <p:spPr>
              <a:xfrm>
                <a:off x="5060436" y="1847662"/>
                <a:ext cx="5533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1A4781F1-9581-8942-66BB-4C7F8BEDA942}"/>
                  </a:ext>
                </a:extLst>
              </p14:cNvPr>
              <p14:cNvContentPartPr/>
              <p14:nvPr/>
            </p14:nvContentPartPr>
            <p14:xfrm>
              <a:off x="5751996" y="1992022"/>
              <a:ext cx="498960" cy="18000"/>
            </p14:xfrm>
          </p:contentPart>
        </mc:Choice>
        <mc:Fallback xmlns="">
          <p:pic>
            <p:nvPicPr>
              <p:cNvPr id="18" name="Ink 17">
                <a:extLst>
                  <a:ext uri="{FF2B5EF4-FFF2-40B4-BE49-F238E27FC236}">
                    <a16:creationId xmlns:a16="http://schemas.microsoft.com/office/drawing/2014/main" id="{1A4781F1-9581-8942-66BB-4C7F8BEDA942}"/>
                  </a:ext>
                </a:extLst>
              </p:cNvPr>
              <p:cNvPicPr/>
              <p:nvPr/>
            </p:nvPicPr>
            <p:blipFill>
              <a:blip r:embed="rId14"/>
              <a:stretch>
                <a:fillRect/>
              </a:stretch>
            </p:blipFill>
            <p:spPr>
              <a:xfrm>
                <a:off x="5697996" y="1884382"/>
                <a:ext cx="6066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B606B78E-EB85-166D-A390-A58153EAD22E}"/>
                  </a:ext>
                </a:extLst>
              </p14:cNvPr>
              <p14:cNvContentPartPr/>
              <p14:nvPr/>
            </p14:nvContentPartPr>
            <p14:xfrm>
              <a:off x="7804356" y="1977262"/>
              <a:ext cx="434160" cy="33120"/>
            </p14:xfrm>
          </p:contentPart>
        </mc:Choice>
        <mc:Fallback xmlns="">
          <p:pic>
            <p:nvPicPr>
              <p:cNvPr id="19" name="Ink 18">
                <a:extLst>
                  <a:ext uri="{FF2B5EF4-FFF2-40B4-BE49-F238E27FC236}">
                    <a16:creationId xmlns:a16="http://schemas.microsoft.com/office/drawing/2014/main" id="{B606B78E-EB85-166D-A390-A58153EAD22E}"/>
                  </a:ext>
                </a:extLst>
              </p:cNvPr>
              <p:cNvPicPr/>
              <p:nvPr/>
            </p:nvPicPr>
            <p:blipFill>
              <a:blip r:embed="rId16"/>
              <a:stretch>
                <a:fillRect/>
              </a:stretch>
            </p:blipFill>
            <p:spPr>
              <a:xfrm>
                <a:off x="7750716" y="1869622"/>
                <a:ext cx="5418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 name="Ink 1">
                <a:extLst>
                  <a:ext uri="{FF2B5EF4-FFF2-40B4-BE49-F238E27FC236}">
                    <a16:creationId xmlns:a16="http://schemas.microsoft.com/office/drawing/2014/main" id="{C2BF412B-8F6B-4482-D1C4-7A26F860A138}"/>
                  </a:ext>
                </a:extLst>
              </p14:cNvPr>
              <p14:cNvContentPartPr/>
              <p14:nvPr/>
            </p14:nvContentPartPr>
            <p14:xfrm>
              <a:off x="5858380" y="658097"/>
              <a:ext cx="658440" cy="34920"/>
            </p14:xfrm>
          </p:contentPart>
        </mc:Choice>
        <mc:Fallback xmlns="">
          <p:pic>
            <p:nvPicPr>
              <p:cNvPr id="2" name="Ink 1">
                <a:extLst>
                  <a:ext uri="{FF2B5EF4-FFF2-40B4-BE49-F238E27FC236}">
                    <a16:creationId xmlns:a16="http://schemas.microsoft.com/office/drawing/2014/main" id="{C2BF412B-8F6B-4482-D1C4-7A26F860A138}"/>
                  </a:ext>
                </a:extLst>
              </p:cNvPr>
              <p:cNvPicPr/>
              <p:nvPr/>
            </p:nvPicPr>
            <p:blipFill>
              <a:blip r:embed="rId18"/>
              <a:stretch>
                <a:fillRect/>
              </a:stretch>
            </p:blipFill>
            <p:spPr>
              <a:xfrm>
                <a:off x="5804380" y="550457"/>
                <a:ext cx="766080" cy="250560"/>
              </a:xfrm>
              <a:prstGeom prst="rect">
                <a:avLst/>
              </a:prstGeom>
            </p:spPr>
          </p:pic>
        </mc:Fallback>
      </mc:AlternateContent>
      <p:sp>
        <p:nvSpPr>
          <p:cNvPr id="5" name="TextBox 4">
            <a:extLst>
              <a:ext uri="{FF2B5EF4-FFF2-40B4-BE49-F238E27FC236}">
                <a16:creationId xmlns:a16="http://schemas.microsoft.com/office/drawing/2014/main" id="{C45E3836-150D-3C1E-541A-09F97A21AE9C}"/>
              </a:ext>
            </a:extLst>
          </p:cNvPr>
          <p:cNvSpPr txBox="1"/>
          <p:nvPr/>
        </p:nvSpPr>
        <p:spPr>
          <a:xfrm>
            <a:off x="313418" y="102469"/>
            <a:ext cx="4088218" cy="1077218"/>
          </a:xfrm>
          <a:prstGeom prst="rect">
            <a:avLst/>
          </a:prstGeom>
          <a:noFill/>
        </p:spPr>
        <p:txBody>
          <a:bodyPr wrap="square">
            <a:spAutoFit/>
          </a:bodyPr>
          <a:lstStyle/>
          <a:p>
            <a:r>
              <a:rPr lang="en-US" sz="3200" dirty="0">
                <a:latin typeface="Kulim Park" panose="020B0604020202020204" charset="0"/>
              </a:rPr>
              <a:t>Slice Size Ratios Results</a:t>
            </a:r>
          </a:p>
        </p:txBody>
      </p:sp>
    </p:spTree>
    <p:extLst>
      <p:ext uri="{BB962C8B-B14F-4D97-AF65-F5344CB8AC3E}">
        <p14:creationId xmlns:p14="http://schemas.microsoft.com/office/powerpoint/2010/main" val="2046032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EC33C-E18C-911B-1BBB-6A9FE49E9946}"/>
              </a:ext>
            </a:extLst>
          </p:cNvPr>
          <p:cNvSpPr>
            <a:spLocks noGrp="1"/>
          </p:cNvSpPr>
          <p:nvPr>
            <p:ph type="title"/>
          </p:nvPr>
        </p:nvSpPr>
        <p:spPr>
          <a:xfrm>
            <a:off x="497094" y="274319"/>
            <a:ext cx="8253714" cy="805319"/>
          </a:xfrm>
        </p:spPr>
        <p:txBody>
          <a:bodyPr/>
          <a:lstStyle/>
          <a:p>
            <a:r>
              <a:rPr lang="en-US" sz="4400" dirty="0"/>
              <a:t>Static vs Dynamic Slicer Results</a:t>
            </a:r>
          </a:p>
        </p:txBody>
      </p:sp>
      <p:sp>
        <p:nvSpPr>
          <p:cNvPr id="6" name="TextBox 5">
            <a:extLst>
              <a:ext uri="{FF2B5EF4-FFF2-40B4-BE49-F238E27FC236}">
                <a16:creationId xmlns:a16="http://schemas.microsoft.com/office/drawing/2014/main" id="{7317F72D-E5D4-0C4E-7C34-D8FAF9B2ED22}"/>
              </a:ext>
            </a:extLst>
          </p:cNvPr>
          <p:cNvSpPr txBox="1"/>
          <p:nvPr/>
        </p:nvSpPr>
        <p:spPr>
          <a:xfrm>
            <a:off x="280283" y="1500262"/>
            <a:ext cx="4035685" cy="2321020"/>
          </a:xfrm>
          <a:prstGeom prst="rect">
            <a:avLst/>
          </a:prstGeom>
          <a:noFill/>
        </p:spPr>
        <p:txBody>
          <a:bodyPr wrap="square">
            <a:spAutoFit/>
          </a:bodyPr>
          <a:lstStyle/>
          <a:p>
            <a:pPr>
              <a:lnSpc>
                <a:spcPct val="150000"/>
              </a:lnSpc>
            </a:pPr>
            <a:r>
              <a:rPr lang="en-US" b="1" dirty="0">
                <a:latin typeface="Manrope" panose="020B0604020202020204" charset="0"/>
              </a:rPr>
              <a:t>Slice Correctness - </a:t>
            </a:r>
            <a:r>
              <a:rPr lang="en-US" dirty="0" err="1">
                <a:latin typeface="Manrope" panose="020B0604020202020204" charset="0"/>
              </a:rPr>
              <a:t>nbslicer’s</a:t>
            </a:r>
            <a:r>
              <a:rPr lang="en-US" dirty="0">
                <a:latin typeface="Manrope" panose="020B0604020202020204" charset="0"/>
              </a:rPr>
              <a:t> slices correctly reproduced any printed output of the last statement in the original program . </a:t>
            </a:r>
            <a:br>
              <a:rPr lang="en-US" dirty="0">
                <a:latin typeface="Manrope" panose="020B0604020202020204" charset="0"/>
              </a:rPr>
            </a:br>
            <a:r>
              <a:rPr lang="en-US" dirty="0">
                <a:latin typeface="Manrope" panose="020B0604020202020204" charset="0"/>
              </a:rPr>
              <a:t>One benefit of our dynamic slicer is that it will not include statements that result in runtime errors in a slice, while static slices might include such statements.</a:t>
            </a:r>
          </a:p>
        </p:txBody>
      </p:sp>
      <p:sp>
        <p:nvSpPr>
          <p:cNvPr id="4" name="TextBox 3">
            <a:extLst>
              <a:ext uri="{FF2B5EF4-FFF2-40B4-BE49-F238E27FC236}">
                <a16:creationId xmlns:a16="http://schemas.microsoft.com/office/drawing/2014/main" id="{245D851D-0AE3-3785-7D4C-9A2D60B6D1CF}"/>
              </a:ext>
            </a:extLst>
          </p:cNvPr>
          <p:cNvSpPr txBox="1"/>
          <p:nvPr/>
        </p:nvSpPr>
        <p:spPr>
          <a:xfrm>
            <a:off x="4828034" y="1491764"/>
            <a:ext cx="4105656" cy="1673279"/>
          </a:xfrm>
          <a:prstGeom prst="rect">
            <a:avLst/>
          </a:prstGeom>
          <a:noFill/>
        </p:spPr>
        <p:txBody>
          <a:bodyPr wrap="square">
            <a:spAutoFit/>
          </a:bodyPr>
          <a:lstStyle/>
          <a:p>
            <a:pPr>
              <a:lnSpc>
                <a:spcPct val="150000"/>
              </a:lnSpc>
            </a:pPr>
            <a:r>
              <a:rPr lang="en-US" b="1" dirty="0">
                <a:latin typeface="Manrope" panose="020B0604020202020204" charset="0"/>
              </a:rPr>
              <a:t>Slice Performance Benefits -  </a:t>
            </a:r>
            <a:r>
              <a:rPr lang="en-US" dirty="0">
                <a:latin typeface="Manrope" panose="020B0604020202020204" charset="0"/>
              </a:rPr>
              <a:t> The authors computed the runtime improvement for </a:t>
            </a:r>
            <a:r>
              <a:rPr lang="en-US" dirty="0" err="1">
                <a:latin typeface="Manrope" panose="020B0604020202020204" charset="0"/>
              </a:rPr>
              <a:t>nbslicer</a:t>
            </a:r>
            <a:r>
              <a:rPr lang="en-US" dirty="0">
                <a:latin typeface="Manrope" panose="020B0604020202020204" charset="0"/>
              </a:rPr>
              <a:t> from the execution times of the slices . On average, an </a:t>
            </a:r>
            <a:r>
              <a:rPr lang="en-US" dirty="0" err="1">
                <a:latin typeface="Manrope" panose="020B0604020202020204" charset="0"/>
              </a:rPr>
              <a:t>nbslicer</a:t>
            </a:r>
            <a:r>
              <a:rPr lang="en-US" dirty="0">
                <a:latin typeface="Manrope" panose="020B0604020202020204" charset="0"/>
              </a:rPr>
              <a:t> slice executed 1.34× faster than an </a:t>
            </a:r>
            <a:r>
              <a:rPr lang="en-US" dirty="0" err="1">
                <a:latin typeface="Manrope" panose="020B0604020202020204" charset="0"/>
              </a:rPr>
              <a:t>nbgather</a:t>
            </a:r>
            <a:r>
              <a:rPr lang="en-US" dirty="0">
                <a:latin typeface="Manrope" panose="020B0604020202020204" charset="0"/>
              </a:rPr>
              <a:t> slice.</a:t>
            </a:r>
            <a:endParaRPr lang="en-US" dirty="0"/>
          </a:p>
        </p:txBody>
      </p:sp>
    </p:spTree>
    <p:extLst>
      <p:ext uri="{BB962C8B-B14F-4D97-AF65-F5344CB8AC3E}">
        <p14:creationId xmlns:p14="http://schemas.microsoft.com/office/powerpoint/2010/main" val="4043687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F931-ECA9-3E57-9CAB-DBB2C7E67E6C}"/>
              </a:ext>
            </a:extLst>
          </p:cNvPr>
          <p:cNvSpPr>
            <a:spLocks noGrp="1"/>
          </p:cNvSpPr>
          <p:nvPr>
            <p:ph type="title"/>
          </p:nvPr>
        </p:nvSpPr>
        <p:spPr>
          <a:xfrm>
            <a:off x="579390" y="184731"/>
            <a:ext cx="8564610" cy="779526"/>
          </a:xfrm>
        </p:spPr>
        <p:txBody>
          <a:bodyPr/>
          <a:lstStyle/>
          <a:p>
            <a:r>
              <a:rPr lang="en-US" sz="3200" dirty="0"/>
              <a:t>Computational Overhead Results</a:t>
            </a:r>
          </a:p>
        </p:txBody>
      </p:sp>
      <p:sp>
        <p:nvSpPr>
          <p:cNvPr id="6" name="TextBox 5">
            <a:extLst>
              <a:ext uri="{FF2B5EF4-FFF2-40B4-BE49-F238E27FC236}">
                <a16:creationId xmlns:a16="http://schemas.microsoft.com/office/drawing/2014/main" id="{23FC1F7D-623D-1AF4-AFD1-9B26F03D9343}"/>
              </a:ext>
            </a:extLst>
          </p:cNvPr>
          <p:cNvSpPr txBox="1"/>
          <p:nvPr/>
        </p:nvSpPr>
        <p:spPr>
          <a:xfrm>
            <a:off x="361187" y="1142002"/>
            <a:ext cx="8293608" cy="617670"/>
          </a:xfrm>
          <a:prstGeom prst="rect">
            <a:avLst/>
          </a:prstGeom>
          <a:noFill/>
        </p:spPr>
        <p:txBody>
          <a:bodyPr wrap="square">
            <a:spAutoFit/>
          </a:bodyPr>
          <a:lstStyle/>
          <a:p>
            <a:pPr>
              <a:lnSpc>
                <a:spcPct val="150000"/>
              </a:lnSpc>
            </a:pPr>
            <a:r>
              <a:rPr lang="en-US" sz="1200" dirty="0">
                <a:latin typeface="Manrope" panose="020B0604020202020204" charset="0"/>
              </a:rPr>
              <a:t>Recall that </a:t>
            </a:r>
            <a:r>
              <a:rPr lang="en-US" sz="1200" dirty="0" err="1">
                <a:latin typeface="Manrope" panose="020B0604020202020204" charset="0"/>
              </a:rPr>
              <a:t>nbgather</a:t>
            </a:r>
            <a:r>
              <a:rPr lang="en-US" sz="1200" dirty="0">
                <a:latin typeface="Manrope" panose="020B0604020202020204" charset="0"/>
              </a:rPr>
              <a:t>, which is based on static slicing, uses the </a:t>
            </a:r>
            <a:r>
              <a:rPr lang="en-US" sz="1200" dirty="0" err="1">
                <a:latin typeface="Manrope" panose="020B0604020202020204" charset="0"/>
              </a:rPr>
              <a:t>IPython</a:t>
            </a:r>
            <a:r>
              <a:rPr lang="en-US" sz="1200" dirty="0">
                <a:latin typeface="Manrope" panose="020B0604020202020204" charset="0"/>
              </a:rPr>
              <a:t> kernel directly and does not have additional runtime overhead. </a:t>
            </a:r>
          </a:p>
        </p:txBody>
      </p:sp>
      <p:pic>
        <p:nvPicPr>
          <p:cNvPr id="3" name="Picture 2" descr="A graph with blue dots and white text&#10;&#10;Description automatically generated">
            <a:extLst>
              <a:ext uri="{FF2B5EF4-FFF2-40B4-BE49-F238E27FC236}">
                <a16:creationId xmlns:a16="http://schemas.microsoft.com/office/drawing/2014/main" id="{24D6DE3C-D22C-22BE-8A9A-34602516D52C}"/>
              </a:ext>
            </a:extLst>
          </p:cNvPr>
          <p:cNvPicPr>
            <a:picLocks noChangeAspect="1"/>
          </p:cNvPicPr>
          <p:nvPr/>
        </p:nvPicPr>
        <p:blipFill rotWithShape="1">
          <a:blip r:embed="rId3"/>
          <a:srcRect b="60208"/>
          <a:stretch/>
        </p:blipFill>
        <p:spPr>
          <a:xfrm>
            <a:off x="2097317" y="3161841"/>
            <a:ext cx="4440705" cy="1562569"/>
          </a:xfrm>
          <a:prstGeom prst="rect">
            <a:avLst/>
          </a:prstGeom>
        </p:spPr>
        <p:style>
          <a:lnRef idx="2">
            <a:schemeClr val="accent3"/>
          </a:lnRef>
          <a:fillRef idx="1">
            <a:schemeClr val="lt1"/>
          </a:fillRef>
          <a:effectRef idx="0">
            <a:schemeClr val="accent3"/>
          </a:effectRef>
          <a:fontRef idx="minor">
            <a:schemeClr val="dk1"/>
          </a:fontRef>
        </p:style>
      </p:pic>
      <p:sp>
        <p:nvSpPr>
          <p:cNvPr id="5" name="TextBox 4">
            <a:extLst>
              <a:ext uri="{FF2B5EF4-FFF2-40B4-BE49-F238E27FC236}">
                <a16:creationId xmlns:a16="http://schemas.microsoft.com/office/drawing/2014/main" id="{F963607F-ACA8-3428-3150-6865E96EBF98}"/>
              </a:ext>
            </a:extLst>
          </p:cNvPr>
          <p:cNvSpPr txBox="1"/>
          <p:nvPr/>
        </p:nvSpPr>
        <p:spPr>
          <a:xfrm>
            <a:off x="4572000" y="1891713"/>
            <a:ext cx="4327451" cy="117166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sz="1200" b="1" i="0" dirty="0">
                <a:solidFill>
                  <a:srgbClr val="00B050"/>
                </a:solidFill>
                <a:effectLst/>
                <a:latin typeface="Manrope" panose="020B0604020202020204" charset="0"/>
              </a:rPr>
              <a:t>The max overhead ratio</a:t>
            </a:r>
            <a:r>
              <a:rPr lang="en-US" sz="1200" b="0" i="0" dirty="0">
                <a:solidFill>
                  <a:srgbClr val="29261B"/>
                </a:solidFill>
                <a:effectLst/>
                <a:latin typeface="Manrope" panose="020B0604020202020204" charset="0"/>
              </a:rPr>
              <a:t> is 5.5</a:t>
            </a:r>
            <a:r>
              <a:rPr lang="en-US" sz="1200" dirty="0">
                <a:solidFill>
                  <a:srgbClr val="29261B"/>
                </a:solidFill>
                <a:latin typeface="Manrope" panose="020B0604020202020204" charset="0"/>
              </a:rPr>
              <a:t>5. </a:t>
            </a:r>
            <a:br>
              <a:rPr lang="en-US" sz="1200" dirty="0">
                <a:solidFill>
                  <a:srgbClr val="29261B"/>
                </a:solidFill>
                <a:latin typeface="Manrope" panose="020B0604020202020204" charset="0"/>
              </a:rPr>
            </a:br>
            <a:r>
              <a:rPr lang="en-US" sz="1200" dirty="0">
                <a:solidFill>
                  <a:srgbClr val="29261B"/>
                </a:solidFill>
                <a:latin typeface="Manrope" panose="020B0604020202020204" charset="0"/>
              </a:rPr>
              <a:t>It was seen in</a:t>
            </a:r>
            <a:r>
              <a:rPr lang="en-US" sz="1200" b="0" i="0" dirty="0">
                <a:solidFill>
                  <a:srgbClr val="29261B"/>
                </a:solidFill>
                <a:effectLst/>
                <a:latin typeface="Manrope" panose="020B0604020202020204" charset="0"/>
              </a:rPr>
              <a:t> a session that was less than 1 second long with </a:t>
            </a:r>
            <a:r>
              <a:rPr lang="en-US" sz="1200" b="0" i="0" dirty="0" err="1">
                <a:solidFill>
                  <a:srgbClr val="29261B"/>
                </a:solidFill>
                <a:effectLst/>
                <a:latin typeface="Manrope" panose="020B0604020202020204" charset="0"/>
              </a:rPr>
              <a:t>IPython</a:t>
            </a:r>
            <a:r>
              <a:rPr lang="en-US" sz="1200" b="0" i="0" dirty="0">
                <a:solidFill>
                  <a:srgbClr val="29261B"/>
                </a:solidFill>
                <a:effectLst/>
                <a:latin typeface="Manrope" panose="020B0604020202020204" charset="0"/>
              </a:rPr>
              <a:t>. This suggests </a:t>
            </a:r>
            <a:r>
              <a:rPr lang="en-US" sz="1200" b="1" i="0" dirty="0">
                <a:solidFill>
                  <a:srgbClr val="29261B"/>
                </a:solidFill>
                <a:effectLst/>
                <a:latin typeface="Manrope" panose="020B0604020202020204" charset="0"/>
              </a:rPr>
              <a:t>short sessions see higher overhead.</a:t>
            </a:r>
          </a:p>
        </p:txBody>
      </p:sp>
      <p:sp>
        <p:nvSpPr>
          <p:cNvPr id="7" name="TextBox 6">
            <a:extLst>
              <a:ext uri="{FF2B5EF4-FFF2-40B4-BE49-F238E27FC236}">
                <a16:creationId xmlns:a16="http://schemas.microsoft.com/office/drawing/2014/main" id="{FE4FC4CC-10C7-2254-A294-C9F5D81CCCBC}"/>
              </a:ext>
            </a:extLst>
          </p:cNvPr>
          <p:cNvSpPr txBox="1"/>
          <p:nvPr/>
        </p:nvSpPr>
        <p:spPr>
          <a:xfrm>
            <a:off x="91628" y="1939576"/>
            <a:ext cx="4571999" cy="117166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sz="1200" b="1" i="0" dirty="0">
                <a:solidFill>
                  <a:srgbClr val="7030A0"/>
                </a:solidFill>
                <a:effectLst/>
                <a:latin typeface="Manrope" panose="020B0604020202020204" charset="0"/>
              </a:rPr>
              <a:t>The mean session latency </a:t>
            </a:r>
            <a:r>
              <a:rPr lang="en-US" sz="1200" b="0" i="0" dirty="0">
                <a:solidFill>
                  <a:srgbClr val="29261B"/>
                </a:solidFill>
                <a:effectLst/>
                <a:latin typeface="Manrope" panose="020B0604020202020204" charset="0"/>
              </a:rPr>
              <a:t>(total runtime) is 46.44 seconds with regular </a:t>
            </a:r>
            <a:r>
              <a:rPr lang="en-US" sz="1200" b="0" i="0" dirty="0" err="1">
                <a:solidFill>
                  <a:srgbClr val="29261B"/>
                </a:solidFill>
                <a:effectLst/>
                <a:latin typeface="Manrope" panose="020B0604020202020204" charset="0"/>
              </a:rPr>
              <a:t>IPython</a:t>
            </a:r>
            <a:r>
              <a:rPr lang="en-US" sz="1200" b="0" i="0" dirty="0">
                <a:solidFill>
                  <a:srgbClr val="29261B"/>
                </a:solidFill>
                <a:effectLst/>
                <a:latin typeface="Manrope" panose="020B0604020202020204" charset="0"/>
              </a:rPr>
              <a:t> and 47.82 seconds with </a:t>
            </a:r>
            <a:r>
              <a:rPr lang="en-US" sz="1200" b="0" i="0" dirty="0" err="1">
                <a:solidFill>
                  <a:srgbClr val="29261B"/>
                </a:solidFill>
                <a:effectLst/>
                <a:latin typeface="Manrope" panose="020B0604020202020204" charset="0"/>
              </a:rPr>
              <a:t>nbslicer</a:t>
            </a:r>
            <a:r>
              <a:rPr lang="en-US" sz="1200" b="0" i="0" dirty="0">
                <a:solidFill>
                  <a:srgbClr val="29261B"/>
                </a:solidFill>
                <a:effectLst/>
                <a:latin typeface="Manrope" panose="020B0604020202020204" charset="0"/>
              </a:rPr>
              <a:t>. So on average, </a:t>
            </a:r>
            <a:r>
              <a:rPr lang="en-US" sz="1200" b="0" i="0" dirty="0" err="1">
                <a:solidFill>
                  <a:srgbClr val="29261B"/>
                </a:solidFill>
                <a:effectLst/>
                <a:latin typeface="Manrope" panose="020B0604020202020204" charset="0"/>
              </a:rPr>
              <a:t>nbslicer</a:t>
            </a:r>
            <a:r>
              <a:rPr lang="en-US" sz="1200" b="0" i="0" dirty="0">
                <a:solidFill>
                  <a:srgbClr val="29261B"/>
                </a:solidFill>
                <a:effectLst/>
                <a:latin typeface="Manrope" panose="020B0604020202020204" charset="0"/>
              </a:rPr>
              <a:t> is only adding 1.38 seconds of overhead.</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2985810-310C-C1DF-3620-788BA0E1FAF8}"/>
                  </a:ext>
                </a:extLst>
              </p14:cNvPr>
              <p14:cNvContentPartPr/>
              <p14:nvPr/>
            </p14:nvContentPartPr>
            <p14:xfrm>
              <a:off x="3579667" y="4025972"/>
              <a:ext cx="375120" cy="21960"/>
            </p14:xfrm>
          </p:contentPart>
        </mc:Choice>
        <mc:Fallback xmlns="">
          <p:pic>
            <p:nvPicPr>
              <p:cNvPr id="4" name="Ink 3">
                <a:extLst>
                  <a:ext uri="{FF2B5EF4-FFF2-40B4-BE49-F238E27FC236}">
                    <a16:creationId xmlns:a16="http://schemas.microsoft.com/office/drawing/2014/main" id="{02985810-310C-C1DF-3620-788BA0E1FAF8}"/>
                  </a:ext>
                </a:extLst>
              </p:cNvPr>
              <p:cNvPicPr/>
              <p:nvPr/>
            </p:nvPicPr>
            <p:blipFill>
              <a:blip r:embed="rId5"/>
              <a:stretch>
                <a:fillRect/>
              </a:stretch>
            </p:blipFill>
            <p:spPr>
              <a:xfrm>
                <a:off x="3525667" y="3918332"/>
                <a:ext cx="4827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DC5FA610-0F7A-669C-1A8E-2B241BD2C7D8}"/>
                  </a:ext>
                </a:extLst>
              </p14:cNvPr>
              <p14:cNvContentPartPr/>
              <p14:nvPr/>
            </p14:nvContentPartPr>
            <p14:xfrm>
              <a:off x="2870827" y="4025612"/>
              <a:ext cx="438840" cy="22680"/>
            </p14:xfrm>
          </p:contentPart>
        </mc:Choice>
        <mc:Fallback xmlns="">
          <p:pic>
            <p:nvPicPr>
              <p:cNvPr id="8" name="Ink 7">
                <a:extLst>
                  <a:ext uri="{FF2B5EF4-FFF2-40B4-BE49-F238E27FC236}">
                    <a16:creationId xmlns:a16="http://schemas.microsoft.com/office/drawing/2014/main" id="{DC5FA610-0F7A-669C-1A8E-2B241BD2C7D8}"/>
                  </a:ext>
                </a:extLst>
              </p:cNvPr>
              <p:cNvPicPr/>
              <p:nvPr/>
            </p:nvPicPr>
            <p:blipFill>
              <a:blip r:embed="rId7"/>
              <a:stretch>
                <a:fillRect/>
              </a:stretch>
            </p:blipFill>
            <p:spPr>
              <a:xfrm>
                <a:off x="2816827" y="3917972"/>
                <a:ext cx="5464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E0685FB2-0098-C77F-59FF-9E320A6EADBC}"/>
                  </a:ext>
                </a:extLst>
              </p14:cNvPr>
              <p14:cNvContentPartPr/>
              <p14:nvPr/>
            </p14:nvContentPartPr>
            <p14:xfrm>
              <a:off x="4323787" y="4513412"/>
              <a:ext cx="339840" cy="16200"/>
            </p14:xfrm>
          </p:contentPart>
        </mc:Choice>
        <mc:Fallback xmlns="">
          <p:pic>
            <p:nvPicPr>
              <p:cNvPr id="11" name="Ink 10">
                <a:extLst>
                  <a:ext uri="{FF2B5EF4-FFF2-40B4-BE49-F238E27FC236}">
                    <a16:creationId xmlns:a16="http://schemas.microsoft.com/office/drawing/2014/main" id="{E0685FB2-0098-C77F-59FF-9E320A6EADBC}"/>
                  </a:ext>
                </a:extLst>
              </p:cNvPr>
              <p:cNvPicPr/>
              <p:nvPr/>
            </p:nvPicPr>
            <p:blipFill>
              <a:blip r:embed="rId9"/>
              <a:stretch>
                <a:fillRect/>
              </a:stretch>
            </p:blipFill>
            <p:spPr>
              <a:xfrm>
                <a:off x="4270147" y="4405772"/>
                <a:ext cx="447480" cy="231840"/>
              </a:xfrm>
              <a:prstGeom prst="rect">
                <a:avLst/>
              </a:prstGeom>
            </p:spPr>
          </p:pic>
        </mc:Fallback>
      </mc:AlternateContent>
    </p:spTree>
    <p:extLst>
      <p:ext uri="{BB962C8B-B14F-4D97-AF65-F5344CB8AC3E}">
        <p14:creationId xmlns:p14="http://schemas.microsoft.com/office/powerpoint/2010/main" val="3913934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ue dots and white text&#10;&#10;Description automatically generated">
            <a:extLst>
              <a:ext uri="{FF2B5EF4-FFF2-40B4-BE49-F238E27FC236}">
                <a16:creationId xmlns:a16="http://schemas.microsoft.com/office/drawing/2014/main" id="{BCA2F5E1-0174-7520-114F-3220AA3ECA15}"/>
              </a:ext>
            </a:extLst>
          </p:cNvPr>
          <p:cNvPicPr>
            <a:picLocks noChangeAspect="1"/>
          </p:cNvPicPr>
          <p:nvPr/>
        </p:nvPicPr>
        <p:blipFill rotWithShape="1">
          <a:blip r:embed="rId3"/>
          <a:srcRect t="37517"/>
          <a:stretch/>
        </p:blipFill>
        <p:spPr>
          <a:xfrm>
            <a:off x="3999345" y="1416141"/>
            <a:ext cx="4740087" cy="2618976"/>
          </a:xfrm>
          <a:prstGeom prst="rect">
            <a:avLst/>
          </a:prstGeom>
        </p:spPr>
        <p:style>
          <a:lnRef idx="2">
            <a:schemeClr val="accent3"/>
          </a:lnRef>
          <a:fillRef idx="1">
            <a:schemeClr val="lt1"/>
          </a:fillRef>
          <a:effectRef idx="0">
            <a:schemeClr val="accent3"/>
          </a:effectRef>
          <a:fontRef idx="minor">
            <a:schemeClr val="dk1"/>
          </a:fontRef>
        </p:style>
      </p:pic>
      <p:sp>
        <p:nvSpPr>
          <p:cNvPr id="15" name="TextBox 14">
            <a:extLst>
              <a:ext uri="{FF2B5EF4-FFF2-40B4-BE49-F238E27FC236}">
                <a16:creationId xmlns:a16="http://schemas.microsoft.com/office/drawing/2014/main" id="{C287A0F0-AB03-A635-0590-F0CB756CA22E}"/>
              </a:ext>
            </a:extLst>
          </p:cNvPr>
          <p:cNvSpPr txBox="1"/>
          <p:nvPr/>
        </p:nvSpPr>
        <p:spPr>
          <a:xfrm>
            <a:off x="3891364" y="710404"/>
            <a:ext cx="4956048" cy="617670"/>
          </a:xfrm>
          <a:prstGeom prst="rect">
            <a:avLst/>
          </a:prstGeom>
          <a:noFill/>
        </p:spPr>
        <p:txBody>
          <a:bodyPr wrap="square">
            <a:spAutoFit/>
          </a:bodyPr>
          <a:lstStyle/>
          <a:p>
            <a:pPr>
              <a:lnSpc>
                <a:spcPct val="150000"/>
              </a:lnSpc>
            </a:pPr>
            <a:r>
              <a:rPr lang="en-US" sz="1200" b="0" i="0" dirty="0">
                <a:solidFill>
                  <a:srgbClr val="29261B"/>
                </a:solidFill>
                <a:effectLst/>
                <a:latin typeface="Manrope" panose="020B0604020202020204" charset="0"/>
              </a:rPr>
              <a:t>scatter plot comparing the session execution times (latencies) of </a:t>
            </a:r>
            <a:r>
              <a:rPr lang="en-US" sz="1200" b="0" i="0" dirty="0" err="1">
                <a:solidFill>
                  <a:srgbClr val="29261B"/>
                </a:solidFill>
                <a:effectLst/>
                <a:latin typeface="Manrope" panose="020B0604020202020204" charset="0"/>
              </a:rPr>
              <a:t>IPython</a:t>
            </a:r>
            <a:r>
              <a:rPr lang="en-US" sz="1200" b="0" i="0" dirty="0">
                <a:solidFill>
                  <a:srgbClr val="29261B"/>
                </a:solidFill>
                <a:effectLst/>
                <a:latin typeface="Manrope" panose="020B0604020202020204" charset="0"/>
              </a:rPr>
              <a:t> versus </a:t>
            </a:r>
            <a:r>
              <a:rPr lang="en-US" sz="1200" b="0" i="0" dirty="0" err="1">
                <a:solidFill>
                  <a:srgbClr val="29261B"/>
                </a:solidFill>
                <a:effectLst/>
                <a:latin typeface="Manrope" panose="020B0604020202020204" charset="0"/>
              </a:rPr>
              <a:t>nbslicer</a:t>
            </a:r>
            <a:r>
              <a:rPr lang="en-US" sz="1200" b="0" i="0" dirty="0">
                <a:solidFill>
                  <a:srgbClr val="29261B"/>
                </a:solidFill>
                <a:effectLst/>
                <a:latin typeface="Manrope" panose="020B0604020202020204" charset="0"/>
              </a:rPr>
              <a:t> : </a:t>
            </a:r>
            <a:endParaRPr lang="en-US" sz="1200" dirty="0">
              <a:latin typeface="Manrope" panose="020B0604020202020204" charset="0"/>
            </a:endParaRPr>
          </a:p>
        </p:txBody>
      </p:sp>
      <p:sp>
        <p:nvSpPr>
          <p:cNvPr id="17" name="TextBox 16">
            <a:extLst>
              <a:ext uri="{FF2B5EF4-FFF2-40B4-BE49-F238E27FC236}">
                <a16:creationId xmlns:a16="http://schemas.microsoft.com/office/drawing/2014/main" id="{40D39056-322A-C0E6-B56A-59E208BC3A14}"/>
              </a:ext>
            </a:extLst>
          </p:cNvPr>
          <p:cNvSpPr txBox="1"/>
          <p:nvPr/>
        </p:nvSpPr>
        <p:spPr>
          <a:xfrm>
            <a:off x="172136" y="1764510"/>
            <a:ext cx="3827209" cy="307777"/>
          </a:xfrm>
          <a:prstGeom prst="rect">
            <a:avLst/>
          </a:prstGeom>
          <a:noFill/>
        </p:spPr>
        <p:txBody>
          <a:bodyPr wrap="square">
            <a:spAutoFit/>
          </a:bodyPr>
          <a:lstStyle/>
          <a:p>
            <a:r>
              <a:rPr lang="en-US" b="0" i="0" dirty="0">
                <a:solidFill>
                  <a:srgbClr val="29261B"/>
                </a:solidFill>
                <a:effectLst/>
                <a:latin typeface="Manrope" panose="020B0604020202020204" charset="0"/>
              </a:rPr>
              <a:t>Each point represents a notebook session.</a:t>
            </a:r>
            <a:endParaRPr lang="en-US" dirty="0">
              <a:latin typeface="Manrope" panose="020B0604020202020204" charset="0"/>
            </a:endParaRPr>
          </a:p>
        </p:txBody>
      </p:sp>
      <p:sp>
        <p:nvSpPr>
          <p:cNvPr id="19" name="TextBox 18">
            <a:extLst>
              <a:ext uri="{FF2B5EF4-FFF2-40B4-BE49-F238E27FC236}">
                <a16:creationId xmlns:a16="http://schemas.microsoft.com/office/drawing/2014/main" id="{834DB770-CA99-40BA-25AA-74700DC48EC1}"/>
              </a:ext>
            </a:extLst>
          </p:cNvPr>
          <p:cNvSpPr txBox="1"/>
          <p:nvPr/>
        </p:nvSpPr>
        <p:spPr>
          <a:xfrm>
            <a:off x="172136" y="2420656"/>
            <a:ext cx="3827209" cy="1997855"/>
          </a:xfrm>
          <a:prstGeom prst="rect">
            <a:avLst/>
          </a:prstGeom>
          <a:noFill/>
        </p:spPr>
        <p:txBody>
          <a:bodyPr wrap="square">
            <a:spAutoFit/>
          </a:bodyPr>
          <a:lstStyle/>
          <a:p>
            <a:pPr algn="l">
              <a:lnSpc>
                <a:spcPct val="150000"/>
              </a:lnSpc>
            </a:pPr>
            <a:r>
              <a:rPr lang="en-US" b="0" i="0" dirty="0">
                <a:solidFill>
                  <a:srgbClr val="29261B"/>
                </a:solidFill>
                <a:effectLst/>
                <a:latin typeface="Manrope" panose="020B0604020202020204" charset="0"/>
              </a:rPr>
              <a:t>Observation: </a:t>
            </a:r>
            <a:br>
              <a:rPr lang="en-US" b="0" i="0" dirty="0">
                <a:solidFill>
                  <a:srgbClr val="29261B"/>
                </a:solidFill>
                <a:effectLst/>
                <a:latin typeface="Manrope" panose="020B0604020202020204" charset="0"/>
              </a:rPr>
            </a:br>
            <a:r>
              <a:rPr lang="en-US" b="1" i="0" dirty="0" err="1">
                <a:solidFill>
                  <a:srgbClr val="29261B"/>
                </a:solidFill>
                <a:effectLst/>
                <a:latin typeface="Manrope" panose="020B0604020202020204" charset="0"/>
              </a:rPr>
              <a:t>nbslicer's</a:t>
            </a:r>
            <a:r>
              <a:rPr lang="en-US" b="1" i="0" dirty="0">
                <a:solidFill>
                  <a:srgbClr val="29261B"/>
                </a:solidFill>
                <a:effectLst/>
                <a:latin typeface="Manrope" panose="020B0604020202020204" charset="0"/>
              </a:rPr>
              <a:t> instrumentation overhead has much more impact on short sessions</a:t>
            </a:r>
            <a:r>
              <a:rPr lang="en-US" b="0" i="0" dirty="0">
                <a:solidFill>
                  <a:srgbClr val="29261B"/>
                </a:solidFill>
                <a:effectLst/>
                <a:latin typeface="Manrope" panose="020B0604020202020204" charset="0"/>
              </a:rPr>
              <a:t>, while longer sessions have comparable runtimes between the two configurations. </a:t>
            </a:r>
            <a:br>
              <a:rPr lang="en-US" b="0" i="0" dirty="0">
                <a:solidFill>
                  <a:srgbClr val="29261B"/>
                </a:solidFill>
                <a:effectLst/>
                <a:latin typeface="Manrope" panose="020B0604020202020204" charset="0"/>
              </a:rPr>
            </a:br>
            <a:r>
              <a:rPr lang="en-US" b="0" i="0" dirty="0">
                <a:solidFill>
                  <a:srgbClr val="29261B"/>
                </a:solidFill>
                <a:effectLst/>
                <a:latin typeface="Manrope" panose="020B0604020202020204" charset="0"/>
              </a:rPr>
              <a:t>This matches the results from Table 2.</a:t>
            </a:r>
          </a:p>
        </p:txBody>
      </p:sp>
    </p:spTree>
    <p:extLst>
      <p:ext uri="{BB962C8B-B14F-4D97-AF65-F5344CB8AC3E}">
        <p14:creationId xmlns:p14="http://schemas.microsoft.com/office/powerpoint/2010/main" val="33069514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1D6C1C7-FD12-2391-4D8B-4C9B45C5BD92}"/>
              </a:ext>
            </a:extLst>
          </p:cNvPr>
          <p:cNvSpPr txBox="1"/>
          <p:nvPr/>
        </p:nvSpPr>
        <p:spPr>
          <a:xfrm>
            <a:off x="564896" y="2880847"/>
            <a:ext cx="7171723" cy="1448666"/>
          </a:xfrm>
          <a:prstGeom prst="rect">
            <a:avLst/>
          </a:prstGeom>
          <a:noFill/>
        </p:spPr>
        <p:txBody>
          <a:bodyPr wrap="square">
            <a:spAutoFit/>
          </a:bodyPr>
          <a:lstStyle/>
          <a:p>
            <a:pPr>
              <a:lnSpc>
                <a:spcPct val="150000"/>
              </a:lnSpc>
            </a:pPr>
            <a:r>
              <a:rPr lang="en-US" sz="1200" dirty="0">
                <a:latin typeface="Manrope" panose="020B0604020202020204" charset="0"/>
              </a:rPr>
              <a:t>Although the experimental scripts programmatically executed the code cells in a notebook session, in practice, users </a:t>
            </a:r>
            <a:r>
              <a:rPr lang="en-US" sz="1200" b="1" dirty="0">
                <a:latin typeface="Manrope" panose="020B0604020202020204" charset="0"/>
              </a:rPr>
              <a:t>manually run cells </a:t>
            </a:r>
            <a:r>
              <a:rPr lang="en-US" sz="1200" dirty="0">
                <a:latin typeface="Manrope" panose="020B0604020202020204" charset="0"/>
              </a:rPr>
              <a:t>through an interface, with some time passing in between cell runs. </a:t>
            </a:r>
            <a:br>
              <a:rPr lang="en-US" sz="1200" dirty="0">
                <a:latin typeface="Manrope" panose="020B0604020202020204" charset="0"/>
              </a:rPr>
            </a:br>
            <a:r>
              <a:rPr lang="en-US" sz="1200" dirty="0">
                <a:latin typeface="Manrope" panose="020B0604020202020204" charset="0"/>
              </a:rPr>
              <a:t>This “time passing "  would increase the notebook session runtime but not necessarily the </a:t>
            </a:r>
            <a:r>
              <a:rPr lang="en-US" sz="1200" dirty="0" err="1">
                <a:latin typeface="Manrope" panose="020B0604020202020204" charset="0"/>
              </a:rPr>
              <a:t>Nbslicer</a:t>
            </a:r>
            <a:r>
              <a:rPr lang="en-US" sz="1200" dirty="0">
                <a:latin typeface="Manrope" panose="020B0604020202020204" charset="0"/>
              </a:rPr>
              <a:t> overhead, contributing to </a:t>
            </a:r>
            <a:r>
              <a:rPr lang="en-US" sz="1200" b="1" dirty="0">
                <a:latin typeface="Manrope" panose="020B0604020202020204" charset="0"/>
              </a:rPr>
              <a:t>a smaller effective overhead in practice</a:t>
            </a:r>
            <a:r>
              <a:rPr lang="en-US" sz="1200" dirty="0">
                <a:latin typeface="Manrope" panose="020B0604020202020204" charset="0"/>
              </a:rPr>
              <a:t>.</a:t>
            </a:r>
          </a:p>
        </p:txBody>
      </p:sp>
      <p:sp>
        <p:nvSpPr>
          <p:cNvPr id="7" name="TextBox 6">
            <a:extLst>
              <a:ext uri="{FF2B5EF4-FFF2-40B4-BE49-F238E27FC236}">
                <a16:creationId xmlns:a16="http://schemas.microsoft.com/office/drawing/2014/main" id="{B17DFCB7-8E51-C670-BBDB-538883BBFC4D}"/>
              </a:ext>
            </a:extLst>
          </p:cNvPr>
          <p:cNvSpPr txBox="1"/>
          <p:nvPr/>
        </p:nvSpPr>
        <p:spPr>
          <a:xfrm>
            <a:off x="564896" y="1305920"/>
            <a:ext cx="7171723" cy="893514"/>
          </a:xfrm>
          <a:prstGeom prst="rect">
            <a:avLst/>
          </a:prstGeom>
          <a:noFill/>
        </p:spPr>
        <p:txBody>
          <a:bodyPr wrap="square">
            <a:spAutoFit/>
          </a:bodyPr>
          <a:lstStyle/>
          <a:p>
            <a:pPr>
              <a:lnSpc>
                <a:spcPct val="150000"/>
              </a:lnSpc>
            </a:pPr>
            <a:r>
              <a:rPr lang="en-US" sz="1200" dirty="0">
                <a:latin typeface="Manrope" panose="020B0604020202020204" charset="0"/>
              </a:rPr>
              <a:t>Table 2 and Figure 5 indicate that </a:t>
            </a:r>
            <a:r>
              <a:rPr lang="en-US" sz="1200" b="1" dirty="0" err="1">
                <a:latin typeface="Manrope" panose="020B0604020202020204" charset="0"/>
              </a:rPr>
              <a:t>nbslicer</a:t>
            </a:r>
            <a:r>
              <a:rPr lang="en-US" sz="1200" b="1" dirty="0">
                <a:latin typeface="Manrope" panose="020B0604020202020204" charset="0"/>
              </a:rPr>
              <a:t> session latency is higher </a:t>
            </a:r>
            <a:r>
              <a:rPr lang="en-US" sz="1200" dirty="0">
                <a:latin typeface="Manrope" panose="020B0604020202020204" charset="0"/>
              </a:rPr>
              <a:t>than </a:t>
            </a:r>
            <a:r>
              <a:rPr lang="en-US" sz="1200" dirty="0" err="1">
                <a:latin typeface="Manrope" panose="020B0604020202020204" charset="0"/>
              </a:rPr>
              <a:t>IPython</a:t>
            </a:r>
            <a:r>
              <a:rPr lang="en-US" sz="1200" dirty="0">
                <a:latin typeface="Manrope" panose="020B0604020202020204" charset="0"/>
              </a:rPr>
              <a:t> for </a:t>
            </a:r>
            <a:r>
              <a:rPr lang="en-US" sz="1200" b="1" dirty="0">
                <a:latin typeface="Manrope" panose="020B0604020202020204" charset="0"/>
              </a:rPr>
              <a:t>shorter sessions</a:t>
            </a:r>
            <a:r>
              <a:rPr lang="en-US" sz="1200" dirty="0">
                <a:latin typeface="Manrope" panose="020B0604020202020204" charset="0"/>
              </a:rPr>
              <a:t>, and </a:t>
            </a:r>
            <a:r>
              <a:rPr lang="en-US" sz="1200" b="1" dirty="0">
                <a:latin typeface="Manrope" panose="020B0604020202020204" charset="0"/>
              </a:rPr>
              <a:t>roughly equivalent for longer sessions</a:t>
            </a:r>
            <a:r>
              <a:rPr lang="en-US" sz="1200" dirty="0">
                <a:latin typeface="Manrope" panose="020B0604020202020204" charset="0"/>
              </a:rPr>
              <a:t>.</a:t>
            </a:r>
            <a:br>
              <a:rPr lang="en-US" sz="1200" dirty="0">
                <a:latin typeface="Manrope" panose="020B0604020202020204" charset="0"/>
              </a:rPr>
            </a:br>
            <a:r>
              <a:rPr lang="en-US" sz="1200" dirty="0">
                <a:latin typeface="Manrope" panose="020B0604020202020204" charset="0"/>
              </a:rPr>
              <a:t>However, the user will probably not feel most of the slowdowns in an interactive notebook setting.</a:t>
            </a:r>
            <a:endParaRPr lang="en-US" sz="1200" dirty="0"/>
          </a:p>
        </p:txBody>
      </p:sp>
      <p:sp>
        <p:nvSpPr>
          <p:cNvPr id="9" name="TextBox 8">
            <a:extLst>
              <a:ext uri="{FF2B5EF4-FFF2-40B4-BE49-F238E27FC236}">
                <a16:creationId xmlns:a16="http://schemas.microsoft.com/office/drawing/2014/main" id="{61225011-FE9D-7035-321C-991A863F04DA}"/>
              </a:ext>
            </a:extLst>
          </p:cNvPr>
          <p:cNvSpPr txBox="1"/>
          <p:nvPr/>
        </p:nvSpPr>
        <p:spPr>
          <a:xfrm>
            <a:off x="203200" y="259000"/>
            <a:ext cx="8737600" cy="584775"/>
          </a:xfrm>
          <a:prstGeom prst="rect">
            <a:avLst/>
          </a:prstGeom>
          <a:noFill/>
        </p:spPr>
        <p:txBody>
          <a:bodyPr wrap="square">
            <a:spAutoFit/>
          </a:bodyPr>
          <a:lstStyle/>
          <a:p>
            <a:r>
              <a:rPr lang="en-US" sz="3200" dirty="0">
                <a:latin typeface="Kulim Park" panose="020B0604020202020204" charset="0"/>
              </a:rPr>
              <a:t>Computational Overhead Results - Conclusions</a:t>
            </a:r>
          </a:p>
        </p:txBody>
      </p:sp>
    </p:spTree>
    <p:extLst>
      <p:ext uri="{BB962C8B-B14F-4D97-AF65-F5344CB8AC3E}">
        <p14:creationId xmlns:p14="http://schemas.microsoft.com/office/powerpoint/2010/main" val="11806273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0943B-0848-DF4D-4752-FC3115AF4427}"/>
              </a:ext>
            </a:extLst>
          </p:cNvPr>
          <p:cNvSpPr>
            <a:spLocks noGrp="1"/>
          </p:cNvSpPr>
          <p:nvPr>
            <p:ph type="title"/>
          </p:nvPr>
        </p:nvSpPr>
        <p:spPr>
          <a:xfrm>
            <a:off x="3031914" y="241609"/>
            <a:ext cx="3080172" cy="855652"/>
          </a:xfrm>
        </p:spPr>
        <p:txBody>
          <a:bodyPr/>
          <a:lstStyle/>
          <a:p>
            <a:r>
              <a:rPr lang="en-US" dirty="0"/>
              <a:t>Summary</a:t>
            </a:r>
          </a:p>
        </p:txBody>
      </p:sp>
      <p:pic>
        <p:nvPicPr>
          <p:cNvPr id="18" name="Picture 17" descr="A book and pencil in a circle&#10;&#10;Description automatically generated">
            <a:extLst>
              <a:ext uri="{FF2B5EF4-FFF2-40B4-BE49-F238E27FC236}">
                <a16:creationId xmlns:a16="http://schemas.microsoft.com/office/drawing/2014/main" id="{711E158D-3EE5-C54C-695A-FEE55ACBA400}"/>
              </a:ext>
            </a:extLst>
          </p:cNvPr>
          <p:cNvPicPr>
            <a:picLocks noChangeAspect="1"/>
          </p:cNvPicPr>
          <p:nvPr/>
        </p:nvPicPr>
        <p:blipFill>
          <a:blip r:embed="rId3"/>
          <a:stretch>
            <a:fillRect/>
          </a:stretch>
        </p:blipFill>
        <p:spPr>
          <a:xfrm>
            <a:off x="1801091" y="91294"/>
            <a:ext cx="1230823" cy="1230823"/>
          </a:xfrm>
          <a:prstGeom prst="rect">
            <a:avLst/>
          </a:prstGeom>
          <a:ln>
            <a:noFill/>
          </a:ln>
          <a:effectLst>
            <a:softEdge rad="112500"/>
          </a:effectLst>
        </p:spPr>
      </p:pic>
      <p:sp>
        <p:nvSpPr>
          <p:cNvPr id="11" name="TextBox 10">
            <a:extLst>
              <a:ext uri="{FF2B5EF4-FFF2-40B4-BE49-F238E27FC236}">
                <a16:creationId xmlns:a16="http://schemas.microsoft.com/office/drawing/2014/main" id="{03D73F97-7FF5-EAB0-EB2F-9117EC074080}"/>
              </a:ext>
            </a:extLst>
          </p:cNvPr>
          <p:cNvSpPr txBox="1"/>
          <p:nvPr/>
        </p:nvSpPr>
        <p:spPr>
          <a:xfrm>
            <a:off x="493776" y="2882844"/>
            <a:ext cx="7197870" cy="307777"/>
          </a:xfrm>
          <a:prstGeom prst="rect">
            <a:avLst/>
          </a:prstGeom>
          <a:noFill/>
        </p:spPr>
        <p:txBody>
          <a:bodyPr wrap="square">
            <a:spAutoFit/>
          </a:bodyPr>
          <a:lstStyle/>
          <a:p>
            <a:r>
              <a:rPr lang="en-US" dirty="0">
                <a:latin typeface="Manrope" panose="020B0604020202020204" charset="0"/>
                <a:cs typeface="Mangal" panose="02040503050203030202" pitchFamily="18" charset="0"/>
              </a:rPr>
              <a:t>We met </a:t>
            </a:r>
            <a:r>
              <a:rPr lang="en-US" dirty="0" err="1">
                <a:latin typeface="Manrope" panose="020B0604020202020204" charset="0"/>
                <a:cs typeface="Mangal" panose="02040503050203030202" pitchFamily="18" charset="0"/>
              </a:rPr>
              <a:t>Nbslicer</a:t>
            </a:r>
            <a:r>
              <a:rPr lang="en-US" dirty="0">
                <a:latin typeface="Manrope" panose="020B0604020202020204" charset="0"/>
                <a:cs typeface="Mangal" panose="02040503050203030202" pitchFamily="18" charset="0"/>
              </a:rPr>
              <a:t>, hybrid static-dynamic slicer for computational notebooks. </a:t>
            </a:r>
          </a:p>
        </p:txBody>
      </p:sp>
      <p:sp>
        <p:nvSpPr>
          <p:cNvPr id="22" name="TextBox 21">
            <a:extLst>
              <a:ext uri="{FF2B5EF4-FFF2-40B4-BE49-F238E27FC236}">
                <a16:creationId xmlns:a16="http://schemas.microsoft.com/office/drawing/2014/main" id="{C914376A-CE9D-EB2A-CEB0-AD339786A8A9}"/>
              </a:ext>
            </a:extLst>
          </p:cNvPr>
          <p:cNvSpPr txBox="1"/>
          <p:nvPr/>
        </p:nvSpPr>
        <p:spPr>
          <a:xfrm>
            <a:off x="493776" y="1499082"/>
            <a:ext cx="8942832" cy="382028"/>
          </a:xfrm>
          <a:prstGeom prst="rect">
            <a:avLst/>
          </a:prstGeom>
          <a:noFill/>
        </p:spPr>
        <p:txBody>
          <a:bodyPr wrap="square">
            <a:spAutoFit/>
          </a:bodyPr>
          <a:lstStyle/>
          <a:p>
            <a:pPr>
              <a:lnSpc>
                <a:spcPct val="150000"/>
              </a:lnSpc>
            </a:pPr>
            <a:r>
              <a:rPr lang="en-US" dirty="0">
                <a:latin typeface="Manrope" panose="020B0604020202020204" charset="0"/>
              </a:rPr>
              <a:t>Computational notebooks are often becoming messy.</a:t>
            </a:r>
          </a:p>
        </p:txBody>
      </p:sp>
      <p:sp>
        <p:nvSpPr>
          <p:cNvPr id="24" name="TextBox 23">
            <a:extLst>
              <a:ext uri="{FF2B5EF4-FFF2-40B4-BE49-F238E27FC236}">
                <a16:creationId xmlns:a16="http://schemas.microsoft.com/office/drawing/2014/main" id="{6259FA27-8000-D890-1E16-991FE3BFE83A}"/>
              </a:ext>
            </a:extLst>
          </p:cNvPr>
          <p:cNvSpPr txBox="1"/>
          <p:nvPr/>
        </p:nvSpPr>
        <p:spPr>
          <a:xfrm>
            <a:off x="493776" y="2154683"/>
            <a:ext cx="8942832" cy="382028"/>
          </a:xfrm>
          <a:prstGeom prst="rect">
            <a:avLst/>
          </a:prstGeom>
          <a:noFill/>
        </p:spPr>
        <p:txBody>
          <a:bodyPr wrap="square">
            <a:spAutoFit/>
          </a:bodyPr>
          <a:lstStyle/>
          <a:p>
            <a:pPr>
              <a:lnSpc>
                <a:spcPct val="150000"/>
              </a:lnSpc>
            </a:pPr>
            <a:r>
              <a:rPr lang="en-US" dirty="0">
                <a:latin typeface="Manrope" panose="020B0604020202020204" charset="0"/>
              </a:rPr>
              <a:t>Current solutions involve traditional static slicing approaches </a:t>
            </a:r>
          </a:p>
        </p:txBody>
      </p:sp>
      <p:sp>
        <p:nvSpPr>
          <p:cNvPr id="26" name="TextBox 25">
            <a:extLst>
              <a:ext uri="{FF2B5EF4-FFF2-40B4-BE49-F238E27FC236}">
                <a16:creationId xmlns:a16="http://schemas.microsoft.com/office/drawing/2014/main" id="{5B16D0FF-4B63-0356-1FF4-693BC1FC712C}"/>
              </a:ext>
            </a:extLst>
          </p:cNvPr>
          <p:cNvSpPr txBox="1"/>
          <p:nvPr/>
        </p:nvSpPr>
        <p:spPr>
          <a:xfrm>
            <a:off x="493776" y="3536754"/>
            <a:ext cx="8339328" cy="705193"/>
          </a:xfrm>
          <a:prstGeom prst="rect">
            <a:avLst/>
          </a:prstGeom>
          <a:noFill/>
        </p:spPr>
        <p:txBody>
          <a:bodyPr wrap="square">
            <a:spAutoFit/>
          </a:bodyPr>
          <a:lstStyle/>
          <a:p>
            <a:pPr>
              <a:lnSpc>
                <a:spcPct val="150000"/>
              </a:lnSpc>
            </a:pPr>
            <a:r>
              <a:rPr lang="en-US" dirty="0" err="1">
                <a:latin typeface="Manrope" panose="020B0604020202020204" charset="0"/>
              </a:rPr>
              <a:t>Nbslicer</a:t>
            </a:r>
            <a:r>
              <a:rPr lang="en-US" dirty="0">
                <a:latin typeface="Manrope" panose="020B0604020202020204" charset="0"/>
              </a:rPr>
              <a:t> aims to provide more accurate and compact slices while keeping balance between performance and portability. </a:t>
            </a:r>
          </a:p>
        </p:txBody>
      </p:sp>
    </p:spTree>
    <p:extLst>
      <p:ext uri="{BB962C8B-B14F-4D97-AF65-F5344CB8AC3E}">
        <p14:creationId xmlns:p14="http://schemas.microsoft.com/office/powerpoint/2010/main" val="19209543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0943B-0848-DF4D-4752-FC3115AF4427}"/>
              </a:ext>
            </a:extLst>
          </p:cNvPr>
          <p:cNvSpPr>
            <a:spLocks noGrp="1"/>
          </p:cNvSpPr>
          <p:nvPr>
            <p:ph type="title"/>
          </p:nvPr>
        </p:nvSpPr>
        <p:spPr>
          <a:xfrm>
            <a:off x="3031914" y="241609"/>
            <a:ext cx="3080172" cy="855652"/>
          </a:xfrm>
        </p:spPr>
        <p:txBody>
          <a:bodyPr/>
          <a:lstStyle/>
          <a:p>
            <a:r>
              <a:rPr lang="en-US" dirty="0"/>
              <a:t>Summary</a:t>
            </a:r>
          </a:p>
        </p:txBody>
      </p:sp>
      <p:pic>
        <p:nvPicPr>
          <p:cNvPr id="18" name="Picture 17" descr="A book and pencil in a circle&#10;&#10;Description automatically generated">
            <a:extLst>
              <a:ext uri="{FF2B5EF4-FFF2-40B4-BE49-F238E27FC236}">
                <a16:creationId xmlns:a16="http://schemas.microsoft.com/office/drawing/2014/main" id="{711E158D-3EE5-C54C-695A-FEE55ACBA400}"/>
              </a:ext>
            </a:extLst>
          </p:cNvPr>
          <p:cNvPicPr>
            <a:picLocks noChangeAspect="1"/>
          </p:cNvPicPr>
          <p:nvPr/>
        </p:nvPicPr>
        <p:blipFill>
          <a:blip r:embed="rId3"/>
          <a:stretch>
            <a:fillRect/>
          </a:stretch>
        </p:blipFill>
        <p:spPr>
          <a:xfrm>
            <a:off x="1801091" y="90923"/>
            <a:ext cx="1230823" cy="1230823"/>
          </a:xfrm>
          <a:prstGeom prst="rect">
            <a:avLst/>
          </a:prstGeom>
          <a:ln>
            <a:noFill/>
          </a:ln>
          <a:effectLst>
            <a:softEdge rad="112500"/>
          </a:effectLst>
        </p:spPr>
      </p:pic>
      <p:sp>
        <p:nvSpPr>
          <p:cNvPr id="9" name="TextBox 8">
            <a:extLst>
              <a:ext uri="{FF2B5EF4-FFF2-40B4-BE49-F238E27FC236}">
                <a16:creationId xmlns:a16="http://schemas.microsoft.com/office/drawing/2014/main" id="{4EDAEE9D-57CD-F91A-232E-6661E72FB158}"/>
              </a:ext>
            </a:extLst>
          </p:cNvPr>
          <p:cNvSpPr txBox="1"/>
          <p:nvPr/>
        </p:nvSpPr>
        <p:spPr>
          <a:xfrm>
            <a:off x="476809" y="2328311"/>
            <a:ext cx="7197870" cy="382028"/>
          </a:xfrm>
          <a:prstGeom prst="rect">
            <a:avLst/>
          </a:prstGeom>
          <a:noFill/>
        </p:spPr>
        <p:txBody>
          <a:bodyPr wrap="square">
            <a:spAutoFit/>
          </a:bodyPr>
          <a:lstStyle/>
          <a:p>
            <a:pPr>
              <a:lnSpc>
                <a:spcPct val="150000"/>
              </a:lnSpc>
            </a:pPr>
            <a:r>
              <a:rPr lang="en-US" dirty="0" err="1">
                <a:latin typeface="Manrope" panose="020B0604020202020204" charset="0"/>
              </a:rPr>
              <a:t>Nbslicer</a:t>
            </a:r>
            <a:r>
              <a:rPr lang="en-US" dirty="0">
                <a:latin typeface="Manrope" panose="020B0604020202020204" charset="0"/>
              </a:rPr>
              <a:t> improves both backward and forward slicing by 66% and 54%, respectively. </a:t>
            </a:r>
          </a:p>
        </p:txBody>
      </p:sp>
      <p:sp>
        <p:nvSpPr>
          <p:cNvPr id="13" name="TextBox 12">
            <a:extLst>
              <a:ext uri="{FF2B5EF4-FFF2-40B4-BE49-F238E27FC236}">
                <a16:creationId xmlns:a16="http://schemas.microsoft.com/office/drawing/2014/main" id="{E778AD8E-5B1F-3851-D590-FC31A24F2119}"/>
              </a:ext>
            </a:extLst>
          </p:cNvPr>
          <p:cNvSpPr txBox="1"/>
          <p:nvPr/>
        </p:nvSpPr>
        <p:spPr>
          <a:xfrm>
            <a:off x="476809" y="1472432"/>
            <a:ext cx="7871664" cy="705193"/>
          </a:xfrm>
          <a:prstGeom prst="rect">
            <a:avLst/>
          </a:prstGeom>
          <a:noFill/>
        </p:spPr>
        <p:txBody>
          <a:bodyPr wrap="square">
            <a:spAutoFit/>
          </a:bodyPr>
          <a:lstStyle/>
          <a:p>
            <a:pPr>
              <a:lnSpc>
                <a:spcPct val="150000"/>
              </a:lnSpc>
            </a:pPr>
            <a:r>
              <a:rPr lang="en-US" dirty="0" err="1">
                <a:latin typeface="Manrope" panose="020B0604020202020204" charset="0"/>
              </a:rPr>
              <a:t>Nbslicer</a:t>
            </a:r>
            <a:r>
              <a:rPr lang="en-US" dirty="0">
                <a:latin typeface="Manrope" panose="020B0604020202020204" charset="0"/>
              </a:rPr>
              <a:t> leverages the abstract syntax tree (AST) instrumentation for dynamic data dependency resolution.</a:t>
            </a:r>
          </a:p>
        </p:txBody>
      </p:sp>
      <p:sp>
        <p:nvSpPr>
          <p:cNvPr id="20" name="TextBox 19">
            <a:extLst>
              <a:ext uri="{FF2B5EF4-FFF2-40B4-BE49-F238E27FC236}">
                <a16:creationId xmlns:a16="http://schemas.microsoft.com/office/drawing/2014/main" id="{EE08C948-34E9-21B5-AEFE-77051C3E1FA9}"/>
              </a:ext>
            </a:extLst>
          </p:cNvPr>
          <p:cNvSpPr txBox="1"/>
          <p:nvPr/>
        </p:nvSpPr>
        <p:spPr>
          <a:xfrm>
            <a:off x="198577" y="3566218"/>
            <a:ext cx="8428127" cy="894669"/>
          </a:xfrm>
          <a:prstGeom prst="rect">
            <a:avLst/>
          </a:prstGeom>
          <a:noFill/>
        </p:spPr>
        <p:txBody>
          <a:bodyPr wrap="square">
            <a:spAutoFit/>
          </a:bodyPr>
          <a:lstStyle/>
          <a:p>
            <a:pPr marL="457200" marR="0" lvl="0" indent="-298450" algn="l" defTabSz="914400" rtl="0" eaLnBrk="1" fontAlgn="auto" latinLnBrk="0" hangingPunct="1">
              <a:lnSpc>
                <a:spcPct val="150000"/>
              </a:lnSpc>
              <a:spcBef>
                <a:spcPts val="0"/>
              </a:spcBef>
              <a:spcAft>
                <a:spcPts val="0"/>
              </a:spcAft>
              <a:buClr>
                <a:srgbClr val="000000"/>
              </a:buClr>
              <a:buSzPts val="1100"/>
              <a:buFont typeface="Arial"/>
              <a:buChar char="●"/>
              <a:tabLst/>
              <a:defRPr/>
            </a:pPr>
            <a:r>
              <a:rPr lang="en-US" sz="1200" b="1" dirty="0">
                <a:latin typeface="Manrope" panose="020B0604020202020204" charset="0"/>
              </a:rPr>
              <a:t>My take on the paper </a:t>
            </a:r>
            <a:r>
              <a:rPr lang="en-US" sz="1200" dirty="0">
                <a:latin typeface="Manrope" panose="020B0604020202020204" charset="0"/>
              </a:rPr>
              <a:t>-I appreciate the authors' acknowledgment of the potential overhead and their practical solution of making the instrument switchable. This realistic approach adds usability to the tool, making it a valuable feature for users who may need to disable it to manage performance concerns.</a:t>
            </a:r>
          </a:p>
        </p:txBody>
      </p:sp>
      <p:sp>
        <p:nvSpPr>
          <p:cNvPr id="4" name="TextBox 3">
            <a:extLst>
              <a:ext uri="{FF2B5EF4-FFF2-40B4-BE49-F238E27FC236}">
                <a16:creationId xmlns:a16="http://schemas.microsoft.com/office/drawing/2014/main" id="{F3815289-874D-DC52-A6D5-53BD67ABC3D8}"/>
              </a:ext>
            </a:extLst>
          </p:cNvPr>
          <p:cNvSpPr txBox="1"/>
          <p:nvPr/>
        </p:nvSpPr>
        <p:spPr>
          <a:xfrm>
            <a:off x="517296" y="2861025"/>
            <a:ext cx="8942832" cy="705193"/>
          </a:xfrm>
          <a:prstGeom prst="rect">
            <a:avLst/>
          </a:prstGeom>
          <a:noFill/>
        </p:spPr>
        <p:txBody>
          <a:bodyPr wrap="square">
            <a:spAutoFit/>
          </a:bodyPr>
          <a:lstStyle/>
          <a:p>
            <a:pPr>
              <a:lnSpc>
                <a:spcPct val="150000"/>
              </a:lnSpc>
            </a:pPr>
            <a:r>
              <a:rPr lang="en-US" dirty="0" err="1">
                <a:latin typeface="Manrope" panose="020B0604020202020204" charset="0"/>
              </a:rPr>
              <a:t>Nbslicer</a:t>
            </a:r>
            <a:r>
              <a:rPr lang="en-US" dirty="0">
                <a:latin typeface="Manrope" panose="020B0604020202020204" charset="0"/>
              </a:rPr>
              <a:t> overhead is  a little higher for shorter sessions, and roughly equivalent for longer sessions.</a:t>
            </a:r>
            <a:br>
              <a:rPr lang="en-US" dirty="0">
                <a:latin typeface="Manrope" panose="020B0604020202020204" charset="0"/>
              </a:rPr>
            </a:br>
            <a:endParaRPr lang="en-US" dirty="0">
              <a:latin typeface="Manrope" panose="020B0604020202020204" charset="0"/>
            </a:endParaRPr>
          </a:p>
        </p:txBody>
      </p:sp>
    </p:spTree>
    <p:extLst>
      <p:ext uri="{BB962C8B-B14F-4D97-AF65-F5344CB8AC3E}">
        <p14:creationId xmlns:p14="http://schemas.microsoft.com/office/powerpoint/2010/main" val="29415658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D5C3F-1596-8225-96C9-4BB3CA2EAA57}"/>
              </a:ext>
            </a:extLst>
          </p:cNvPr>
          <p:cNvSpPr>
            <a:spLocks noGrp="1"/>
          </p:cNvSpPr>
          <p:nvPr>
            <p:ph type="title"/>
          </p:nvPr>
        </p:nvSpPr>
        <p:spPr>
          <a:xfrm>
            <a:off x="2272284" y="431822"/>
            <a:ext cx="5715000" cy="989340"/>
          </a:xfrm>
        </p:spPr>
        <p:txBody>
          <a:bodyPr/>
          <a:lstStyle/>
          <a:p>
            <a:r>
              <a:rPr lang="en-US" dirty="0"/>
              <a:t>Data Management</a:t>
            </a:r>
          </a:p>
        </p:txBody>
      </p:sp>
      <p:sp>
        <p:nvSpPr>
          <p:cNvPr id="8" name="TextBox 7">
            <a:extLst>
              <a:ext uri="{FF2B5EF4-FFF2-40B4-BE49-F238E27FC236}">
                <a16:creationId xmlns:a16="http://schemas.microsoft.com/office/drawing/2014/main" id="{426990F9-7E8F-F21E-B79B-56F127B2CDCB}"/>
              </a:ext>
            </a:extLst>
          </p:cNvPr>
          <p:cNvSpPr txBox="1"/>
          <p:nvPr/>
        </p:nvSpPr>
        <p:spPr>
          <a:xfrm>
            <a:off x="566928" y="1574556"/>
            <a:ext cx="8238744" cy="329051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dirty="0">
                <a:latin typeface="Manrope" panose="020B0604020202020204" charset="0"/>
              </a:rPr>
              <a:t>Organization: </a:t>
            </a:r>
            <a:r>
              <a:rPr lang="en-US" dirty="0" err="1">
                <a:latin typeface="Manrope" panose="020B0604020202020204" charset="0"/>
              </a:rPr>
              <a:t>Nbslicer</a:t>
            </a:r>
            <a:r>
              <a:rPr lang="en-US" dirty="0">
                <a:latin typeface="Manrope" panose="020B0604020202020204" charset="0"/>
              </a:rPr>
              <a:t> enhances the organization of data science workflows within computational notebooks.</a:t>
            </a:r>
          </a:p>
          <a:p>
            <a:pPr marL="285750" indent="-285750">
              <a:lnSpc>
                <a:spcPct val="150000"/>
              </a:lnSpc>
              <a:buFont typeface="Arial" panose="020B0604020202020204" pitchFamily="34" charset="0"/>
              <a:buChar char="•"/>
            </a:pPr>
            <a:r>
              <a:rPr lang="en-US" b="1" dirty="0">
                <a:latin typeface="Manrope" panose="020B0604020202020204" charset="0"/>
              </a:rPr>
              <a:t>Reproducibility: </a:t>
            </a:r>
            <a:r>
              <a:rPr lang="en-US" dirty="0">
                <a:latin typeface="Manrope" panose="020B0604020202020204" charset="0"/>
              </a:rPr>
              <a:t>Through dynamic program slicing, </a:t>
            </a:r>
            <a:r>
              <a:rPr lang="en-US" dirty="0" err="1">
                <a:latin typeface="Manrope" panose="020B0604020202020204" charset="0"/>
              </a:rPr>
              <a:t>nbslicer</a:t>
            </a:r>
            <a:r>
              <a:rPr lang="en-US" dirty="0">
                <a:latin typeface="Manrope" panose="020B0604020202020204" charset="0"/>
              </a:rPr>
              <a:t> aids in constructing smaller, accurate code slices, improving reproducibility.</a:t>
            </a:r>
          </a:p>
          <a:p>
            <a:pPr marL="285750" indent="-285750">
              <a:lnSpc>
                <a:spcPct val="150000"/>
              </a:lnSpc>
              <a:buFont typeface="Arial" panose="020B0604020202020204" pitchFamily="34" charset="0"/>
              <a:buChar char="•"/>
            </a:pPr>
            <a:r>
              <a:rPr lang="en-US" b="1" dirty="0">
                <a:latin typeface="Manrope" panose="020B0604020202020204" charset="0"/>
              </a:rPr>
              <a:t>Efficiency: </a:t>
            </a:r>
            <a:r>
              <a:rPr lang="en-US" dirty="0">
                <a:latin typeface="Manrope" panose="020B0604020202020204" charset="0"/>
              </a:rPr>
              <a:t>By addressing the challenges of accumulating code and hidden state, </a:t>
            </a:r>
            <a:r>
              <a:rPr lang="en-US" dirty="0" err="1">
                <a:latin typeface="Manrope" panose="020B0604020202020204" charset="0"/>
              </a:rPr>
              <a:t>nbslicer</a:t>
            </a:r>
            <a:r>
              <a:rPr lang="en-US" dirty="0">
                <a:latin typeface="Manrope" panose="020B0604020202020204" charset="0"/>
              </a:rPr>
              <a:t> streamlines notebook iteration for more efficient data science tasks.</a:t>
            </a:r>
          </a:p>
          <a:p>
            <a:pPr marL="285750" indent="-285750">
              <a:lnSpc>
                <a:spcPct val="150000"/>
              </a:lnSpc>
              <a:buFont typeface="Arial" panose="020B0604020202020204" pitchFamily="34" charset="0"/>
              <a:buChar char="•"/>
            </a:pPr>
            <a:r>
              <a:rPr lang="en-US" b="1" dirty="0">
                <a:latin typeface="Manrope" panose="020B0604020202020204" charset="0"/>
              </a:rPr>
              <a:t>Dependency Management: </a:t>
            </a:r>
            <a:r>
              <a:rPr lang="en-US" dirty="0" err="1">
                <a:latin typeface="Manrope" panose="020B0604020202020204" charset="0"/>
              </a:rPr>
              <a:t>Nbslicer</a:t>
            </a:r>
            <a:r>
              <a:rPr lang="en-US" dirty="0">
                <a:latin typeface="Manrope" panose="020B0604020202020204" charset="0"/>
              </a:rPr>
              <a:t> assists in managing dynamic dependencies, crucial for maintaining consistency in exploratory data analyses.</a:t>
            </a:r>
          </a:p>
          <a:p>
            <a:pPr marL="285750" indent="-285750">
              <a:lnSpc>
                <a:spcPct val="150000"/>
              </a:lnSpc>
              <a:buFont typeface="Arial" panose="020B0604020202020204" pitchFamily="34" charset="0"/>
              <a:buChar char="•"/>
            </a:pPr>
            <a:r>
              <a:rPr lang="en-US" b="1" dirty="0">
                <a:latin typeface="Manrope" panose="020B0604020202020204" charset="0"/>
              </a:rPr>
              <a:t>Lineage Reasoning: </a:t>
            </a:r>
            <a:r>
              <a:rPr lang="en-US" dirty="0">
                <a:latin typeface="Manrope" panose="020B0604020202020204" charset="0"/>
              </a:rPr>
              <a:t>The tool helps data scientists reason about the lineage of code, contributing to better data management practices in interactive computational environments.</a:t>
            </a:r>
          </a:p>
        </p:txBody>
      </p:sp>
      <p:pic>
        <p:nvPicPr>
          <p:cNvPr id="10" name="Picture 9">
            <a:extLst>
              <a:ext uri="{FF2B5EF4-FFF2-40B4-BE49-F238E27FC236}">
                <a16:creationId xmlns:a16="http://schemas.microsoft.com/office/drawing/2014/main" id="{5AD934DD-7EA8-3A7D-1796-8FAA7BF5BF5C}"/>
              </a:ext>
            </a:extLst>
          </p:cNvPr>
          <p:cNvPicPr>
            <a:picLocks noChangeAspect="1"/>
          </p:cNvPicPr>
          <p:nvPr/>
        </p:nvPicPr>
        <p:blipFill>
          <a:blip r:embed="rId3"/>
          <a:stretch>
            <a:fillRect/>
          </a:stretch>
        </p:blipFill>
        <p:spPr>
          <a:xfrm>
            <a:off x="1051560" y="431822"/>
            <a:ext cx="1107431" cy="989340"/>
          </a:xfrm>
          <a:prstGeom prst="rect">
            <a:avLst/>
          </a:prstGeom>
          <a:ln>
            <a:noFill/>
          </a:ln>
          <a:effectLst>
            <a:softEdge rad="112500"/>
          </a:effectLst>
        </p:spPr>
      </p:pic>
    </p:spTree>
    <p:extLst>
      <p:ext uri="{BB962C8B-B14F-4D97-AF65-F5344CB8AC3E}">
        <p14:creationId xmlns:p14="http://schemas.microsoft.com/office/powerpoint/2010/main" val="2845363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A4A9D-C6F9-516E-C2D3-C0A2D75A66D7}"/>
              </a:ext>
            </a:extLst>
          </p:cNvPr>
          <p:cNvSpPr>
            <a:spLocks noGrp="1"/>
          </p:cNvSpPr>
          <p:nvPr>
            <p:ph type="title"/>
          </p:nvPr>
        </p:nvSpPr>
        <p:spPr>
          <a:xfrm>
            <a:off x="1816743" y="448055"/>
            <a:ext cx="5510514" cy="814463"/>
          </a:xfrm>
        </p:spPr>
        <p:txBody>
          <a:bodyPr/>
          <a:lstStyle/>
          <a:p>
            <a:r>
              <a:rPr lang="en-US" dirty="0"/>
              <a:t>Further research</a:t>
            </a:r>
          </a:p>
        </p:txBody>
      </p:sp>
      <p:sp>
        <p:nvSpPr>
          <p:cNvPr id="6" name="TextBox 5">
            <a:extLst>
              <a:ext uri="{FF2B5EF4-FFF2-40B4-BE49-F238E27FC236}">
                <a16:creationId xmlns:a16="http://schemas.microsoft.com/office/drawing/2014/main" id="{B6B11D27-167C-140A-579D-96569A0D05B2}"/>
              </a:ext>
            </a:extLst>
          </p:cNvPr>
          <p:cNvSpPr txBox="1"/>
          <p:nvPr/>
        </p:nvSpPr>
        <p:spPr>
          <a:xfrm>
            <a:off x="4746530" y="1554541"/>
            <a:ext cx="3575304" cy="102835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b="0" i="0" dirty="0">
                <a:solidFill>
                  <a:srgbClr val="29261B"/>
                </a:solidFill>
                <a:effectLst/>
                <a:latin typeface="Manrope" panose="020B0604020202020204" charset="0"/>
              </a:rPr>
              <a:t>Apply the techniques to other interactive programming environments beyond notebooks.</a:t>
            </a:r>
          </a:p>
        </p:txBody>
      </p:sp>
      <p:sp>
        <p:nvSpPr>
          <p:cNvPr id="8" name="TextBox 7">
            <a:extLst>
              <a:ext uri="{FF2B5EF4-FFF2-40B4-BE49-F238E27FC236}">
                <a16:creationId xmlns:a16="http://schemas.microsoft.com/office/drawing/2014/main" id="{2718FCAB-E9D1-2B67-F825-41CCC678AA4E}"/>
              </a:ext>
            </a:extLst>
          </p:cNvPr>
          <p:cNvSpPr txBox="1"/>
          <p:nvPr/>
        </p:nvSpPr>
        <p:spPr>
          <a:xfrm>
            <a:off x="572096" y="1554541"/>
            <a:ext cx="3575304" cy="135152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b="0" i="0" dirty="0">
                <a:solidFill>
                  <a:srgbClr val="29261B"/>
                </a:solidFill>
                <a:effectLst/>
                <a:latin typeface="Manrope" panose="020B0604020202020204" charset="0"/>
                <a:cs typeface="Mangal" panose="02040503050203030202" pitchFamily="18" charset="0"/>
              </a:rPr>
              <a:t>Develop heuristics to automatically configure trace-once semantics to balance performance and completeness.</a:t>
            </a:r>
          </a:p>
        </p:txBody>
      </p:sp>
      <p:grpSp>
        <p:nvGrpSpPr>
          <p:cNvPr id="9" name="Google Shape;10535;p134">
            <a:extLst>
              <a:ext uri="{FF2B5EF4-FFF2-40B4-BE49-F238E27FC236}">
                <a16:creationId xmlns:a16="http://schemas.microsoft.com/office/drawing/2014/main" id="{EDCCF84F-2FD3-2061-B558-4D9689CD69F6}"/>
              </a:ext>
            </a:extLst>
          </p:cNvPr>
          <p:cNvGrpSpPr/>
          <p:nvPr/>
        </p:nvGrpSpPr>
        <p:grpSpPr>
          <a:xfrm>
            <a:off x="790890" y="448054"/>
            <a:ext cx="851451" cy="814463"/>
            <a:chOff x="-40160700" y="2339625"/>
            <a:chExt cx="290650" cy="316650"/>
          </a:xfrm>
        </p:grpSpPr>
        <p:sp>
          <p:nvSpPr>
            <p:cNvPr id="10" name="Google Shape;10536;p134">
              <a:extLst>
                <a:ext uri="{FF2B5EF4-FFF2-40B4-BE49-F238E27FC236}">
                  <a16:creationId xmlns:a16="http://schemas.microsoft.com/office/drawing/2014/main" id="{E1403601-247E-261A-137E-23C8961875F9}"/>
                </a:ext>
              </a:extLst>
            </p:cNvPr>
            <p:cNvSpPr/>
            <p:nvPr/>
          </p:nvSpPr>
          <p:spPr>
            <a:xfrm>
              <a:off x="-40005525" y="2552600"/>
              <a:ext cx="70900" cy="62175"/>
            </a:xfrm>
            <a:custGeom>
              <a:avLst/>
              <a:gdLst/>
              <a:ahLst/>
              <a:cxnLst/>
              <a:rect l="l" t="t" r="r" b="b"/>
              <a:pathLst>
                <a:path w="2836" h="2487" extrusionOk="0">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37;p134">
              <a:extLst>
                <a:ext uri="{FF2B5EF4-FFF2-40B4-BE49-F238E27FC236}">
                  <a16:creationId xmlns:a16="http://schemas.microsoft.com/office/drawing/2014/main" id="{13E95D78-2F6B-D48C-B79B-C38780C1CACC}"/>
                </a:ext>
              </a:extLst>
            </p:cNvPr>
            <p:cNvSpPr/>
            <p:nvPr/>
          </p:nvSpPr>
          <p:spPr>
            <a:xfrm>
              <a:off x="-40039400" y="2605050"/>
              <a:ext cx="29150" cy="20500"/>
            </a:xfrm>
            <a:custGeom>
              <a:avLst/>
              <a:gdLst/>
              <a:ahLst/>
              <a:cxnLst/>
              <a:rect l="l" t="t" r="r" b="b"/>
              <a:pathLst>
                <a:path w="1166" h="820" extrusionOk="0">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538;p134">
              <a:extLst>
                <a:ext uri="{FF2B5EF4-FFF2-40B4-BE49-F238E27FC236}">
                  <a16:creationId xmlns:a16="http://schemas.microsoft.com/office/drawing/2014/main" id="{77377732-8A1A-7F3B-5E49-9E47BCF64625}"/>
                </a:ext>
              </a:extLst>
            </p:cNvPr>
            <p:cNvSpPr/>
            <p:nvPr/>
          </p:nvSpPr>
          <p:spPr>
            <a:xfrm>
              <a:off x="-40079575" y="2584575"/>
              <a:ext cx="19725" cy="19725"/>
            </a:xfrm>
            <a:custGeom>
              <a:avLst/>
              <a:gdLst/>
              <a:ahLst/>
              <a:cxnLst/>
              <a:rect l="l" t="t" r="r" b="b"/>
              <a:pathLst>
                <a:path w="789" h="789" extrusionOk="0">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539;p134">
              <a:extLst>
                <a:ext uri="{FF2B5EF4-FFF2-40B4-BE49-F238E27FC236}">
                  <a16:creationId xmlns:a16="http://schemas.microsoft.com/office/drawing/2014/main" id="{8C16489A-99C0-A07C-5926-3393ACF66D7B}"/>
                </a:ext>
              </a:extLst>
            </p:cNvPr>
            <p:cNvSpPr/>
            <p:nvPr/>
          </p:nvSpPr>
          <p:spPr>
            <a:xfrm>
              <a:off x="-40160700" y="2339625"/>
              <a:ext cx="290650" cy="316650"/>
            </a:xfrm>
            <a:custGeom>
              <a:avLst/>
              <a:gdLst/>
              <a:ahLst/>
              <a:cxnLst/>
              <a:rect l="l" t="t" r="r" b="b"/>
              <a:pathLst>
                <a:path w="11626" h="12666" extrusionOk="0">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chemeClr val="bg1"/>
            </a:solidFill>
            <a:ln>
              <a:solidFill>
                <a:schemeClr val="bg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7F201FF5-FD33-888C-62F7-F5851283D770}"/>
              </a:ext>
            </a:extLst>
          </p:cNvPr>
          <p:cNvSpPr txBox="1"/>
          <p:nvPr/>
        </p:nvSpPr>
        <p:spPr>
          <a:xfrm>
            <a:off x="2718948" y="3335639"/>
            <a:ext cx="3575304" cy="102669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b="0" i="0" dirty="0">
                <a:solidFill>
                  <a:srgbClr val="29261B"/>
                </a:solidFill>
                <a:effectLst/>
                <a:latin typeface="Manrope" panose="020B0604020202020204" charset="0"/>
              </a:rPr>
              <a:t>Extend the techniques to support other languages commonly used in notebooks like R.</a:t>
            </a:r>
          </a:p>
        </p:txBody>
      </p:sp>
    </p:spTree>
    <p:extLst>
      <p:ext uri="{BB962C8B-B14F-4D97-AF65-F5344CB8AC3E}">
        <p14:creationId xmlns:p14="http://schemas.microsoft.com/office/powerpoint/2010/main" val="34358040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50EA8-6B4D-C1CF-A56A-9930EF8E1E78}"/>
              </a:ext>
            </a:extLst>
          </p:cNvPr>
          <p:cNvSpPr>
            <a:spLocks noGrp="1"/>
          </p:cNvSpPr>
          <p:nvPr>
            <p:ph type="title"/>
          </p:nvPr>
        </p:nvSpPr>
        <p:spPr>
          <a:xfrm>
            <a:off x="366115" y="154490"/>
            <a:ext cx="6720485" cy="746728"/>
          </a:xfrm>
        </p:spPr>
        <p:txBody>
          <a:bodyPr/>
          <a:lstStyle/>
          <a:p>
            <a:r>
              <a:rPr lang="en-US" sz="3200" dirty="0"/>
              <a:t>How </a:t>
            </a:r>
            <a:r>
              <a:rPr lang="en-US" sz="3200" dirty="0" err="1"/>
              <a:t>Nbslicer</a:t>
            </a:r>
            <a:r>
              <a:rPr lang="en-US" sz="3200" dirty="0"/>
              <a:t> Works- Step by Step</a:t>
            </a:r>
          </a:p>
        </p:txBody>
      </p:sp>
      <p:sp>
        <p:nvSpPr>
          <p:cNvPr id="6" name="TextBox 5">
            <a:extLst>
              <a:ext uri="{FF2B5EF4-FFF2-40B4-BE49-F238E27FC236}">
                <a16:creationId xmlns:a16="http://schemas.microsoft.com/office/drawing/2014/main" id="{73412E37-16CA-65C8-C9D4-D4800C7EC2AE}"/>
              </a:ext>
            </a:extLst>
          </p:cNvPr>
          <p:cNvSpPr txBox="1"/>
          <p:nvPr/>
        </p:nvSpPr>
        <p:spPr>
          <a:xfrm>
            <a:off x="606788" y="1111693"/>
            <a:ext cx="3389139" cy="307777"/>
          </a:xfrm>
          <a:prstGeom prst="rect">
            <a:avLst/>
          </a:prstGeom>
          <a:noFill/>
        </p:spPr>
        <p:txBody>
          <a:bodyPr wrap="square">
            <a:spAutoFit/>
          </a:bodyPr>
          <a:lstStyle/>
          <a:p>
            <a:pPr algn="l"/>
            <a:r>
              <a:rPr lang="en-US" b="1" dirty="0">
                <a:solidFill>
                  <a:schemeClr val="accent3">
                    <a:lumMod val="75000"/>
                  </a:schemeClr>
                </a:solidFill>
                <a:latin typeface="Manrope" panose="020B0604020202020204" charset="0"/>
              </a:rPr>
              <a:t>Step 1: </a:t>
            </a:r>
            <a:r>
              <a:rPr lang="en-US" b="1" dirty="0">
                <a:solidFill>
                  <a:schemeClr val="tx1"/>
                </a:solidFill>
                <a:latin typeface="Manrope" panose="020B0604020202020204" charset="0"/>
              </a:rPr>
              <a:t>I</a:t>
            </a:r>
            <a:r>
              <a:rPr lang="en-US" b="1" i="0" dirty="0">
                <a:solidFill>
                  <a:schemeClr val="tx1"/>
                </a:solidFill>
                <a:effectLst/>
                <a:latin typeface="Manrope" panose="020B0604020202020204" charset="0"/>
              </a:rPr>
              <a:t>nstrumentation Phase</a:t>
            </a:r>
          </a:p>
        </p:txBody>
      </p:sp>
      <p:sp>
        <p:nvSpPr>
          <p:cNvPr id="8" name="TextBox 7">
            <a:extLst>
              <a:ext uri="{FF2B5EF4-FFF2-40B4-BE49-F238E27FC236}">
                <a16:creationId xmlns:a16="http://schemas.microsoft.com/office/drawing/2014/main" id="{B8DAC044-294E-679D-6A20-46E0F1481C4D}"/>
              </a:ext>
            </a:extLst>
          </p:cNvPr>
          <p:cNvSpPr txBox="1"/>
          <p:nvPr/>
        </p:nvSpPr>
        <p:spPr>
          <a:xfrm>
            <a:off x="524492" y="3010637"/>
            <a:ext cx="3718323" cy="307777"/>
          </a:xfrm>
          <a:prstGeom prst="rect">
            <a:avLst/>
          </a:prstGeom>
          <a:noFill/>
        </p:spPr>
        <p:txBody>
          <a:bodyPr wrap="square">
            <a:spAutoFit/>
          </a:bodyPr>
          <a:lstStyle/>
          <a:p>
            <a:pPr algn="l"/>
            <a:r>
              <a:rPr lang="en-US" b="1" i="0" dirty="0">
                <a:solidFill>
                  <a:schemeClr val="accent3">
                    <a:lumMod val="75000"/>
                  </a:schemeClr>
                </a:solidFill>
                <a:effectLst/>
                <a:latin typeface="Manrope" panose="020B0604020202020204" charset="0"/>
              </a:rPr>
              <a:t>Step 2: </a:t>
            </a:r>
            <a:r>
              <a:rPr lang="en-US" b="1" i="0" dirty="0">
                <a:solidFill>
                  <a:srgbClr val="29261B"/>
                </a:solidFill>
                <a:effectLst/>
                <a:latin typeface="Manrope" panose="020B0604020202020204" charset="0"/>
              </a:rPr>
              <a:t>Dependency Resolution Phase</a:t>
            </a:r>
          </a:p>
        </p:txBody>
      </p:sp>
      <p:sp>
        <p:nvSpPr>
          <p:cNvPr id="4" name="TextBox 3">
            <a:extLst>
              <a:ext uri="{FF2B5EF4-FFF2-40B4-BE49-F238E27FC236}">
                <a16:creationId xmlns:a16="http://schemas.microsoft.com/office/drawing/2014/main" id="{70C0A257-A4B8-F37D-154E-D9E048D87648}"/>
              </a:ext>
            </a:extLst>
          </p:cNvPr>
          <p:cNvSpPr txBox="1"/>
          <p:nvPr/>
        </p:nvSpPr>
        <p:spPr>
          <a:xfrm>
            <a:off x="437536" y="1624693"/>
            <a:ext cx="8268928" cy="1171667"/>
          </a:xfrm>
          <a:prstGeom prst="rect">
            <a:avLst/>
          </a:prstGeom>
          <a:noFill/>
        </p:spPr>
        <p:txBody>
          <a:bodyPr wrap="square">
            <a:spAutoFit/>
          </a:bodyPr>
          <a:lstStyle/>
          <a:p>
            <a:pPr marL="457200" lvl="1" algn="l">
              <a:lnSpc>
                <a:spcPct val="150000"/>
              </a:lnSpc>
            </a:pPr>
            <a:r>
              <a:rPr lang="en-US" sz="1200" b="0" i="0" dirty="0">
                <a:solidFill>
                  <a:srgbClr val="29261B"/>
                </a:solidFill>
                <a:effectLst/>
                <a:latin typeface="Manrope" panose="020B0604020202020204" charset="0"/>
              </a:rPr>
              <a:t>As a user executes code cells in the notebook, </a:t>
            </a:r>
            <a:r>
              <a:rPr lang="en-US" sz="1200" b="0" i="0" dirty="0" err="1">
                <a:solidFill>
                  <a:srgbClr val="29261B"/>
                </a:solidFill>
                <a:effectLst/>
                <a:latin typeface="Manrope" panose="020B0604020202020204" charset="0"/>
              </a:rPr>
              <a:t>nbslicer</a:t>
            </a:r>
            <a:r>
              <a:rPr lang="en-US" sz="1200" b="0" i="0" dirty="0">
                <a:solidFill>
                  <a:srgbClr val="29261B"/>
                </a:solidFill>
                <a:effectLst/>
                <a:latin typeface="Manrope" panose="020B0604020202020204" charset="0"/>
              </a:rPr>
              <a:t> </a:t>
            </a:r>
            <a:r>
              <a:rPr lang="en-US" sz="1200" b="1" i="0" dirty="0">
                <a:solidFill>
                  <a:srgbClr val="29261B"/>
                </a:solidFill>
                <a:effectLst/>
                <a:latin typeface="Manrope" panose="020B0604020202020204" charset="0"/>
              </a:rPr>
              <a:t>transforms the abstract syntax trees </a:t>
            </a:r>
            <a:r>
              <a:rPr lang="en-US" sz="1200" b="0" i="0" dirty="0">
                <a:solidFill>
                  <a:srgbClr val="29261B"/>
                </a:solidFill>
                <a:effectLst/>
                <a:latin typeface="Manrope" panose="020B0604020202020204" charset="0"/>
              </a:rPr>
              <a:t>(ASTs) of the code by injecting instrumentation calls.</a:t>
            </a:r>
          </a:p>
          <a:p>
            <a:pPr marL="457200" lvl="1" algn="l">
              <a:lnSpc>
                <a:spcPct val="150000"/>
              </a:lnSpc>
            </a:pPr>
            <a:r>
              <a:rPr lang="en-US" sz="1200" b="0" i="0" dirty="0">
                <a:solidFill>
                  <a:srgbClr val="29261B"/>
                </a:solidFill>
                <a:effectLst/>
                <a:latin typeface="Manrope" panose="020B0604020202020204" charset="0"/>
              </a:rPr>
              <a:t>These instrumentation calls </a:t>
            </a:r>
            <a:r>
              <a:rPr lang="en-US" sz="1200" b="1" i="0" dirty="0">
                <a:solidFill>
                  <a:srgbClr val="29261B"/>
                </a:solidFill>
                <a:effectLst/>
                <a:latin typeface="Manrope" panose="020B0604020202020204" charset="0"/>
              </a:rPr>
              <a:t>trace dynamic data dependencies </a:t>
            </a:r>
            <a:r>
              <a:rPr lang="en-US" sz="1200" b="0" i="0" dirty="0">
                <a:solidFill>
                  <a:srgbClr val="29261B"/>
                </a:solidFill>
                <a:effectLst/>
                <a:latin typeface="Manrope" panose="020B0604020202020204" charset="0"/>
              </a:rPr>
              <a:t>and annotate areas of the ASTs that cannot be statically analyzed.</a:t>
            </a:r>
          </a:p>
        </p:txBody>
      </p:sp>
      <p:sp>
        <p:nvSpPr>
          <p:cNvPr id="7" name="TextBox 6">
            <a:extLst>
              <a:ext uri="{FF2B5EF4-FFF2-40B4-BE49-F238E27FC236}">
                <a16:creationId xmlns:a16="http://schemas.microsoft.com/office/drawing/2014/main" id="{8F53952E-420D-AF6C-11DC-5807055E64D3}"/>
              </a:ext>
            </a:extLst>
          </p:cNvPr>
          <p:cNvSpPr txBox="1"/>
          <p:nvPr/>
        </p:nvSpPr>
        <p:spPr>
          <a:xfrm>
            <a:off x="437536" y="3445973"/>
            <a:ext cx="8162129" cy="1171667"/>
          </a:xfrm>
          <a:prstGeom prst="rect">
            <a:avLst/>
          </a:prstGeom>
          <a:noFill/>
        </p:spPr>
        <p:txBody>
          <a:bodyPr wrap="square">
            <a:spAutoFit/>
          </a:bodyPr>
          <a:lstStyle/>
          <a:p>
            <a:pPr marL="457200" lvl="1" algn="l">
              <a:lnSpc>
                <a:spcPct val="150000"/>
              </a:lnSpc>
            </a:pPr>
            <a:r>
              <a:rPr lang="en-US" sz="1200" b="0" i="0" dirty="0">
                <a:solidFill>
                  <a:srgbClr val="29261B"/>
                </a:solidFill>
                <a:effectLst/>
                <a:latin typeface="Manrope" panose="020B0604020202020204" charset="0"/>
              </a:rPr>
              <a:t>When the user executes a slice command, </a:t>
            </a:r>
            <a:r>
              <a:rPr lang="en-US" sz="1200" b="0" i="0" dirty="0" err="1">
                <a:solidFill>
                  <a:srgbClr val="29261B"/>
                </a:solidFill>
                <a:effectLst/>
                <a:latin typeface="Manrope" panose="020B0604020202020204" charset="0"/>
              </a:rPr>
              <a:t>nbslicer</a:t>
            </a:r>
            <a:r>
              <a:rPr lang="en-US" sz="1200" b="0" i="0" dirty="0">
                <a:solidFill>
                  <a:srgbClr val="29261B"/>
                </a:solidFill>
                <a:effectLst/>
                <a:latin typeface="Manrope" panose="020B0604020202020204" charset="0"/>
              </a:rPr>
              <a:t> </a:t>
            </a:r>
            <a:r>
              <a:rPr lang="en-US" sz="1200" b="1" i="0" dirty="0">
                <a:solidFill>
                  <a:srgbClr val="29261B"/>
                </a:solidFill>
                <a:effectLst/>
                <a:latin typeface="Manrope" panose="020B0604020202020204" charset="0"/>
              </a:rPr>
              <a:t>runs its hybrid static-dynamic dependency resolver</a:t>
            </a:r>
            <a:r>
              <a:rPr lang="en-US" sz="1200" b="0" i="0" dirty="0">
                <a:solidFill>
                  <a:srgbClr val="29261B"/>
                </a:solidFill>
                <a:effectLst/>
                <a:latin typeface="Manrope" panose="020B0604020202020204" charset="0"/>
              </a:rPr>
              <a:t>.</a:t>
            </a:r>
          </a:p>
          <a:p>
            <a:pPr marL="457200" lvl="1" algn="l">
              <a:lnSpc>
                <a:spcPct val="150000"/>
              </a:lnSpc>
            </a:pPr>
            <a:r>
              <a:rPr lang="en-US" sz="1200" b="0" i="0" dirty="0">
                <a:solidFill>
                  <a:srgbClr val="29261B"/>
                </a:solidFill>
                <a:effectLst/>
                <a:latin typeface="Manrope" panose="020B0604020202020204" charset="0"/>
              </a:rPr>
              <a:t>It first </a:t>
            </a:r>
            <a:r>
              <a:rPr lang="en-US" sz="1200" b="1" i="0" dirty="0">
                <a:solidFill>
                  <a:srgbClr val="29261B"/>
                </a:solidFill>
                <a:effectLst/>
                <a:latin typeface="Manrope" panose="020B0604020202020204" charset="0"/>
              </a:rPr>
              <a:t>checks AST subtrees for dynamic dependency information </a:t>
            </a:r>
            <a:r>
              <a:rPr lang="en-US" sz="1200" b="0" i="0" dirty="0">
                <a:solidFill>
                  <a:srgbClr val="29261B"/>
                </a:solidFill>
                <a:effectLst/>
                <a:latin typeface="Manrope" panose="020B0604020202020204" charset="0"/>
              </a:rPr>
              <a:t>attached during instrumentation. If found, it uses that.</a:t>
            </a:r>
            <a:r>
              <a:rPr lang="en-US" sz="1200" dirty="0">
                <a:solidFill>
                  <a:srgbClr val="29261B"/>
                </a:solidFill>
                <a:latin typeface="Manrope" panose="020B0604020202020204" charset="0"/>
              </a:rPr>
              <a:t> </a:t>
            </a:r>
            <a:r>
              <a:rPr lang="en-US" sz="1200" b="0" i="0" dirty="0">
                <a:solidFill>
                  <a:srgbClr val="29261B"/>
                </a:solidFill>
                <a:effectLst/>
                <a:latin typeface="Manrope" panose="020B0604020202020204" charset="0"/>
              </a:rPr>
              <a:t>If not, it falls back to static analysis using the rules-based approach for external libraries.</a:t>
            </a:r>
          </a:p>
          <a:p>
            <a:pPr marL="457200" lvl="1" algn="l">
              <a:lnSpc>
                <a:spcPct val="150000"/>
              </a:lnSpc>
            </a:pPr>
            <a:r>
              <a:rPr lang="en-US" sz="1200" b="0" i="0" dirty="0">
                <a:solidFill>
                  <a:srgbClr val="29261B"/>
                </a:solidFill>
                <a:effectLst/>
                <a:latin typeface="Manrope" panose="020B0604020202020204" charset="0"/>
              </a:rPr>
              <a:t>The enriched AST allows resolving direct data dependencies between symbols.</a:t>
            </a:r>
          </a:p>
        </p:txBody>
      </p:sp>
    </p:spTree>
    <p:extLst>
      <p:ext uri="{BB962C8B-B14F-4D97-AF65-F5344CB8AC3E}">
        <p14:creationId xmlns:p14="http://schemas.microsoft.com/office/powerpoint/2010/main" val="2779069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9D901-2B6D-3535-CB39-A1744D5EA549}"/>
              </a:ext>
            </a:extLst>
          </p:cNvPr>
          <p:cNvSpPr>
            <a:spLocks noGrp="1"/>
          </p:cNvSpPr>
          <p:nvPr>
            <p:ph type="title"/>
          </p:nvPr>
        </p:nvSpPr>
        <p:spPr>
          <a:xfrm>
            <a:off x="478795" y="264710"/>
            <a:ext cx="3273559" cy="629920"/>
          </a:xfrm>
        </p:spPr>
        <p:txBody>
          <a:bodyPr/>
          <a:lstStyle/>
          <a:p>
            <a:r>
              <a:rPr lang="en-US" sz="3600" dirty="0"/>
              <a:t>Overview</a:t>
            </a:r>
          </a:p>
        </p:txBody>
      </p:sp>
      <p:sp>
        <p:nvSpPr>
          <p:cNvPr id="10" name="TextBox 9">
            <a:extLst>
              <a:ext uri="{FF2B5EF4-FFF2-40B4-BE49-F238E27FC236}">
                <a16:creationId xmlns:a16="http://schemas.microsoft.com/office/drawing/2014/main" id="{0DDDFDD8-A1C6-0453-BF04-CC81743E9DCD}"/>
              </a:ext>
            </a:extLst>
          </p:cNvPr>
          <p:cNvSpPr txBox="1"/>
          <p:nvPr/>
        </p:nvSpPr>
        <p:spPr>
          <a:xfrm>
            <a:off x="324602" y="1354271"/>
            <a:ext cx="7208312" cy="307777"/>
          </a:xfrm>
          <a:prstGeom prst="rect">
            <a:avLst/>
          </a:prstGeom>
          <a:noFill/>
        </p:spPr>
        <p:txBody>
          <a:bodyPr wrap="square">
            <a:spAutoFit/>
          </a:bodyPr>
          <a:lstStyle/>
          <a:p>
            <a:pPr marL="158750" indent="0">
              <a:buNone/>
            </a:pPr>
            <a:r>
              <a:rPr lang="en-US" dirty="0">
                <a:latin typeface="Manrope" panose="020B0604020202020204" charset="0"/>
              </a:rPr>
              <a:t>4. The solution – </a:t>
            </a:r>
            <a:r>
              <a:rPr lang="en-US" dirty="0" err="1">
                <a:latin typeface="Manrope" panose="020B0604020202020204" charset="0"/>
              </a:rPr>
              <a:t>Nbslicer</a:t>
            </a:r>
            <a:r>
              <a:rPr lang="en-US" dirty="0">
                <a:latin typeface="Manrope" panose="020B0604020202020204" charset="0"/>
              </a:rPr>
              <a:t>, a slicer tool optimized for computational notebooks.</a:t>
            </a:r>
          </a:p>
        </p:txBody>
      </p:sp>
      <p:sp>
        <p:nvSpPr>
          <p:cNvPr id="14" name="TextBox 13">
            <a:extLst>
              <a:ext uri="{FF2B5EF4-FFF2-40B4-BE49-F238E27FC236}">
                <a16:creationId xmlns:a16="http://schemas.microsoft.com/office/drawing/2014/main" id="{D539963E-DBA7-141B-9036-047BB5D260B1}"/>
              </a:ext>
            </a:extLst>
          </p:cNvPr>
          <p:cNvSpPr txBox="1"/>
          <p:nvPr/>
        </p:nvSpPr>
        <p:spPr>
          <a:xfrm>
            <a:off x="347687" y="2129929"/>
            <a:ext cx="6809334" cy="1351524"/>
          </a:xfrm>
          <a:prstGeom prst="rect">
            <a:avLst/>
          </a:prstGeom>
          <a:noFill/>
        </p:spPr>
        <p:txBody>
          <a:bodyPr wrap="square">
            <a:spAutoFit/>
          </a:bodyPr>
          <a:lstStyle/>
          <a:p>
            <a:pPr marL="158750" indent="0">
              <a:lnSpc>
                <a:spcPct val="150000"/>
              </a:lnSpc>
              <a:buNone/>
            </a:pPr>
            <a:r>
              <a:rPr lang="en-US" dirty="0">
                <a:latin typeface="Manrope" panose="020B0604020202020204" charset="0"/>
              </a:rPr>
              <a:t>5. The techniques </a:t>
            </a:r>
            <a:r>
              <a:rPr lang="en-US" dirty="0" err="1">
                <a:latin typeface="Manrope" panose="020B0604020202020204" charset="0"/>
              </a:rPr>
              <a:t>Nbslicer</a:t>
            </a:r>
            <a:r>
              <a:rPr lang="en-US" dirty="0">
                <a:latin typeface="Manrope" panose="020B0604020202020204" charset="0"/>
              </a:rPr>
              <a:t> uses – </a:t>
            </a:r>
          </a:p>
          <a:p>
            <a:pPr marL="330200" lvl="2" indent="-171450">
              <a:lnSpc>
                <a:spcPct val="150000"/>
              </a:lnSpc>
              <a:buFont typeface="Arial" panose="020B0604020202020204" pitchFamily="34" charset="0"/>
              <a:buChar char="•"/>
            </a:pPr>
            <a:r>
              <a:rPr lang="en-US" dirty="0">
                <a:latin typeface="Manrope" panose="020B0604020202020204" charset="0"/>
              </a:rPr>
              <a:t>program slicing,  both dynamic and static</a:t>
            </a:r>
          </a:p>
          <a:p>
            <a:pPr marL="330200" indent="-171450">
              <a:lnSpc>
                <a:spcPct val="150000"/>
              </a:lnSpc>
              <a:buFont typeface="Arial" panose="020B0604020202020204" pitchFamily="34" charset="0"/>
              <a:buChar char="•"/>
            </a:pPr>
            <a:r>
              <a:rPr lang="en-US" dirty="0">
                <a:latin typeface="Manrope" panose="020B0604020202020204" charset="0"/>
              </a:rPr>
              <a:t>instrumenting on higher level representation of the code, </a:t>
            </a:r>
          </a:p>
          <a:p>
            <a:pPr marL="330200" indent="-171450">
              <a:lnSpc>
                <a:spcPct val="150000"/>
              </a:lnSpc>
              <a:buFont typeface="Arial" panose="020B0604020202020204" pitchFamily="34" charset="0"/>
              <a:buChar char="•"/>
            </a:pPr>
            <a:r>
              <a:rPr lang="en-US" dirty="0">
                <a:latin typeface="Manrope" panose="020B0604020202020204" charset="0"/>
              </a:rPr>
              <a:t>leveraging dynamic metadata information</a:t>
            </a:r>
          </a:p>
        </p:txBody>
      </p:sp>
      <p:sp>
        <p:nvSpPr>
          <p:cNvPr id="20" name="TextBox 19">
            <a:extLst>
              <a:ext uri="{FF2B5EF4-FFF2-40B4-BE49-F238E27FC236}">
                <a16:creationId xmlns:a16="http://schemas.microsoft.com/office/drawing/2014/main" id="{98B58ADB-61E5-3941-E3E9-B9EC6F4BEA24}"/>
              </a:ext>
            </a:extLst>
          </p:cNvPr>
          <p:cNvSpPr txBox="1"/>
          <p:nvPr/>
        </p:nvSpPr>
        <p:spPr>
          <a:xfrm>
            <a:off x="391231" y="3949334"/>
            <a:ext cx="3537527" cy="307777"/>
          </a:xfrm>
          <a:prstGeom prst="rect">
            <a:avLst/>
          </a:prstGeom>
          <a:noFill/>
        </p:spPr>
        <p:txBody>
          <a:bodyPr wrap="square">
            <a:spAutoFit/>
          </a:bodyPr>
          <a:lstStyle/>
          <a:p>
            <a:pPr marL="158750" indent="0">
              <a:buNone/>
            </a:pPr>
            <a:r>
              <a:rPr lang="en-US" dirty="0">
                <a:latin typeface="Manrope" panose="020B0604020202020204" charset="0"/>
              </a:rPr>
              <a:t>6. Evaluation of </a:t>
            </a:r>
            <a:r>
              <a:rPr lang="en-US" dirty="0" err="1">
                <a:latin typeface="Manrope" panose="020B0604020202020204" charset="0"/>
              </a:rPr>
              <a:t>Nbslicer</a:t>
            </a:r>
            <a:r>
              <a:rPr lang="en-US" dirty="0">
                <a:latin typeface="Manrope" panose="020B0604020202020204" charset="0"/>
              </a:rPr>
              <a:t> effectiveness</a:t>
            </a:r>
          </a:p>
        </p:txBody>
      </p:sp>
      <p:pic>
        <p:nvPicPr>
          <p:cNvPr id="22" name="Picture 21" descr="A black and white pictogram of a person pointing at a white board&#10;&#10;Description automatically generated">
            <a:extLst>
              <a:ext uri="{FF2B5EF4-FFF2-40B4-BE49-F238E27FC236}">
                <a16:creationId xmlns:a16="http://schemas.microsoft.com/office/drawing/2014/main" id="{34322327-ADAA-45A8-18DF-62CA55E4DC5B}"/>
              </a:ext>
            </a:extLst>
          </p:cNvPr>
          <p:cNvPicPr>
            <a:picLocks noChangeAspect="1"/>
          </p:cNvPicPr>
          <p:nvPr/>
        </p:nvPicPr>
        <p:blipFill>
          <a:blip r:embed="rId3"/>
          <a:stretch>
            <a:fillRect/>
          </a:stretch>
        </p:blipFill>
        <p:spPr>
          <a:xfrm>
            <a:off x="7133936" y="264710"/>
            <a:ext cx="1685462" cy="1685462"/>
          </a:xfrm>
          <a:prstGeom prst="rect">
            <a:avLst/>
          </a:prstGeom>
          <a:ln>
            <a:noFill/>
          </a:ln>
          <a:effectLst>
            <a:softEdge rad="112500"/>
          </a:effectLst>
        </p:spPr>
      </p:pic>
    </p:spTree>
    <p:extLst>
      <p:ext uri="{BB962C8B-B14F-4D97-AF65-F5344CB8AC3E}">
        <p14:creationId xmlns:p14="http://schemas.microsoft.com/office/powerpoint/2010/main" val="11979294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50EA8-6B4D-C1CF-A56A-9930EF8E1E78}"/>
              </a:ext>
            </a:extLst>
          </p:cNvPr>
          <p:cNvSpPr>
            <a:spLocks noGrp="1"/>
          </p:cNvSpPr>
          <p:nvPr>
            <p:ph type="title"/>
          </p:nvPr>
        </p:nvSpPr>
        <p:spPr>
          <a:xfrm>
            <a:off x="292963" y="372862"/>
            <a:ext cx="8149701" cy="718728"/>
          </a:xfrm>
        </p:spPr>
        <p:txBody>
          <a:bodyPr/>
          <a:lstStyle/>
          <a:p>
            <a:r>
              <a:rPr lang="en-US" sz="3200" dirty="0"/>
              <a:t>How </a:t>
            </a:r>
            <a:r>
              <a:rPr lang="en-US" sz="3200" dirty="0" err="1"/>
              <a:t>Nbslicer</a:t>
            </a:r>
            <a:r>
              <a:rPr lang="en-US" sz="3200" dirty="0"/>
              <a:t> works- Step by Step</a:t>
            </a:r>
          </a:p>
        </p:txBody>
      </p:sp>
      <p:sp>
        <p:nvSpPr>
          <p:cNvPr id="10" name="TextBox 9">
            <a:extLst>
              <a:ext uri="{FF2B5EF4-FFF2-40B4-BE49-F238E27FC236}">
                <a16:creationId xmlns:a16="http://schemas.microsoft.com/office/drawing/2014/main" id="{0653E895-39CB-23B0-1F04-AF5F7E6B4FBB}"/>
              </a:ext>
            </a:extLst>
          </p:cNvPr>
          <p:cNvSpPr txBox="1"/>
          <p:nvPr/>
        </p:nvSpPr>
        <p:spPr>
          <a:xfrm>
            <a:off x="405176" y="1365847"/>
            <a:ext cx="3069543" cy="307777"/>
          </a:xfrm>
          <a:prstGeom prst="rect">
            <a:avLst/>
          </a:prstGeom>
          <a:noFill/>
        </p:spPr>
        <p:txBody>
          <a:bodyPr wrap="square">
            <a:spAutoFit/>
          </a:bodyPr>
          <a:lstStyle/>
          <a:p>
            <a:pPr algn="l"/>
            <a:r>
              <a:rPr lang="en-US" b="1" i="0" dirty="0">
                <a:solidFill>
                  <a:schemeClr val="accent3">
                    <a:lumMod val="75000"/>
                  </a:schemeClr>
                </a:solidFill>
                <a:effectLst/>
                <a:latin typeface="Manrope" panose="020B0604020202020204" charset="0"/>
              </a:rPr>
              <a:t>Step 3: </a:t>
            </a:r>
            <a:r>
              <a:rPr lang="en-US" b="1" i="0" dirty="0">
                <a:solidFill>
                  <a:srgbClr val="29261B"/>
                </a:solidFill>
                <a:effectLst/>
                <a:latin typeface="Manrope" panose="020B0604020202020204" charset="0"/>
              </a:rPr>
              <a:t>Slice Construction Phase</a:t>
            </a:r>
          </a:p>
        </p:txBody>
      </p:sp>
      <p:sp>
        <p:nvSpPr>
          <p:cNvPr id="12" name="TextBox 11">
            <a:extLst>
              <a:ext uri="{FF2B5EF4-FFF2-40B4-BE49-F238E27FC236}">
                <a16:creationId xmlns:a16="http://schemas.microsoft.com/office/drawing/2014/main" id="{562251C6-6656-A715-DD8E-6FDB7A50D291}"/>
              </a:ext>
            </a:extLst>
          </p:cNvPr>
          <p:cNvSpPr txBox="1"/>
          <p:nvPr/>
        </p:nvSpPr>
        <p:spPr>
          <a:xfrm>
            <a:off x="405176" y="3415016"/>
            <a:ext cx="3315988" cy="307777"/>
          </a:xfrm>
          <a:prstGeom prst="rect">
            <a:avLst/>
          </a:prstGeom>
          <a:noFill/>
        </p:spPr>
        <p:txBody>
          <a:bodyPr wrap="square">
            <a:spAutoFit/>
          </a:bodyPr>
          <a:lstStyle/>
          <a:p>
            <a:pPr algn="l"/>
            <a:r>
              <a:rPr lang="en-US" b="1" i="0" dirty="0">
                <a:solidFill>
                  <a:schemeClr val="accent3">
                    <a:lumMod val="75000"/>
                  </a:schemeClr>
                </a:solidFill>
                <a:effectLst/>
                <a:latin typeface="Manrope" panose="020B0604020202020204" charset="0"/>
              </a:rPr>
              <a:t>Step 4: </a:t>
            </a:r>
            <a:r>
              <a:rPr lang="en-US" b="1" i="0" dirty="0">
                <a:solidFill>
                  <a:srgbClr val="29261B"/>
                </a:solidFill>
                <a:effectLst/>
                <a:latin typeface="Manrope" panose="020B0604020202020204" charset="0"/>
              </a:rPr>
              <a:t>Slice Execution Phase</a:t>
            </a:r>
          </a:p>
        </p:txBody>
      </p:sp>
      <p:sp>
        <p:nvSpPr>
          <p:cNvPr id="4" name="TextBox 3">
            <a:extLst>
              <a:ext uri="{FF2B5EF4-FFF2-40B4-BE49-F238E27FC236}">
                <a16:creationId xmlns:a16="http://schemas.microsoft.com/office/drawing/2014/main" id="{8812A068-9E6A-CB0A-ED67-82175163E119}"/>
              </a:ext>
            </a:extLst>
          </p:cNvPr>
          <p:cNvSpPr txBox="1"/>
          <p:nvPr/>
        </p:nvSpPr>
        <p:spPr>
          <a:xfrm>
            <a:off x="292963" y="1728010"/>
            <a:ext cx="8065008" cy="1171667"/>
          </a:xfrm>
          <a:prstGeom prst="rect">
            <a:avLst/>
          </a:prstGeom>
          <a:noFill/>
        </p:spPr>
        <p:txBody>
          <a:bodyPr wrap="square">
            <a:spAutoFit/>
          </a:bodyPr>
          <a:lstStyle/>
          <a:p>
            <a:pPr marL="457200" lvl="1" algn="l">
              <a:lnSpc>
                <a:spcPct val="150000"/>
              </a:lnSpc>
            </a:pPr>
            <a:r>
              <a:rPr lang="en-US" sz="1200" b="0" i="0" dirty="0">
                <a:solidFill>
                  <a:srgbClr val="29261B"/>
                </a:solidFill>
                <a:effectLst/>
                <a:latin typeface="Manrope" panose="020B0604020202020204" charset="0"/>
              </a:rPr>
              <a:t>Using the resolved dependencies, </a:t>
            </a:r>
            <a:r>
              <a:rPr lang="en-US" sz="1200" b="0" i="0" dirty="0" err="1">
                <a:solidFill>
                  <a:srgbClr val="29261B"/>
                </a:solidFill>
                <a:effectLst/>
                <a:latin typeface="Manrope" panose="020B0604020202020204" charset="0"/>
              </a:rPr>
              <a:t>nbslicer</a:t>
            </a:r>
            <a:r>
              <a:rPr lang="en-US" sz="1200" b="0" i="0" dirty="0">
                <a:solidFill>
                  <a:srgbClr val="29261B"/>
                </a:solidFill>
                <a:effectLst/>
                <a:latin typeface="Manrope" panose="020B0604020202020204" charset="0"/>
              </a:rPr>
              <a:t> </a:t>
            </a:r>
            <a:r>
              <a:rPr lang="en-US" sz="1200" b="1" i="0" dirty="0">
                <a:solidFill>
                  <a:srgbClr val="29261B"/>
                </a:solidFill>
                <a:effectLst/>
                <a:latin typeface="Manrope" panose="020B0604020202020204" charset="0"/>
              </a:rPr>
              <a:t>constructs a backward or forward slice </a:t>
            </a:r>
            <a:r>
              <a:rPr lang="en-US" sz="1200" b="0" i="0" dirty="0">
                <a:solidFill>
                  <a:srgbClr val="29261B"/>
                </a:solidFill>
                <a:effectLst/>
                <a:latin typeface="Manrope" panose="020B0604020202020204" charset="0"/>
              </a:rPr>
              <a:t>via transitive closure over relevant cells.</a:t>
            </a:r>
          </a:p>
          <a:p>
            <a:pPr marL="457200" lvl="1" algn="l">
              <a:lnSpc>
                <a:spcPct val="150000"/>
              </a:lnSpc>
            </a:pPr>
            <a:r>
              <a:rPr lang="en-US" sz="1200" b="0" i="0" dirty="0">
                <a:solidFill>
                  <a:srgbClr val="29261B"/>
                </a:solidFill>
                <a:effectLst/>
                <a:latin typeface="Manrope" panose="020B0604020202020204" charset="0"/>
              </a:rPr>
              <a:t>The cells containing statements that are </a:t>
            </a:r>
            <a:r>
              <a:rPr lang="en-US" sz="1200" b="1" i="0" dirty="0">
                <a:solidFill>
                  <a:srgbClr val="29261B"/>
                </a:solidFill>
                <a:effectLst/>
                <a:latin typeface="Manrope" panose="020B0604020202020204" charset="0"/>
              </a:rPr>
              <a:t>transitively dependent </a:t>
            </a:r>
            <a:r>
              <a:rPr lang="en-US" sz="1200" b="0" i="0" dirty="0">
                <a:solidFill>
                  <a:srgbClr val="29261B"/>
                </a:solidFill>
                <a:effectLst/>
                <a:latin typeface="Manrope" panose="020B0604020202020204" charset="0"/>
              </a:rPr>
              <a:t>on the sliced statement (for backward) or vice versa (for forward) are included in the slice.</a:t>
            </a:r>
          </a:p>
        </p:txBody>
      </p:sp>
      <p:sp>
        <p:nvSpPr>
          <p:cNvPr id="7" name="TextBox 6">
            <a:extLst>
              <a:ext uri="{FF2B5EF4-FFF2-40B4-BE49-F238E27FC236}">
                <a16:creationId xmlns:a16="http://schemas.microsoft.com/office/drawing/2014/main" id="{906ACCD7-2041-07F2-A7A2-1D0094F10A35}"/>
              </a:ext>
            </a:extLst>
          </p:cNvPr>
          <p:cNvSpPr txBox="1"/>
          <p:nvPr/>
        </p:nvSpPr>
        <p:spPr>
          <a:xfrm>
            <a:off x="292963" y="3875969"/>
            <a:ext cx="6720485" cy="894669"/>
          </a:xfrm>
          <a:prstGeom prst="rect">
            <a:avLst/>
          </a:prstGeom>
          <a:noFill/>
        </p:spPr>
        <p:txBody>
          <a:bodyPr wrap="square">
            <a:spAutoFit/>
          </a:bodyPr>
          <a:lstStyle/>
          <a:p>
            <a:pPr marL="457200" lvl="1" algn="l">
              <a:lnSpc>
                <a:spcPct val="150000"/>
              </a:lnSpc>
            </a:pPr>
            <a:r>
              <a:rPr lang="en-US" sz="1200" b="0" i="0" dirty="0">
                <a:solidFill>
                  <a:srgbClr val="29261B"/>
                </a:solidFill>
                <a:effectLst/>
                <a:latin typeface="Manrope" panose="020B0604020202020204" charset="0"/>
              </a:rPr>
              <a:t>The constructed slice extracting only </a:t>
            </a:r>
            <a:r>
              <a:rPr lang="en-US" sz="1200" b="1" i="0" dirty="0">
                <a:solidFill>
                  <a:srgbClr val="29261B"/>
                </a:solidFill>
                <a:effectLst/>
                <a:latin typeface="Manrope" panose="020B0604020202020204" charset="0"/>
              </a:rPr>
              <a:t>relevant cells </a:t>
            </a:r>
            <a:r>
              <a:rPr lang="en-US" sz="1200" b="0" i="0" dirty="0">
                <a:solidFill>
                  <a:srgbClr val="29261B"/>
                </a:solidFill>
                <a:effectLst/>
                <a:latin typeface="Manrope" panose="020B0604020202020204" charset="0"/>
              </a:rPr>
              <a:t>can then be executed.</a:t>
            </a:r>
          </a:p>
          <a:p>
            <a:pPr marL="457200" lvl="1" algn="l">
              <a:lnSpc>
                <a:spcPct val="150000"/>
              </a:lnSpc>
            </a:pPr>
            <a:r>
              <a:rPr lang="en-US" sz="1200" b="0" i="0" dirty="0">
                <a:solidFill>
                  <a:srgbClr val="29261B"/>
                </a:solidFill>
                <a:effectLst/>
                <a:latin typeface="Manrope" panose="020B0604020202020204" charset="0"/>
              </a:rPr>
              <a:t>Outputs should match the original notebook, but with less unnecessary computation.</a:t>
            </a:r>
            <a:br>
              <a:rPr lang="en-US" sz="1200" dirty="0">
                <a:latin typeface="Manrope" panose="020B0604020202020204" charset="0"/>
              </a:rPr>
            </a:br>
            <a:endParaRPr lang="en-US" sz="1200" dirty="0">
              <a:latin typeface="Manrope" panose="020B0604020202020204" charset="0"/>
            </a:endParaRPr>
          </a:p>
        </p:txBody>
      </p:sp>
    </p:spTree>
    <p:extLst>
      <p:ext uri="{BB962C8B-B14F-4D97-AF65-F5344CB8AC3E}">
        <p14:creationId xmlns:p14="http://schemas.microsoft.com/office/powerpoint/2010/main" val="871356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0FBE-DA43-5046-580D-CF4F6B2F1198}"/>
              </a:ext>
            </a:extLst>
          </p:cNvPr>
          <p:cNvSpPr>
            <a:spLocks noGrp="1"/>
          </p:cNvSpPr>
          <p:nvPr>
            <p:ph type="title"/>
          </p:nvPr>
        </p:nvSpPr>
        <p:spPr>
          <a:xfrm>
            <a:off x="1129511" y="127118"/>
            <a:ext cx="6884977" cy="967625"/>
          </a:xfrm>
        </p:spPr>
        <p:txBody>
          <a:bodyPr/>
          <a:lstStyle/>
          <a:p>
            <a:r>
              <a:rPr lang="en-US" sz="4800" dirty="0"/>
              <a:t>Thank you for listening!</a:t>
            </a:r>
          </a:p>
        </p:txBody>
      </p:sp>
      <p:pic>
        <p:nvPicPr>
          <p:cNvPr id="4" name="Picture 3" descr="A qr code with black squares&#10;&#10;Description automatically generated">
            <a:extLst>
              <a:ext uri="{FF2B5EF4-FFF2-40B4-BE49-F238E27FC236}">
                <a16:creationId xmlns:a16="http://schemas.microsoft.com/office/drawing/2014/main" id="{10799D5A-49FB-4149-8CEE-34D3B6BBC2CA}"/>
              </a:ext>
            </a:extLst>
          </p:cNvPr>
          <p:cNvPicPr>
            <a:picLocks noChangeAspect="1"/>
          </p:cNvPicPr>
          <p:nvPr/>
        </p:nvPicPr>
        <p:blipFill>
          <a:blip r:embed="rId3"/>
          <a:stretch>
            <a:fillRect/>
          </a:stretch>
        </p:blipFill>
        <p:spPr>
          <a:xfrm>
            <a:off x="3446144" y="2571750"/>
            <a:ext cx="2251710" cy="2251710"/>
          </a:xfrm>
          <a:prstGeom prst="rect">
            <a:avLst/>
          </a:prstGeom>
        </p:spPr>
      </p:pic>
      <p:sp>
        <p:nvSpPr>
          <p:cNvPr id="6" name="TextBox 5">
            <a:extLst>
              <a:ext uri="{FF2B5EF4-FFF2-40B4-BE49-F238E27FC236}">
                <a16:creationId xmlns:a16="http://schemas.microsoft.com/office/drawing/2014/main" id="{30FA6A54-D4D7-4E34-67E7-51CF9498CC38}"/>
              </a:ext>
            </a:extLst>
          </p:cNvPr>
          <p:cNvSpPr txBox="1"/>
          <p:nvPr/>
        </p:nvSpPr>
        <p:spPr>
          <a:xfrm>
            <a:off x="704088" y="3038578"/>
            <a:ext cx="2139696" cy="1318053"/>
          </a:xfrm>
          <a:prstGeom prst="rect">
            <a:avLst/>
          </a:prstGeom>
          <a:noFill/>
        </p:spPr>
        <p:txBody>
          <a:bodyPr wrap="square">
            <a:spAutoFit/>
          </a:bodyPr>
          <a:lstStyle/>
          <a:p>
            <a:pPr algn="l" fontAlgn="base">
              <a:lnSpc>
                <a:spcPct val="150000"/>
              </a:lnSpc>
            </a:pPr>
            <a:r>
              <a:rPr lang="en-US" sz="2800" b="0" i="0" dirty="0">
                <a:solidFill>
                  <a:srgbClr val="6E6E6E"/>
                </a:solidFill>
                <a:effectLst/>
                <a:latin typeface="Manrope" panose="020B0604020202020204" charset="0"/>
              </a:rPr>
              <a:t>Game PIN</a:t>
            </a:r>
          </a:p>
          <a:p>
            <a:pPr algn="l" fontAlgn="base">
              <a:lnSpc>
                <a:spcPct val="150000"/>
              </a:lnSpc>
            </a:pPr>
            <a:r>
              <a:rPr lang="en-US" sz="2800" b="1" i="0" dirty="0">
                <a:solidFill>
                  <a:srgbClr val="333333"/>
                </a:solidFill>
                <a:effectLst/>
                <a:latin typeface="Manrope" panose="020B0604020202020204" charset="0"/>
              </a:rPr>
              <a:t>04115631</a:t>
            </a:r>
          </a:p>
        </p:txBody>
      </p:sp>
      <p:pic>
        <p:nvPicPr>
          <p:cNvPr id="10" name="Picture 9" descr="A purple letters on a black background&#10;&#10;Description automatically generated">
            <a:extLst>
              <a:ext uri="{FF2B5EF4-FFF2-40B4-BE49-F238E27FC236}">
                <a16:creationId xmlns:a16="http://schemas.microsoft.com/office/drawing/2014/main" id="{022CC02C-44A1-FD43-1C52-106B33D1835E}"/>
              </a:ext>
            </a:extLst>
          </p:cNvPr>
          <p:cNvPicPr>
            <a:picLocks noChangeAspect="1"/>
          </p:cNvPicPr>
          <p:nvPr/>
        </p:nvPicPr>
        <p:blipFill>
          <a:blip r:embed="rId4"/>
          <a:stretch>
            <a:fillRect/>
          </a:stretch>
        </p:blipFill>
        <p:spPr>
          <a:xfrm>
            <a:off x="3374136" y="1394210"/>
            <a:ext cx="2578608" cy="878073"/>
          </a:xfrm>
          <a:prstGeom prst="rect">
            <a:avLst/>
          </a:prstGeom>
        </p:spPr>
      </p:pic>
    </p:spTree>
    <p:extLst>
      <p:ext uri="{BB962C8B-B14F-4D97-AF65-F5344CB8AC3E}">
        <p14:creationId xmlns:p14="http://schemas.microsoft.com/office/powerpoint/2010/main" val="697059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3F1A38-39C5-7974-5DBF-DAFDD8E1AF16}"/>
              </a:ext>
            </a:extLst>
          </p:cNvPr>
          <p:cNvSpPr txBox="1"/>
          <p:nvPr/>
        </p:nvSpPr>
        <p:spPr>
          <a:xfrm>
            <a:off x="808912" y="287712"/>
            <a:ext cx="2802506" cy="646331"/>
          </a:xfrm>
          <a:prstGeom prst="rect">
            <a:avLst/>
          </a:prstGeom>
          <a:noFill/>
        </p:spPr>
        <p:txBody>
          <a:bodyPr wrap="square">
            <a:spAutoFit/>
          </a:bodyPr>
          <a:lstStyle/>
          <a:p>
            <a:r>
              <a:rPr lang="en-US" sz="3600" dirty="0">
                <a:latin typeface="Kulim Park" panose="020B0604020202020204" charset="0"/>
              </a:rPr>
              <a:t>References</a:t>
            </a:r>
          </a:p>
        </p:txBody>
      </p:sp>
      <p:sp>
        <p:nvSpPr>
          <p:cNvPr id="6" name="TextBox 5">
            <a:extLst>
              <a:ext uri="{FF2B5EF4-FFF2-40B4-BE49-F238E27FC236}">
                <a16:creationId xmlns:a16="http://schemas.microsoft.com/office/drawing/2014/main" id="{6BB31619-86B9-C61D-803C-417008766DB6}"/>
              </a:ext>
            </a:extLst>
          </p:cNvPr>
          <p:cNvSpPr txBox="1"/>
          <p:nvPr/>
        </p:nvSpPr>
        <p:spPr>
          <a:xfrm>
            <a:off x="808912" y="934043"/>
            <a:ext cx="7786254" cy="4401205"/>
          </a:xfrm>
          <a:prstGeom prst="rect">
            <a:avLst/>
          </a:prstGeom>
          <a:noFill/>
        </p:spPr>
        <p:txBody>
          <a:bodyPr wrap="square">
            <a:spAutoFit/>
          </a:bodyPr>
          <a:lstStyle/>
          <a:p>
            <a:r>
              <a:rPr lang="en-US" dirty="0">
                <a:latin typeface="Manrope" panose="020B0604020202020204" charset="0"/>
              </a:rPr>
              <a:t>1. https://en.wikipedia.org/wiki/Program_slicing</a:t>
            </a:r>
            <a:br>
              <a:rPr lang="en-US" dirty="0">
                <a:latin typeface="Manrope" panose="020B0604020202020204" charset="0"/>
              </a:rPr>
            </a:br>
            <a:br>
              <a:rPr lang="en-US" dirty="0">
                <a:latin typeface="Manrope" panose="020B0604020202020204" charset="0"/>
              </a:rPr>
            </a:br>
            <a:r>
              <a:rPr lang="en-US" dirty="0">
                <a:latin typeface="Manrope" panose="020B0604020202020204" charset="0"/>
              </a:rPr>
              <a:t>2. https://en.wikipedia.org/wiki/Abstract_syntax_tree</a:t>
            </a:r>
            <a:br>
              <a:rPr lang="en-US" dirty="0">
                <a:latin typeface="Manrope" panose="020B0604020202020204" charset="0"/>
              </a:rPr>
            </a:br>
            <a:br>
              <a:rPr lang="en-US" dirty="0">
                <a:latin typeface="Manrope" panose="020B0604020202020204" charset="0"/>
              </a:rPr>
            </a:br>
            <a:r>
              <a:rPr lang="en-US" dirty="0">
                <a:latin typeface="Manrope" panose="020B0604020202020204" charset="0"/>
              </a:rPr>
              <a:t>3. https://medium.com/hootsuite-engineering/static-analysis-using-asts-ebcd170c955e</a:t>
            </a:r>
            <a:br>
              <a:rPr lang="en-US" dirty="0">
                <a:latin typeface="Manrope" panose="020B0604020202020204" charset="0"/>
              </a:rPr>
            </a:br>
            <a:br>
              <a:rPr lang="en-US" dirty="0">
                <a:latin typeface="Manrope" panose="020B0604020202020204" charset="0"/>
              </a:rPr>
            </a:br>
            <a:r>
              <a:rPr lang="en-US" dirty="0">
                <a:latin typeface="Manrope" panose="020B0604020202020204" charset="0"/>
              </a:rPr>
              <a:t>4. https://www.geeksforgeeks.org/software-engineering-slicing/</a:t>
            </a:r>
            <a:br>
              <a:rPr lang="en-US" dirty="0">
                <a:latin typeface="Manrope" panose="020B0604020202020204" charset="0"/>
              </a:rPr>
            </a:br>
            <a:br>
              <a:rPr lang="en-US" dirty="0">
                <a:latin typeface="Manrope" panose="020B0604020202020204" charset="0"/>
              </a:rPr>
            </a:br>
            <a:r>
              <a:rPr lang="en-US" dirty="0">
                <a:latin typeface="Manrope" panose="020B0604020202020204" charset="0"/>
              </a:rPr>
              <a:t>5.https://www.techtarget.com/whatis/definition/bytecode#:~:text=Bytecode%20is%20computer%20object%20code,bytecode%20for%20the%20target%20platform.</a:t>
            </a:r>
          </a:p>
          <a:p>
            <a:endParaRPr lang="en-US" dirty="0">
              <a:latin typeface="Manrope" panose="020B0604020202020204" charset="0"/>
            </a:endParaRPr>
          </a:p>
          <a:p>
            <a:r>
              <a:rPr lang="en-US" dirty="0">
                <a:latin typeface="Manrope" panose="020B0604020202020204" charset="0"/>
              </a:rPr>
              <a:t>6. </a:t>
            </a:r>
            <a:r>
              <a:rPr lang="en-US" dirty="0">
                <a:latin typeface="Manrope" panose="020B0604020202020204" charset="0"/>
                <a:hlinkClick r:id="rId2"/>
              </a:rPr>
              <a:t>https://dl.acm.org/doi/fullHtml/10.1145/3290605.3300500</a:t>
            </a:r>
            <a:endParaRPr lang="en-US" dirty="0">
              <a:latin typeface="Manrope" panose="020B0604020202020204" charset="0"/>
            </a:endParaRPr>
          </a:p>
          <a:p>
            <a:endParaRPr lang="en-US" dirty="0">
              <a:latin typeface="Manrope" panose="020B0604020202020204" charset="0"/>
            </a:endParaRPr>
          </a:p>
          <a:p>
            <a:r>
              <a:rPr lang="en-US" dirty="0">
                <a:latin typeface="Manrope" panose="020B0604020202020204" charset="0"/>
              </a:rPr>
              <a:t>7. </a:t>
            </a:r>
            <a:r>
              <a:rPr lang="en-US" dirty="0">
                <a:latin typeface="Manrope" panose="020B0604020202020204" charset="0"/>
                <a:hlinkClick r:id="rId3"/>
              </a:rPr>
              <a:t>https://www.youtube.com/watch?v=cpADNWjNvkU</a:t>
            </a:r>
            <a:endParaRPr lang="en-US" dirty="0">
              <a:latin typeface="Manrope" panose="020B0604020202020204" charset="0"/>
            </a:endParaRPr>
          </a:p>
          <a:p>
            <a:endParaRPr lang="en-US" dirty="0">
              <a:latin typeface="Manrope" panose="020B0604020202020204" charset="0"/>
            </a:endParaRPr>
          </a:p>
          <a:p>
            <a:r>
              <a:rPr lang="en-US" dirty="0">
                <a:latin typeface="Manrope" panose="020B0604020202020204" charset="0"/>
              </a:rPr>
              <a:t>8. https://www.microsoft.com/en-us/research/uploads/prod/2019/01/Managing_Exploratory_Messes_in_Computational_Notebooks-2.pdf</a:t>
            </a:r>
            <a:br>
              <a:rPr lang="en-US" dirty="0">
                <a:latin typeface="Manrope" panose="020B0604020202020204" charset="0"/>
              </a:rPr>
            </a:br>
            <a:br>
              <a:rPr lang="en-US" dirty="0">
                <a:latin typeface="Manrope" panose="020B0604020202020204" charset="0"/>
              </a:rPr>
            </a:br>
            <a:endParaRPr lang="en-US" dirty="0">
              <a:latin typeface="Manrope" panose="020B0604020202020204" charset="0"/>
            </a:endParaRPr>
          </a:p>
        </p:txBody>
      </p:sp>
    </p:spTree>
    <p:extLst>
      <p:ext uri="{BB962C8B-B14F-4D97-AF65-F5344CB8AC3E}">
        <p14:creationId xmlns:p14="http://schemas.microsoft.com/office/powerpoint/2010/main" val="27224938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C3AA2-1BCB-0EF5-5A7C-89CFAB9B4EE7}"/>
              </a:ext>
            </a:extLst>
          </p:cNvPr>
          <p:cNvSpPr>
            <a:spLocks noGrp="1"/>
          </p:cNvSpPr>
          <p:nvPr>
            <p:ph type="title"/>
          </p:nvPr>
        </p:nvSpPr>
        <p:spPr>
          <a:xfrm>
            <a:off x="642410" y="135924"/>
            <a:ext cx="1631233" cy="944457"/>
          </a:xfrm>
        </p:spPr>
        <p:txBody>
          <a:bodyPr/>
          <a:lstStyle/>
          <a:p>
            <a:r>
              <a:rPr lang="en-US" dirty="0"/>
              <a:t>Q&amp;A</a:t>
            </a:r>
          </a:p>
        </p:txBody>
      </p:sp>
      <p:sp>
        <p:nvSpPr>
          <p:cNvPr id="6" name="TextBox 5">
            <a:extLst>
              <a:ext uri="{FF2B5EF4-FFF2-40B4-BE49-F238E27FC236}">
                <a16:creationId xmlns:a16="http://schemas.microsoft.com/office/drawing/2014/main" id="{532FBC3D-5A30-0CF7-BBE9-AA047F54683A}"/>
              </a:ext>
            </a:extLst>
          </p:cNvPr>
          <p:cNvSpPr txBox="1"/>
          <p:nvPr/>
        </p:nvSpPr>
        <p:spPr>
          <a:xfrm>
            <a:off x="236861" y="1151542"/>
            <a:ext cx="8139043" cy="261610"/>
          </a:xfrm>
          <a:prstGeom prst="rect">
            <a:avLst/>
          </a:prstGeom>
          <a:noFill/>
        </p:spPr>
        <p:txBody>
          <a:bodyPr wrap="square">
            <a:spAutoFit/>
          </a:bodyPr>
          <a:lstStyle/>
          <a:p>
            <a:r>
              <a:rPr lang="en-US" sz="1100" dirty="0">
                <a:latin typeface="Manrope" panose="020B0604020202020204" charset="0"/>
              </a:rPr>
              <a:t>Q1: Is it possible that </a:t>
            </a:r>
            <a:r>
              <a:rPr lang="en-US" sz="1100" dirty="0" err="1">
                <a:latin typeface="Manrope" panose="020B0604020202020204" charset="0"/>
              </a:rPr>
              <a:t>Nbslicer</a:t>
            </a:r>
            <a:r>
              <a:rPr lang="en-US" sz="1100" dirty="0">
                <a:latin typeface="Manrope" panose="020B0604020202020204" charset="0"/>
              </a:rPr>
              <a:t> incorrectly assume an external function does not modify state when in reality it does ? </a:t>
            </a:r>
          </a:p>
        </p:txBody>
      </p:sp>
      <p:sp>
        <p:nvSpPr>
          <p:cNvPr id="8" name="TextBox 7">
            <a:extLst>
              <a:ext uri="{FF2B5EF4-FFF2-40B4-BE49-F238E27FC236}">
                <a16:creationId xmlns:a16="http://schemas.microsoft.com/office/drawing/2014/main" id="{3F5191C6-D543-56AD-9EBD-8C7023C287EF}"/>
              </a:ext>
            </a:extLst>
          </p:cNvPr>
          <p:cNvSpPr txBox="1"/>
          <p:nvPr/>
        </p:nvSpPr>
        <p:spPr>
          <a:xfrm>
            <a:off x="236861" y="1514524"/>
            <a:ext cx="8532235" cy="1277273"/>
          </a:xfrm>
          <a:prstGeom prst="rect">
            <a:avLst/>
          </a:prstGeom>
          <a:noFill/>
        </p:spPr>
        <p:txBody>
          <a:bodyPr wrap="square">
            <a:spAutoFit/>
          </a:bodyPr>
          <a:lstStyle/>
          <a:p>
            <a:pPr algn="l"/>
            <a:r>
              <a:rPr lang="en-US" sz="1100" b="0" i="0" dirty="0">
                <a:solidFill>
                  <a:srgbClr val="29261B"/>
                </a:solidFill>
                <a:effectLst/>
                <a:latin typeface="Manrope" panose="020B0604020202020204" charset="0"/>
              </a:rPr>
              <a:t>A1: Yes, it is possible that </a:t>
            </a:r>
            <a:r>
              <a:rPr lang="en-US" sz="1100" b="0" i="0" dirty="0" err="1">
                <a:solidFill>
                  <a:srgbClr val="29261B"/>
                </a:solidFill>
                <a:effectLst/>
                <a:latin typeface="Manrope" panose="020B0604020202020204" charset="0"/>
              </a:rPr>
              <a:t>nbslicer</a:t>
            </a:r>
            <a:r>
              <a:rPr lang="en-US" sz="1100" b="0" i="0" dirty="0">
                <a:solidFill>
                  <a:srgbClr val="29261B"/>
                </a:solidFill>
                <a:effectLst/>
                <a:latin typeface="Manrope" panose="020B0604020202020204" charset="0"/>
              </a:rPr>
              <a:t> could incorrectly assume an external function does not modify state when in reality it does. </a:t>
            </a:r>
            <a:r>
              <a:rPr lang="en-US" sz="1100" dirty="0">
                <a:solidFill>
                  <a:srgbClr val="29261B"/>
                </a:solidFill>
                <a:latin typeface="Manrope" panose="020B0604020202020204" charset="0"/>
              </a:rPr>
              <a:t>T</a:t>
            </a:r>
            <a:r>
              <a:rPr lang="en-US" sz="1100" b="0" i="0" dirty="0">
                <a:solidFill>
                  <a:srgbClr val="29261B"/>
                </a:solidFill>
                <a:effectLst/>
                <a:latin typeface="Manrope" panose="020B0604020202020204" charset="0"/>
              </a:rPr>
              <a:t>he authors state that to maintain soundness, </a:t>
            </a:r>
            <a:r>
              <a:rPr lang="en-US" sz="1100" b="0" i="0" dirty="0" err="1">
                <a:solidFill>
                  <a:srgbClr val="29261B"/>
                </a:solidFill>
                <a:effectLst/>
                <a:latin typeface="Manrope" panose="020B0604020202020204" charset="0"/>
              </a:rPr>
              <a:t>nbslicer</a:t>
            </a:r>
            <a:r>
              <a:rPr lang="en-US" sz="1100" b="0" i="0" dirty="0">
                <a:solidFill>
                  <a:srgbClr val="29261B"/>
                </a:solidFill>
                <a:effectLst/>
                <a:latin typeface="Manrope" panose="020B0604020202020204" charset="0"/>
              </a:rPr>
              <a:t> requires external libraries used in the </a:t>
            </a:r>
            <a:r>
              <a:rPr lang="en-US" sz="1100" b="1" i="0" dirty="0">
                <a:solidFill>
                  <a:schemeClr val="accent3">
                    <a:lumMod val="75000"/>
                  </a:schemeClr>
                </a:solidFill>
                <a:effectLst/>
                <a:latin typeface="Manrope" panose="020B0604020202020204" charset="0"/>
              </a:rPr>
              <a:t>notebook to be annotated via the dependency DSL</a:t>
            </a:r>
            <a:r>
              <a:rPr lang="en-US" sz="1100" b="0" i="0" dirty="0">
                <a:solidFill>
                  <a:srgbClr val="29261B"/>
                </a:solidFill>
                <a:effectLst/>
                <a:latin typeface="Manrope" panose="020B0604020202020204" charset="0"/>
              </a:rPr>
              <a:t> to describe their side effects. Without proper annotations, cases could arise where </a:t>
            </a:r>
            <a:r>
              <a:rPr lang="en-US" sz="1100" b="0" i="0" dirty="0" err="1">
                <a:solidFill>
                  <a:srgbClr val="29261B"/>
                </a:solidFill>
                <a:effectLst/>
                <a:latin typeface="Manrope" panose="020B0604020202020204" charset="0"/>
              </a:rPr>
              <a:t>nbslicer</a:t>
            </a:r>
            <a:r>
              <a:rPr lang="en-US" sz="1100" b="0" i="0" dirty="0">
                <a:solidFill>
                  <a:srgbClr val="29261B"/>
                </a:solidFill>
                <a:effectLst/>
                <a:latin typeface="Manrope" panose="020B0604020202020204" charset="0"/>
              </a:rPr>
              <a:t> assumes no state mutation from a function call, but state actually does get modified.</a:t>
            </a:r>
          </a:p>
          <a:p>
            <a:pPr algn="l"/>
            <a:r>
              <a:rPr lang="en-US" sz="1100" b="1" i="0" dirty="0">
                <a:solidFill>
                  <a:srgbClr val="29261B"/>
                </a:solidFill>
                <a:effectLst/>
                <a:latin typeface="Manrope" panose="020B0604020202020204" charset="0"/>
              </a:rPr>
              <a:t>In such cases, the correctness of slices cannot be guaranteed</a:t>
            </a:r>
            <a:r>
              <a:rPr lang="en-US" sz="1100" b="0" i="0" dirty="0">
                <a:solidFill>
                  <a:srgbClr val="29261B"/>
                </a:solidFill>
                <a:effectLst/>
                <a:latin typeface="Manrope" panose="020B0604020202020204" charset="0"/>
              </a:rPr>
              <a:t>. The paper notes that </a:t>
            </a:r>
            <a:r>
              <a:rPr lang="en-US" sz="1100" b="0" i="0" dirty="0" err="1">
                <a:solidFill>
                  <a:srgbClr val="29261B"/>
                </a:solidFill>
                <a:effectLst/>
                <a:latin typeface="Manrope" panose="020B0604020202020204" charset="0"/>
              </a:rPr>
              <a:t>nbslicer</a:t>
            </a:r>
            <a:r>
              <a:rPr lang="en-US" sz="1100" b="0" i="0" dirty="0">
                <a:solidFill>
                  <a:srgbClr val="29261B"/>
                </a:solidFill>
                <a:effectLst/>
                <a:latin typeface="Manrope" panose="020B0604020202020204" charset="0"/>
              </a:rPr>
              <a:t> makes no guarantees regarding soundness when interacting with state external to the notebook itself, like files that could be mutated by other processes. </a:t>
            </a:r>
            <a:r>
              <a:rPr lang="en-US" sz="1100" dirty="0">
                <a:solidFill>
                  <a:srgbClr val="29261B"/>
                </a:solidFill>
                <a:latin typeface="Manrope" panose="020B0604020202020204" charset="0"/>
              </a:rPr>
              <a:t>I</a:t>
            </a:r>
            <a:r>
              <a:rPr lang="en-US" sz="1100" b="0" i="0" dirty="0">
                <a:solidFill>
                  <a:srgbClr val="29261B"/>
                </a:solidFill>
                <a:effectLst/>
                <a:latin typeface="Manrope" panose="020B0604020202020204" charset="0"/>
              </a:rPr>
              <a:t>n </a:t>
            </a:r>
            <a:r>
              <a:rPr lang="en-US" sz="1100" b="1" i="0" dirty="0">
                <a:solidFill>
                  <a:srgbClr val="29261B"/>
                </a:solidFill>
                <a:effectLst/>
                <a:latin typeface="Manrope" panose="020B0604020202020204" charset="0"/>
              </a:rPr>
              <a:t>practice correctness appears mostly preserved</a:t>
            </a:r>
            <a:r>
              <a:rPr lang="en-US" sz="1100" b="0" i="0" dirty="0">
                <a:solidFill>
                  <a:srgbClr val="29261B"/>
                </a:solidFill>
                <a:effectLst/>
                <a:latin typeface="Manrope" panose="020B0604020202020204" charset="0"/>
              </a:rPr>
              <a:t>.</a:t>
            </a:r>
          </a:p>
        </p:txBody>
      </p:sp>
      <p:sp>
        <p:nvSpPr>
          <p:cNvPr id="10" name="TextBox 9">
            <a:extLst>
              <a:ext uri="{FF2B5EF4-FFF2-40B4-BE49-F238E27FC236}">
                <a16:creationId xmlns:a16="http://schemas.microsoft.com/office/drawing/2014/main" id="{885D2C10-D601-A6B4-6831-0BC9AFBD4F87}"/>
              </a:ext>
            </a:extLst>
          </p:cNvPr>
          <p:cNvSpPr txBox="1"/>
          <p:nvPr/>
        </p:nvSpPr>
        <p:spPr>
          <a:xfrm>
            <a:off x="286711" y="2905978"/>
            <a:ext cx="8942832" cy="261610"/>
          </a:xfrm>
          <a:prstGeom prst="rect">
            <a:avLst/>
          </a:prstGeom>
          <a:noFill/>
        </p:spPr>
        <p:txBody>
          <a:bodyPr wrap="square">
            <a:spAutoFit/>
          </a:bodyPr>
          <a:lstStyle/>
          <a:p>
            <a:r>
              <a:rPr lang="en-US" sz="1100" b="0" i="0" dirty="0">
                <a:solidFill>
                  <a:srgbClr val="29261B"/>
                </a:solidFill>
                <a:effectLst/>
                <a:latin typeface="Manrope" panose="020B0604020202020204" charset="0"/>
              </a:rPr>
              <a:t>Q2: </a:t>
            </a:r>
            <a:r>
              <a:rPr lang="en-US" sz="1100" dirty="0">
                <a:solidFill>
                  <a:srgbClr val="29261B"/>
                </a:solidFill>
                <a:latin typeface="Manrope" panose="020B0604020202020204" charset="0"/>
              </a:rPr>
              <a:t>H</a:t>
            </a:r>
            <a:r>
              <a:rPr lang="en-US" sz="1100" b="0" i="0" dirty="0">
                <a:solidFill>
                  <a:srgbClr val="29261B"/>
                </a:solidFill>
                <a:effectLst/>
                <a:latin typeface="Manrope" panose="020B0604020202020204" charset="0"/>
              </a:rPr>
              <a:t>ow does </a:t>
            </a:r>
            <a:r>
              <a:rPr lang="en-US" sz="1100" b="0" i="0" dirty="0" err="1">
                <a:solidFill>
                  <a:srgbClr val="29261B"/>
                </a:solidFill>
                <a:effectLst/>
                <a:latin typeface="Manrope" panose="020B0604020202020204" charset="0"/>
              </a:rPr>
              <a:t>NBslicer</a:t>
            </a:r>
            <a:r>
              <a:rPr lang="en-US" sz="1100" b="0" i="0" dirty="0">
                <a:solidFill>
                  <a:srgbClr val="29261B"/>
                </a:solidFill>
                <a:effectLst/>
                <a:latin typeface="Manrope" panose="020B0604020202020204" charset="0"/>
              </a:rPr>
              <a:t> knows that so</a:t>
            </a:r>
            <a:r>
              <a:rPr lang="en-US" sz="1100" dirty="0">
                <a:solidFill>
                  <a:srgbClr val="29261B"/>
                </a:solidFill>
                <a:latin typeface="Manrope" panose="020B0604020202020204" charset="0"/>
              </a:rPr>
              <a:t>me</a:t>
            </a:r>
            <a:r>
              <a:rPr lang="en-US" sz="1100" b="0" i="0" dirty="0">
                <a:solidFill>
                  <a:srgbClr val="29261B"/>
                </a:solidFill>
                <a:effectLst/>
                <a:latin typeface="Manrope" panose="020B0604020202020204" charset="0"/>
              </a:rPr>
              <a:t> external libraries than don</a:t>
            </a:r>
            <a:r>
              <a:rPr lang="en-US" sz="1100" dirty="0">
                <a:solidFill>
                  <a:srgbClr val="29261B"/>
                </a:solidFill>
                <a:latin typeface="Manrope" panose="020B0604020202020204" charset="0"/>
              </a:rPr>
              <a:t>’</a:t>
            </a:r>
            <a:r>
              <a:rPr lang="en-US" sz="1100" b="0" i="0" dirty="0">
                <a:solidFill>
                  <a:srgbClr val="29261B"/>
                </a:solidFill>
                <a:effectLst/>
                <a:latin typeface="Manrope" panose="020B0604020202020204" charset="0"/>
              </a:rPr>
              <a:t>t modify the state ?</a:t>
            </a:r>
          </a:p>
        </p:txBody>
      </p:sp>
      <p:sp>
        <p:nvSpPr>
          <p:cNvPr id="12" name="TextBox 11">
            <a:extLst>
              <a:ext uri="{FF2B5EF4-FFF2-40B4-BE49-F238E27FC236}">
                <a16:creationId xmlns:a16="http://schemas.microsoft.com/office/drawing/2014/main" id="{22F53E81-6156-8D2F-8B2B-8E4F4710C102}"/>
              </a:ext>
            </a:extLst>
          </p:cNvPr>
          <p:cNvSpPr txBox="1"/>
          <p:nvPr/>
        </p:nvSpPr>
        <p:spPr>
          <a:xfrm>
            <a:off x="286710" y="3299130"/>
            <a:ext cx="8482385" cy="769441"/>
          </a:xfrm>
          <a:prstGeom prst="rect">
            <a:avLst/>
          </a:prstGeom>
          <a:noFill/>
        </p:spPr>
        <p:txBody>
          <a:bodyPr wrap="square">
            <a:spAutoFit/>
          </a:bodyPr>
          <a:lstStyle/>
          <a:p>
            <a:pPr algn="l"/>
            <a:r>
              <a:rPr lang="en-US" sz="1100" b="0" i="0" dirty="0">
                <a:solidFill>
                  <a:srgbClr val="29261B"/>
                </a:solidFill>
                <a:effectLst/>
                <a:latin typeface="Manrope" panose="020B0604020202020204" charset="0"/>
              </a:rPr>
              <a:t>A2: </a:t>
            </a:r>
            <a:r>
              <a:rPr lang="en-US" sz="1100" dirty="0" err="1">
                <a:solidFill>
                  <a:srgbClr val="29261B"/>
                </a:solidFill>
                <a:latin typeface="Manrope" panose="020B0604020202020204" charset="0"/>
              </a:rPr>
              <a:t>NB</a:t>
            </a:r>
            <a:r>
              <a:rPr lang="en-US" sz="1100" b="0" i="0" dirty="0" err="1">
                <a:solidFill>
                  <a:srgbClr val="29261B"/>
                </a:solidFill>
                <a:effectLst/>
                <a:latin typeface="Manrope" panose="020B0604020202020204" charset="0"/>
              </a:rPr>
              <a:t>slicer</a:t>
            </a:r>
            <a:r>
              <a:rPr lang="en-US" sz="1100" b="0" i="0" dirty="0">
                <a:solidFill>
                  <a:srgbClr val="29261B"/>
                </a:solidFill>
                <a:effectLst/>
                <a:latin typeface="Manrope" panose="020B0604020202020204" charset="0"/>
              </a:rPr>
              <a:t> leverages a rules-based approach and </a:t>
            </a:r>
            <a:r>
              <a:rPr lang="en-US" sz="1100" b="1" i="0" dirty="0">
                <a:solidFill>
                  <a:srgbClr val="29261B"/>
                </a:solidFill>
                <a:effectLst/>
                <a:latin typeface="Manrope" panose="020B0604020202020204" charset="0"/>
              </a:rPr>
              <a:t>declarative DSL </a:t>
            </a:r>
            <a:r>
              <a:rPr lang="en-US" sz="1100" b="0" i="0" dirty="0">
                <a:solidFill>
                  <a:srgbClr val="29261B"/>
                </a:solidFill>
                <a:effectLst/>
                <a:latin typeface="Manrope" panose="020B0604020202020204" charset="0"/>
              </a:rPr>
              <a:t>to determine when external library calls modify state vs. when they do not. </a:t>
            </a:r>
            <a:r>
              <a:rPr lang="en-US" sz="1100" dirty="0">
                <a:solidFill>
                  <a:srgbClr val="29261B"/>
                </a:solidFill>
                <a:latin typeface="Manrope" panose="020B0604020202020204" charset="0"/>
              </a:rPr>
              <a:t>T</a:t>
            </a:r>
            <a:r>
              <a:rPr lang="en-US" sz="1100" b="0" i="0" dirty="0">
                <a:solidFill>
                  <a:srgbClr val="29261B"/>
                </a:solidFill>
                <a:effectLst/>
                <a:latin typeface="Manrope" panose="020B0604020202020204" charset="0"/>
              </a:rPr>
              <a:t>hese external calls can still introduce data dependencies that need to be captured. So </a:t>
            </a:r>
            <a:r>
              <a:rPr lang="en-US" sz="1100" b="0" i="0" dirty="0" err="1">
                <a:solidFill>
                  <a:srgbClr val="29261B"/>
                </a:solidFill>
                <a:effectLst/>
                <a:latin typeface="Manrope" panose="020B0604020202020204" charset="0"/>
              </a:rPr>
              <a:t>nbslicer</a:t>
            </a:r>
            <a:r>
              <a:rPr lang="en-US" sz="1100" b="0" i="0" dirty="0">
                <a:solidFill>
                  <a:srgbClr val="29261B"/>
                </a:solidFill>
                <a:effectLst/>
                <a:latin typeface="Manrope" panose="020B0604020202020204" charset="0"/>
              </a:rPr>
              <a:t> uses simple rule-based heuristics to handle these cases. As an example, by default it assumes external library calls that return a value do not modify state, while calls returning None do modify state.</a:t>
            </a:r>
          </a:p>
        </p:txBody>
      </p:sp>
    </p:spTree>
    <p:extLst>
      <p:ext uri="{BB962C8B-B14F-4D97-AF65-F5344CB8AC3E}">
        <p14:creationId xmlns:p14="http://schemas.microsoft.com/office/powerpoint/2010/main" val="16515686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592FB9-859A-5C5F-4754-4BAFB12C44CB}"/>
              </a:ext>
            </a:extLst>
          </p:cNvPr>
          <p:cNvSpPr>
            <a:spLocks noGrp="1"/>
          </p:cNvSpPr>
          <p:nvPr>
            <p:ph type="title" idx="2"/>
          </p:nvPr>
        </p:nvSpPr>
        <p:spPr>
          <a:xfrm>
            <a:off x="622716" y="265175"/>
            <a:ext cx="1663284" cy="880603"/>
          </a:xfrm>
        </p:spPr>
        <p:txBody>
          <a:bodyPr/>
          <a:lstStyle/>
          <a:p>
            <a:r>
              <a:rPr lang="en-US" sz="5000" dirty="0"/>
              <a:t>Q&amp;A</a:t>
            </a:r>
          </a:p>
        </p:txBody>
      </p:sp>
      <p:sp>
        <p:nvSpPr>
          <p:cNvPr id="5" name="TextBox 4">
            <a:extLst>
              <a:ext uri="{FF2B5EF4-FFF2-40B4-BE49-F238E27FC236}">
                <a16:creationId xmlns:a16="http://schemas.microsoft.com/office/drawing/2014/main" id="{F8C42F47-33FC-DD85-F9DF-343F1331C104}"/>
              </a:ext>
            </a:extLst>
          </p:cNvPr>
          <p:cNvSpPr txBox="1"/>
          <p:nvPr/>
        </p:nvSpPr>
        <p:spPr>
          <a:xfrm>
            <a:off x="538612" y="1164327"/>
            <a:ext cx="8942832" cy="261610"/>
          </a:xfrm>
          <a:prstGeom prst="rect">
            <a:avLst/>
          </a:prstGeom>
          <a:noFill/>
        </p:spPr>
        <p:txBody>
          <a:bodyPr wrap="square">
            <a:spAutoFit/>
          </a:bodyPr>
          <a:lstStyle/>
          <a:p>
            <a:r>
              <a:rPr lang="en-US" sz="1100" b="0" i="0" dirty="0">
                <a:solidFill>
                  <a:srgbClr val="29261B"/>
                </a:solidFill>
                <a:effectLst/>
                <a:latin typeface="Manrope" panose="020B0604020202020204" charset="0"/>
              </a:rPr>
              <a:t>Q3: </a:t>
            </a:r>
            <a:r>
              <a:rPr lang="en-US" sz="1100" dirty="0">
                <a:solidFill>
                  <a:srgbClr val="29261B"/>
                </a:solidFill>
                <a:effectLst/>
                <a:latin typeface="Manrope" panose="020B0604020202020204" charset="0"/>
                <a:ea typeface="Calibri" panose="020F0502020204030204" pitchFamily="34" charset="0"/>
              </a:rPr>
              <a:t>What is the meaning of performance and the meaning of portability ?</a:t>
            </a:r>
            <a:endParaRPr lang="en-US" sz="1100" b="0" i="0" dirty="0">
              <a:solidFill>
                <a:srgbClr val="29261B"/>
              </a:solidFill>
              <a:effectLst/>
              <a:latin typeface="Manrope" panose="020B0604020202020204" charset="0"/>
              <a:ea typeface="Calibri" panose="020F0502020204030204" pitchFamily="34" charset="0"/>
            </a:endParaRPr>
          </a:p>
        </p:txBody>
      </p:sp>
      <p:sp>
        <p:nvSpPr>
          <p:cNvPr id="10" name="TextBox 9">
            <a:extLst>
              <a:ext uri="{FF2B5EF4-FFF2-40B4-BE49-F238E27FC236}">
                <a16:creationId xmlns:a16="http://schemas.microsoft.com/office/drawing/2014/main" id="{B308E40F-C9A9-2068-6A9A-E95D269D7A48}"/>
              </a:ext>
            </a:extLst>
          </p:cNvPr>
          <p:cNvSpPr txBox="1"/>
          <p:nvPr/>
        </p:nvSpPr>
        <p:spPr>
          <a:xfrm>
            <a:off x="538612" y="1521135"/>
            <a:ext cx="8175620" cy="1446550"/>
          </a:xfrm>
          <a:prstGeom prst="rect">
            <a:avLst/>
          </a:prstGeom>
          <a:noFill/>
        </p:spPr>
        <p:txBody>
          <a:bodyPr wrap="square">
            <a:spAutoFit/>
          </a:bodyPr>
          <a:lstStyle/>
          <a:p>
            <a:r>
              <a:rPr lang="en-US" sz="1100" b="0" i="0" dirty="0">
                <a:solidFill>
                  <a:srgbClr val="29261B"/>
                </a:solidFill>
                <a:effectLst/>
                <a:latin typeface="Manrope" panose="020B0604020202020204" charset="0"/>
              </a:rPr>
              <a:t>A3: </a:t>
            </a:r>
            <a:r>
              <a:rPr lang="en-US" sz="1100" b="1" i="0" dirty="0">
                <a:solidFill>
                  <a:srgbClr val="29261B"/>
                </a:solidFill>
                <a:effectLst/>
                <a:latin typeface="Manrope" panose="020B0604020202020204" charset="0"/>
              </a:rPr>
              <a:t>Performance</a:t>
            </a:r>
            <a:r>
              <a:rPr lang="en-US" sz="1100" b="1" dirty="0">
                <a:solidFill>
                  <a:srgbClr val="29261B"/>
                </a:solidFill>
                <a:latin typeface="Manrope" panose="020B0604020202020204" charset="0"/>
              </a:rPr>
              <a:t> r</a:t>
            </a:r>
            <a:r>
              <a:rPr lang="en-US" sz="1100" b="1" i="0" dirty="0">
                <a:solidFill>
                  <a:srgbClr val="29261B"/>
                </a:solidFill>
                <a:effectLst/>
                <a:latin typeface="Manrope" panose="020B0604020202020204" charset="0"/>
              </a:rPr>
              <a:t>efers to the runtime/execution speed and overhead </a:t>
            </a:r>
            <a:r>
              <a:rPr lang="en-US" sz="1100" b="0" i="0" dirty="0">
                <a:solidFill>
                  <a:srgbClr val="29261B"/>
                </a:solidFill>
                <a:effectLst/>
                <a:latin typeface="Manrope" panose="020B0604020202020204" charset="0"/>
              </a:rPr>
              <a:t>induced by the dynamic slicing instrumentation. The paper mentions dynamic slicing can introduce significant overhead, slowing down execution speed by 100x or more.</a:t>
            </a:r>
          </a:p>
          <a:p>
            <a:r>
              <a:rPr lang="en-US" sz="1100" b="0" i="0" dirty="0">
                <a:solidFill>
                  <a:srgbClr val="29261B"/>
                </a:solidFill>
                <a:effectLst/>
                <a:latin typeface="Manrope" panose="020B0604020202020204" charset="0"/>
              </a:rPr>
              <a:t>Portability:</a:t>
            </a:r>
            <a:r>
              <a:rPr lang="en-US" sz="1100" dirty="0">
                <a:solidFill>
                  <a:srgbClr val="29261B"/>
                </a:solidFill>
                <a:latin typeface="Manrope" panose="020B0604020202020204" charset="0"/>
              </a:rPr>
              <a:t> </a:t>
            </a:r>
            <a:r>
              <a:rPr lang="en-US" sz="1100" b="0" i="0" dirty="0">
                <a:solidFill>
                  <a:srgbClr val="29261B"/>
                </a:solidFill>
                <a:effectLst/>
                <a:latin typeface="Manrope" panose="020B0604020202020204" charset="0"/>
              </a:rPr>
              <a:t>refers to the ability of the dynamic slicing implementation to</a:t>
            </a:r>
            <a:r>
              <a:rPr lang="en-US" sz="1100" b="1" i="0" dirty="0">
                <a:solidFill>
                  <a:srgbClr val="29261B"/>
                </a:solidFill>
                <a:effectLst/>
                <a:latin typeface="Manrope" panose="020B0604020202020204" charset="0"/>
              </a:rPr>
              <a:t> work seamlessly across different systems and versions</a:t>
            </a:r>
            <a:r>
              <a:rPr lang="en-US" sz="1100" b="0" i="0" dirty="0">
                <a:solidFill>
                  <a:srgbClr val="29261B"/>
                </a:solidFill>
                <a:effectLst/>
                <a:latin typeface="Manrope" panose="020B0604020202020204" charset="0"/>
              </a:rPr>
              <a:t>. </a:t>
            </a:r>
          </a:p>
          <a:p>
            <a:r>
              <a:rPr lang="en-US" sz="1100" b="0" i="0" dirty="0">
                <a:solidFill>
                  <a:srgbClr val="29261B"/>
                </a:solidFill>
                <a:effectLst/>
                <a:latin typeface="Manrope" panose="020B0604020202020204" charset="0"/>
              </a:rPr>
              <a:t>the tradeoff is between:</a:t>
            </a:r>
          </a:p>
          <a:p>
            <a:r>
              <a:rPr lang="en-US" sz="1100" b="1" i="0" dirty="0">
                <a:solidFill>
                  <a:schemeClr val="accent3">
                    <a:lumMod val="75000"/>
                  </a:schemeClr>
                </a:solidFill>
                <a:effectLst/>
                <a:latin typeface="Manrope" panose="020B0604020202020204" charset="0"/>
              </a:rPr>
              <a:t>Performance: Keeping the runtime overhead low and interactive speeds fast.</a:t>
            </a:r>
          </a:p>
          <a:p>
            <a:r>
              <a:rPr lang="en-US" sz="1100" b="1" i="0" dirty="0">
                <a:solidFill>
                  <a:schemeClr val="accent3">
                    <a:lumMod val="75000"/>
                  </a:schemeClr>
                </a:solidFill>
                <a:effectLst/>
                <a:latin typeface="Manrope" panose="020B0604020202020204" charset="0"/>
              </a:rPr>
              <a:t>Portability: Making the dynamic slicer easy to install/use </a:t>
            </a:r>
            <a:r>
              <a:rPr lang="en-US" sz="1100" b="0" i="0" dirty="0">
                <a:solidFill>
                  <a:srgbClr val="29261B"/>
                </a:solidFill>
                <a:effectLst/>
                <a:latin typeface="Manrope" panose="020B0604020202020204" charset="0"/>
              </a:rPr>
              <a:t>like a regular Python library without requiring a custom interpreter or environment.</a:t>
            </a:r>
          </a:p>
        </p:txBody>
      </p:sp>
      <p:sp>
        <p:nvSpPr>
          <p:cNvPr id="12" name="TextBox 11">
            <a:extLst>
              <a:ext uri="{FF2B5EF4-FFF2-40B4-BE49-F238E27FC236}">
                <a16:creationId xmlns:a16="http://schemas.microsoft.com/office/drawing/2014/main" id="{BFCA9F3B-10C6-F00A-2178-8B5D503F05D3}"/>
              </a:ext>
            </a:extLst>
          </p:cNvPr>
          <p:cNvSpPr txBox="1"/>
          <p:nvPr/>
        </p:nvSpPr>
        <p:spPr>
          <a:xfrm>
            <a:off x="538612" y="3125308"/>
            <a:ext cx="4727448" cy="261610"/>
          </a:xfrm>
          <a:prstGeom prst="rect">
            <a:avLst/>
          </a:prstGeom>
          <a:noFill/>
        </p:spPr>
        <p:txBody>
          <a:bodyPr wrap="square">
            <a:spAutoFit/>
          </a:bodyPr>
          <a:lstStyle/>
          <a:p>
            <a:r>
              <a:rPr lang="en-US" sz="1100" b="0" i="0" dirty="0">
                <a:solidFill>
                  <a:srgbClr val="29261B"/>
                </a:solidFill>
                <a:effectLst/>
                <a:latin typeface="Manrope" panose="020B0604020202020204" charset="0"/>
              </a:rPr>
              <a:t>Q4: How does </a:t>
            </a:r>
            <a:r>
              <a:rPr lang="en-US" sz="1100" b="0" i="0" dirty="0" err="1">
                <a:solidFill>
                  <a:srgbClr val="29261B"/>
                </a:solidFill>
                <a:effectLst/>
                <a:latin typeface="Manrope" panose="020B0604020202020204" charset="0"/>
              </a:rPr>
              <a:t>NBslicer</a:t>
            </a:r>
            <a:r>
              <a:rPr lang="en-US" sz="1100" b="0" i="0" dirty="0">
                <a:solidFill>
                  <a:srgbClr val="29261B"/>
                </a:solidFill>
                <a:effectLst/>
                <a:latin typeface="Manrope" panose="020B0604020202020204" charset="0"/>
              </a:rPr>
              <a:t> calculate data dependencies?</a:t>
            </a:r>
            <a:endParaRPr lang="en-US" sz="1100" dirty="0">
              <a:latin typeface="Manrope" panose="020B0604020202020204" charset="0"/>
            </a:endParaRPr>
          </a:p>
        </p:txBody>
      </p:sp>
      <p:sp>
        <p:nvSpPr>
          <p:cNvPr id="14" name="TextBox 13">
            <a:extLst>
              <a:ext uri="{FF2B5EF4-FFF2-40B4-BE49-F238E27FC236}">
                <a16:creationId xmlns:a16="http://schemas.microsoft.com/office/drawing/2014/main" id="{AD9ABE17-1EA8-200A-316E-7F8CDDBA1A6B}"/>
              </a:ext>
            </a:extLst>
          </p:cNvPr>
          <p:cNvSpPr txBox="1"/>
          <p:nvPr/>
        </p:nvSpPr>
        <p:spPr>
          <a:xfrm>
            <a:off x="538612" y="3455953"/>
            <a:ext cx="8175620" cy="430887"/>
          </a:xfrm>
          <a:prstGeom prst="rect">
            <a:avLst/>
          </a:prstGeom>
          <a:noFill/>
        </p:spPr>
        <p:txBody>
          <a:bodyPr wrap="square">
            <a:spAutoFit/>
          </a:bodyPr>
          <a:lstStyle/>
          <a:p>
            <a:r>
              <a:rPr lang="en-US" sz="1100" b="0" i="0" dirty="0">
                <a:solidFill>
                  <a:srgbClr val="29261B"/>
                </a:solidFill>
                <a:effectLst/>
                <a:latin typeface="Manrope" panose="020B0604020202020204" charset="0"/>
              </a:rPr>
              <a:t>A4: It uses a hybrid of </a:t>
            </a:r>
            <a:r>
              <a:rPr lang="en-US" sz="1100" b="1" i="0" dirty="0">
                <a:solidFill>
                  <a:srgbClr val="29261B"/>
                </a:solidFill>
                <a:effectLst/>
                <a:latin typeface="Manrope" panose="020B0604020202020204" charset="0"/>
              </a:rPr>
              <a:t>static analysis of ASTs </a:t>
            </a:r>
            <a:r>
              <a:rPr lang="en-US" sz="1100" b="0" i="0" dirty="0">
                <a:solidFill>
                  <a:srgbClr val="29261B"/>
                </a:solidFill>
                <a:effectLst/>
                <a:latin typeface="Manrope" panose="020B0604020202020204" charset="0"/>
              </a:rPr>
              <a:t>combined with </a:t>
            </a:r>
            <a:r>
              <a:rPr lang="en-US" sz="1100" b="1" i="0" dirty="0">
                <a:solidFill>
                  <a:srgbClr val="29261B"/>
                </a:solidFill>
                <a:effectLst/>
                <a:latin typeface="Manrope" panose="020B0604020202020204" charset="0"/>
              </a:rPr>
              <a:t>dynamic instrumentation to enrich the ASTs </a:t>
            </a:r>
            <a:r>
              <a:rPr lang="en-US" sz="1100" b="0" i="0" dirty="0">
                <a:solidFill>
                  <a:srgbClr val="29261B"/>
                </a:solidFill>
                <a:effectLst/>
                <a:latin typeface="Manrope" panose="020B0604020202020204" charset="0"/>
              </a:rPr>
              <a:t>with runtime data dependencies.</a:t>
            </a:r>
            <a:endParaRPr lang="en-US" sz="1100" dirty="0">
              <a:latin typeface="Manrope" panose="020B0604020202020204" charset="0"/>
            </a:endParaRPr>
          </a:p>
        </p:txBody>
      </p:sp>
      <p:sp>
        <p:nvSpPr>
          <p:cNvPr id="16" name="TextBox 15">
            <a:extLst>
              <a:ext uri="{FF2B5EF4-FFF2-40B4-BE49-F238E27FC236}">
                <a16:creationId xmlns:a16="http://schemas.microsoft.com/office/drawing/2014/main" id="{EB2BE769-6ADC-4932-A809-026D6A978364}"/>
              </a:ext>
            </a:extLst>
          </p:cNvPr>
          <p:cNvSpPr txBox="1"/>
          <p:nvPr/>
        </p:nvSpPr>
        <p:spPr>
          <a:xfrm>
            <a:off x="538612" y="3955875"/>
            <a:ext cx="4161404" cy="261610"/>
          </a:xfrm>
          <a:prstGeom prst="rect">
            <a:avLst/>
          </a:prstGeom>
          <a:noFill/>
        </p:spPr>
        <p:txBody>
          <a:bodyPr wrap="square">
            <a:spAutoFit/>
          </a:bodyPr>
          <a:lstStyle/>
          <a:p>
            <a:r>
              <a:rPr lang="en-US" sz="1100" b="0" i="0" dirty="0">
                <a:solidFill>
                  <a:srgbClr val="29261B"/>
                </a:solidFill>
                <a:effectLst/>
                <a:latin typeface="Manrope" panose="020B0604020202020204" charset="0"/>
              </a:rPr>
              <a:t>Q5: Does </a:t>
            </a:r>
            <a:r>
              <a:rPr lang="en-US" sz="1100" b="0" i="0" dirty="0" err="1">
                <a:solidFill>
                  <a:srgbClr val="29261B"/>
                </a:solidFill>
                <a:effectLst/>
                <a:latin typeface="Manrope" panose="020B0604020202020204" charset="0"/>
              </a:rPr>
              <a:t>NBslicer</a:t>
            </a:r>
            <a:r>
              <a:rPr lang="en-US" sz="1100" b="0" i="0" dirty="0">
                <a:solidFill>
                  <a:srgbClr val="29261B"/>
                </a:solidFill>
                <a:effectLst/>
                <a:latin typeface="Manrope" panose="020B0604020202020204" charset="0"/>
              </a:rPr>
              <a:t> modify the Python interpreter?</a:t>
            </a:r>
            <a:endParaRPr lang="en-US" sz="1100" dirty="0">
              <a:latin typeface="Manrope" panose="020B0604020202020204" charset="0"/>
            </a:endParaRPr>
          </a:p>
        </p:txBody>
      </p:sp>
      <p:sp>
        <p:nvSpPr>
          <p:cNvPr id="18" name="TextBox 17">
            <a:extLst>
              <a:ext uri="{FF2B5EF4-FFF2-40B4-BE49-F238E27FC236}">
                <a16:creationId xmlns:a16="http://schemas.microsoft.com/office/drawing/2014/main" id="{5CE75865-75A1-7267-C44A-8FCD3C62A433}"/>
              </a:ext>
            </a:extLst>
          </p:cNvPr>
          <p:cNvSpPr txBox="1"/>
          <p:nvPr/>
        </p:nvSpPr>
        <p:spPr>
          <a:xfrm>
            <a:off x="538612" y="4375108"/>
            <a:ext cx="8029315" cy="430887"/>
          </a:xfrm>
          <a:prstGeom prst="rect">
            <a:avLst/>
          </a:prstGeom>
          <a:noFill/>
        </p:spPr>
        <p:txBody>
          <a:bodyPr wrap="square">
            <a:spAutoFit/>
          </a:bodyPr>
          <a:lstStyle/>
          <a:p>
            <a:r>
              <a:rPr lang="en-US" sz="1100" b="0" i="0" dirty="0">
                <a:solidFill>
                  <a:srgbClr val="29261B"/>
                </a:solidFill>
                <a:effectLst/>
                <a:latin typeface="Manrope" panose="020B0604020202020204" charset="0"/>
              </a:rPr>
              <a:t>A</a:t>
            </a:r>
            <a:r>
              <a:rPr lang="en-US" sz="1100" dirty="0">
                <a:solidFill>
                  <a:srgbClr val="29261B"/>
                </a:solidFill>
                <a:latin typeface="Manrope" panose="020B0604020202020204" charset="0"/>
              </a:rPr>
              <a:t>5</a:t>
            </a:r>
            <a:r>
              <a:rPr lang="en-US" sz="1100" b="0" i="0" dirty="0">
                <a:solidFill>
                  <a:srgbClr val="29261B"/>
                </a:solidFill>
                <a:effectLst/>
                <a:latin typeface="Manrope" panose="020B0604020202020204" charset="0"/>
              </a:rPr>
              <a:t>: </a:t>
            </a:r>
            <a:r>
              <a:rPr lang="en-US" sz="1100" b="1" i="0" dirty="0">
                <a:solidFill>
                  <a:srgbClr val="29261B"/>
                </a:solidFill>
                <a:effectLst/>
                <a:latin typeface="Manrope" panose="020B0604020202020204" charset="0"/>
              </a:rPr>
              <a:t>No, the AST instrumentation is completely bolt-on and portable across Python versions</a:t>
            </a:r>
            <a:r>
              <a:rPr lang="en-US" sz="1100" b="0" i="0" dirty="0">
                <a:solidFill>
                  <a:srgbClr val="29261B"/>
                </a:solidFill>
                <a:effectLst/>
                <a:latin typeface="Manrope" panose="020B0604020202020204" charset="0"/>
              </a:rPr>
              <a:t>. This contrasts with some prior dynamic slicing approaches.</a:t>
            </a:r>
            <a:endParaRPr lang="en-US" sz="1100" dirty="0">
              <a:latin typeface="Manrope" panose="020B0604020202020204" charset="0"/>
            </a:endParaRPr>
          </a:p>
        </p:txBody>
      </p:sp>
    </p:spTree>
    <p:extLst>
      <p:ext uri="{BB962C8B-B14F-4D97-AF65-F5344CB8AC3E}">
        <p14:creationId xmlns:p14="http://schemas.microsoft.com/office/powerpoint/2010/main" val="7058838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592FB9-859A-5C5F-4754-4BAFB12C44CB}"/>
              </a:ext>
            </a:extLst>
          </p:cNvPr>
          <p:cNvSpPr>
            <a:spLocks noGrp="1"/>
          </p:cNvSpPr>
          <p:nvPr>
            <p:ph type="title" idx="2"/>
          </p:nvPr>
        </p:nvSpPr>
        <p:spPr>
          <a:xfrm>
            <a:off x="622716" y="265175"/>
            <a:ext cx="1663284" cy="880603"/>
          </a:xfrm>
        </p:spPr>
        <p:txBody>
          <a:bodyPr/>
          <a:lstStyle/>
          <a:p>
            <a:r>
              <a:rPr lang="en-US" sz="5000" dirty="0"/>
              <a:t>Q&amp;A</a:t>
            </a:r>
          </a:p>
        </p:txBody>
      </p:sp>
      <p:sp>
        <p:nvSpPr>
          <p:cNvPr id="5" name="TextBox 4">
            <a:extLst>
              <a:ext uri="{FF2B5EF4-FFF2-40B4-BE49-F238E27FC236}">
                <a16:creationId xmlns:a16="http://schemas.microsoft.com/office/drawing/2014/main" id="{F8C42F47-33FC-DD85-F9DF-343F1331C104}"/>
              </a:ext>
            </a:extLst>
          </p:cNvPr>
          <p:cNvSpPr txBox="1"/>
          <p:nvPr/>
        </p:nvSpPr>
        <p:spPr>
          <a:xfrm>
            <a:off x="538612" y="1164327"/>
            <a:ext cx="5185532" cy="261610"/>
          </a:xfrm>
          <a:prstGeom prst="rect">
            <a:avLst/>
          </a:prstGeom>
          <a:noFill/>
        </p:spPr>
        <p:txBody>
          <a:bodyPr wrap="square">
            <a:spAutoFit/>
          </a:bodyPr>
          <a:lstStyle/>
          <a:p>
            <a:r>
              <a:rPr lang="en-US" sz="1100" b="0" i="0" dirty="0">
                <a:solidFill>
                  <a:srgbClr val="29261B"/>
                </a:solidFill>
                <a:effectLst/>
                <a:latin typeface="Manrope" panose="020B0604020202020204" charset="0"/>
              </a:rPr>
              <a:t>Q6: how the "resolve" calls handle dynamic data dependencies </a:t>
            </a:r>
            <a:r>
              <a:rPr lang="en-US" sz="1100" dirty="0">
                <a:solidFill>
                  <a:srgbClr val="29261B"/>
                </a:solidFill>
                <a:effectLst/>
                <a:latin typeface="Manrope" panose="020B0604020202020204" charset="0"/>
                <a:ea typeface="Calibri" panose="020F0502020204030204" pitchFamily="34" charset="0"/>
              </a:rPr>
              <a:t>?</a:t>
            </a:r>
            <a:endParaRPr lang="en-US" sz="1100" b="0" i="0" dirty="0">
              <a:solidFill>
                <a:srgbClr val="29261B"/>
              </a:solidFill>
              <a:effectLst/>
              <a:latin typeface="Manrope" panose="020B0604020202020204" charset="0"/>
              <a:ea typeface="Calibri" panose="020F0502020204030204" pitchFamily="34" charset="0"/>
            </a:endParaRPr>
          </a:p>
        </p:txBody>
      </p:sp>
      <p:sp>
        <p:nvSpPr>
          <p:cNvPr id="4" name="TextBox 3">
            <a:extLst>
              <a:ext uri="{FF2B5EF4-FFF2-40B4-BE49-F238E27FC236}">
                <a16:creationId xmlns:a16="http://schemas.microsoft.com/office/drawing/2014/main" id="{FC3C961B-C5E1-C346-54B4-46BDAE979FE8}"/>
              </a:ext>
            </a:extLst>
          </p:cNvPr>
          <p:cNvSpPr txBox="1"/>
          <p:nvPr/>
        </p:nvSpPr>
        <p:spPr>
          <a:xfrm>
            <a:off x="340243" y="1425937"/>
            <a:ext cx="8282762" cy="2631490"/>
          </a:xfrm>
          <a:prstGeom prst="rect">
            <a:avLst/>
          </a:prstGeom>
          <a:noFill/>
        </p:spPr>
        <p:txBody>
          <a:bodyPr wrap="square">
            <a:spAutoFit/>
          </a:bodyPr>
          <a:lstStyle/>
          <a:p>
            <a:pPr marL="158750" indent="0" algn="l">
              <a:buNone/>
            </a:pPr>
            <a:r>
              <a:rPr lang="en-US" sz="1100" b="0" i="0" dirty="0">
                <a:solidFill>
                  <a:srgbClr val="29261B"/>
                </a:solidFill>
                <a:effectLst/>
                <a:latin typeface="Manrope" panose="020B0604020202020204" charset="0"/>
              </a:rPr>
              <a:t>A6: The "resolve" calls in </a:t>
            </a:r>
            <a:r>
              <a:rPr lang="en-US" sz="1100" b="0" i="0" dirty="0" err="1">
                <a:solidFill>
                  <a:srgbClr val="29261B"/>
                </a:solidFill>
                <a:effectLst/>
                <a:latin typeface="Manrope" panose="020B0604020202020204" charset="0"/>
              </a:rPr>
              <a:t>nbslicer</a:t>
            </a:r>
            <a:r>
              <a:rPr lang="en-US" sz="1100" b="0" i="0" dirty="0">
                <a:solidFill>
                  <a:srgbClr val="29261B"/>
                </a:solidFill>
                <a:effectLst/>
                <a:latin typeface="Manrope" panose="020B0604020202020204" charset="0"/>
              </a:rPr>
              <a:t> are key to how it handles dynamic data dependencies when computing program slices. Here are the main steps:</a:t>
            </a:r>
          </a:p>
          <a:p>
            <a:pPr marL="158750" indent="0" algn="l">
              <a:buNone/>
            </a:pPr>
            <a:endParaRPr lang="en-US" sz="1100" dirty="0">
              <a:solidFill>
                <a:srgbClr val="29261B"/>
              </a:solidFill>
              <a:latin typeface="Manrope" panose="020B0604020202020204" charset="0"/>
            </a:endParaRPr>
          </a:p>
          <a:p>
            <a:pPr marL="501650" indent="-342900" algn="l">
              <a:buAutoNum type="arabicPeriod"/>
            </a:pPr>
            <a:r>
              <a:rPr lang="en-US" sz="1100" b="1" i="0" dirty="0">
                <a:solidFill>
                  <a:srgbClr val="29261B"/>
                </a:solidFill>
                <a:effectLst/>
                <a:latin typeface="Manrope" panose="020B0604020202020204" charset="0"/>
              </a:rPr>
              <a:t>Identify parts of the AST with dynamic behavior</a:t>
            </a:r>
          </a:p>
          <a:p>
            <a:pPr marL="501650" indent="-342900">
              <a:buFont typeface="Arial"/>
              <a:buAutoNum type="arabicPeriod"/>
            </a:pPr>
            <a:r>
              <a:rPr lang="en-US" sz="1100" b="1" i="0" dirty="0">
                <a:solidFill>
                  <a:srgbClr val="29261B"/>
                </a:solidFill>
                <a:effectLst/>
                <a:latin typeface="Manrope" panose="020B0604020202020204" charset="0"/>
              </a:rPr>
              <a:t>Analyze values and dependencies at runtime</a:t>
            </a:r>
          </a:p>
          <a:p>
            <a:pPr marL="501650" indent="-342900">
              <a:buFont typeface="Arial"/>
              <a:buAutoNum type="arabicPeriod"/>
            </a:pPr>
            <a:r>
              <a:rPr lang="en-US" sz="1100" b="1" i="0" dirty="0">
                <a:solidFill>
                  <a:srgbClr val="29261B"/>
                </a:solidFill>
                <a:effectLst/>
                <a:latin typeface="Manrope" panose="020B0604020202020204" charset="0"/>
              </a:rPr>
              <a:t>Decorate the AST with dependencies: </a:t>
            </a:r>
            <a:r>
              <a:rPr lang="en-US" sz="1100" b="0" i="0" dirty="0">
                <a:solidFill>
                  <a:srgbClr val="29261B"/>
                </a:solidFill>
                <a:effectLst/>
                <a:latin typeface="Manrope" panose="020B0604020202020204" charset="0"/>
              </a:rPr>
              <a:t>resolve() then decorates the corresponding AST subtree with the dynamic dependency information it found. For example, adding edges between symbols read/written within a function call.</a:t>
            </a:r>
          </a:p>
          <a:p>
            <a:pPr marL="501650" indent="-342900">
              <a:buFont typeface="Arial"/>
              <a:buAutoNum type="arabicPeriod"/>
            </a:pPr>
            <a:r>
              <a:rPr lang="en-US" sz="1100" b="1" i="0" dirty="0">
                <a:solidFill>
                  <a:srgbClr val="29261B"/>
                </a:solidFill>
                <a:effectLst/>
                <a:latin typeface="Manrope" panose="020B0604020202020204" charset="0"/>
              </a:rPr>
              <a:t>Short-circuit static analysis</a:t>
            </a:r>
            <a:r>
              <a:rPr lang="en-US" sz="1100" b="0" i="0" dirty="0">
                <a:solidFill>
                  <a:srgbClr val="29261B"/>
                </a:solidFill>
                <a:effectLst/>
                <a:latin typeface="Manrope" panose="020B0604020202020204" charset="0"/>
              </a:rPr>
              <a:t>: Later when the static analyzer reaches the decorated subtree, it will skip over it. So resolve() signals where the static analysis can be short-circuited.</a:t>
            </a:r>
          </a:p>
          <a:p>
            <a:pPr marL="501650" indent="-342900">
              <a:buFont typeface="Arial"/>
              <a:buAutoNum type="arabicPeriod"/>
            </a:pPr>
            <a:r>
              <a:rPr lang="en-US" sz="1100" b="1" i="0" dirty="0">
                <a:solidFill>
                  <a:srgbClr val="29261B"/>
                </a:solidFill>
                <a:effectLst/>
                <a:latin typeface="Manrope" panose="020B0604020202020204" charset="0"/>
              </a:rPr>
              <a:t>Construct accurate slice: </a:t>
            </a:r>
            <a:r>
              <a:rPr lang="en-US" sz="1100" b="0" i="0" dirty="0">
                <a:solidFill>
                  <a:srgbClr val="29261B"/>
                </a:solidFill>
                <a:effectLst/>
                <a:latin typeface="Manrope" panose="020B0604020202020204" charset="0"/>
              </a:rPr>
              <a:t>Using the dependencies from both static and dynamic phases, </a:t>
            </a:r>
            <a:r>
              <a:rPr lang="en-US" sz="1100" b="0" i="0" dirty="0" err="1">
                <a:solidFill>
                  <a:srgbClr val="29261B"/>
                </a:solidFill>
                <a:effectLst/>
                <a:latin typeface="Manrope" panose="020B0604020202020204" charset="0"/>
              </a:rPr>
              <a:t>nbslicer</a:t>
            </a:r>
            <a:r>
              <a:rPr lang="en-US" sz="1100" b="0" i="0" dirty="0">
                <a:solidFill>
                  <a:srgbClr val="29261B"/>
                </a:solidFill>
                <a:effectLst/>
                <a:latin typeface="Manrope" panose="020B0604020202020204" charset="0"/>
              </a:rPr>
              <a:t> constructs a more accurate program slice.</a:t>
            </a:r>
          </a:p>
          <a:p>
            <a:pPr marL="501650" indent="-342900">
              <a:buFont typeface="Arial"/>
              <a:buAutoNum type="arabicPeriod"/>
            </a:pPr>
            <a:endParaRPr lang="en-US" sz="1100" b="0" i="0" dirty="0">
              <a:solidFill>
                <a:srgbClr val="29261B"/>
              </a:solidFill>
              <a:effectLst/>
              <a:latin typeface="Manrope" panose="020B0604020202020204" charset="0"/>
            </a:endParaRPr>
          </a:p>
          <a:p>
            <a:pPr marL="501650" indent="-342900">
              <a:buFont typeface="Arial"/>
              <a:buAutoNum type="arabicPeriod"/>
            </a:pPr>
            <a:endParaRPr lang="en-US" sz="1100" b="0" i="0" dirty="0">
              <a:solidFill>
                <a:srgbClr val="29261B"/>
              </a:solidFill>
              <a:effectLst/>
              <a:latin typeface="Manrope" panose="020B0604020202020204" charset="0"/>
            </a:endParaRPr>
          </a:p>
          <a:p>
            <a:pPr marL="501650" indent="-342900">
              <a:buFont typeface="Arial"/>
              <a:buAutoNum type="arabicPeriod"/>
            </a:pPr>
            <a:endParaRPr lang="en-US" sz="1100" b="0" i="0" dirty="0">
              <a:solidFill>
                <a:srgbClr val="29261B"/>
              </a:solidFill>
              <a:effectLst/>
              <a:latin typeface="Manrope" panose="020B0604020202020204" charset="0"/>
            </a:endParaRPr>
          </a:p>
          <a:p>
            <a:endParaRPr lang="en-US" sz="1100" b="0" i="0" dirty="0">
              <a:solidFill>
                <a:srgbClr val="29261B"/>
              </a:solidFill>
              <a:effectLst/>
              <a:latin typeface="Manrope" panose="020B0604020202020204" charset="0"/>
              <a:ea typeface="Calibri" panose="020F0502020204030204" pitchFamily="34" charset="0"/>
            </a:endParaRPr>
          </a:p>
        </p:txBody>
      </p:sp>
      <p:sp>
        <p:nvSpPr>
          <p:cNvPr id="7" name="TextBox 6">
            <a:extLst>
              <a:ext uri="{FF2B5EF4-FFF2-40B4-BE49-F238E27FC236}">
                <a16:creationId xmlns:a16="http://schemas.microsoft.com/office/drawing/2014/main" id="{E541F3CC-4E5B-6064-8BBB-541CAB31A383}"/>
              </a:ext>
            </a:extLst>
          </p:cNvPr>
          <p:cNvSpPr txBox="1"/>
          <p:nvPr/>
        </p:nvSpPr>
        <p:spPr>
          <a:xfrm>
            <a:off x="520995" y="3482670"/>
            <a:ext cx="7732643" cy="261610"/>
          </a:xfrm>
          <a:prstGeom prst="rect">
            <a:avLst/>
          </a:prstGeom>
          <a:noFill/>
        </p:spPr>
        <p:txBody>
          <a:bodyPr wrap="square">
            <a:spAutoFit/>
          </a:bodyPr>
          <a:lstStyle/>
          <a:p>
            <a:r>
              <a:rPr lang="en-US" sz="1100" b="0" i="0" dirty="0">
                <a:solidFill>
                  <a:srgbClr val="29261B"/>
                </a:solidFill>
                <a:effectLst/>
                <a:latin typeface="Manrope" panose="020B0604020202020204" charset="0"/>
              </a:rPr>
              <a:t>Q7: Is the program dependency graph and the AST are the same ? if not, what is the connection between them ?</a:t>
            </a:r>
            <a:endParaRPr lang="en-US" sz="1100" dirty="0">
              <a:latin typeface="Manrope" panose="020B0604020202020204" charset="0"/>
            </a:endParaRPr>
          </a:p>
        </p:txBody>
      </p:sp>
      <p:sp>
        <p:nvSpPr>
          <p:cNvPr id="9" name="TextBox 8">
            <a:extLst>
              <a:ext uri="{FF2B5EF4-FFF2-40B4-BE49-F238E27FC236}">
                <a16:creationId xmlns:a16="http://schemas.microsoft.com/office/drawing/2014/main" id="{FC873B87-D232-0835-A456-24EB29E2DA90}"/>
              </a:ext>
            </a:extLst>
          </p:cNvPr>
          <p:cNvSpPr txBox="1"/>
          <p:nvPr/>
        </p:nvSpPr>
        <p:spPr>
          <a:xfrm>
            <a:off x="538612" y="3770329"/>
            <a:ext cx="8282762" cy="1323439"/>
          </a:xfrm>
          <a:prstGeom prst="rect">
            <a:avLst/>
          </a:prstGeom>
          <a:noFill/>
        </p:spPr>
        <p:txBody>
          <a:bodyPr wrap="square">
            <a:spAutoFit/>
          </a:bodyPr>
          <a:lstStyle/>
          <a:p>
            <a:pPr algn="l"/>
            <a:r>
              <a:rPr lang="en-US" sz="1100" dirty="0">
                <a:solidFill>
                  <a:schemeClr val="tx1"/>
                </a:solidFill>
                <a:latin typeface="Manrope" panose="020B0604020202020204" charset="0"/>
              </a:rPr>
              <a:t>A7: </a:t>
            </a:r>
            <a:r>
              <a:rPr lang="en-US" sz="1100" b="0" i="0" dirty="0">
                <a:solidFill>
                  <a:schemeClr val="tx1"/>
                </a:solidFill>
                <a:effectLst/>
                <a:latin typeface="Manrope" panose="020B0604020202020204" charset="0"/>
              </a:rPr>
              <a:t>No, the program dependency graph and the abstract syntax tree (AST) are not the same thing</a:t>
            </a:r>
            <a:r>
              <a:rPr lang="en-US" sz="1100" dirty="0">
                <a:solidFill>
                  <a:schemeClr val="tx1"/>
                </a:solidFill>
                <a:latin typeface="Manrope" panose="020B0604020202020204" charset="0"/>
              </a:rPr>
              <a:t>. </a:t>
            </a:r>
            <a:r>
              <a:rPr lang="en-US" sz="1100" b="0" i="0" dirty="0">
                <a:solidFill>
                  <a:schemeClr val="tx1"/>
                </a:solidFill>
                <a:effectLst/>
                <a:latin typeface="Manrope" panose="020B0604020202020204" charset="0"/>
              </a:rPr>
              <a:t>In summary:</a:t>
            </a:r>
          </a:p>
          <a:p>
            <a:pPr algn="l">
              <a:buFont typeface="Arial" panose="020B0604020202020204" pitchFamily="34" charset="0"/>
              <a:buChar char="•"/>
            </a:pPr>
            <a:r>
              <a:rPr lang="en-US" sz="1100" b="0" i="0" dirty="0">
                <a:solidFill>
                  <a:schemeClr val="tx1"/>
                </a:solidFill>
                <a:effectLst/>
                <a:latin typeface="Manrope" panose="020B0604020202020204" charset="0"/>
              </a:rPr>
              <a:t>AST: structure of source code</a:t>
            </a:r>
          </a:p>
          <a:p>
            <a:pPr algn="l">
              <a:buFont typeface="Arial" panose="020B0604020202020204" pitchFamily="34" charset="0"/>
              <a:buChar char="•"/>
            </a:pPr>
            <a:r>
              <a:rPr lang="en-US" sz="1100" b="0" i="0" dirty="0">
                <a:solidFill>
                  <a:schemeClr val="tx1"/>
                </a:solidFill>
                <a:effectLst/>
                <a:latin typeface="Manrope" panose="020B0604020202020204" charset="0"/>
              </a:rPr>
              <a:t>Dependency graph: dependencies between symbols and cells.  In the context of </a:t>
            </a:r>
            <a:r>
              <a:rPr lang="en-US" sz="1100" b="0" i="0" dirty="0" err="1">
                <a:solidFill>
                  <a:schemeClr val="tx1"/>
                </a:solidFill>
                <a:effectLst/>
                <a:latin typeface="Manrope" panose="020B0604020202020204" charset="0"/>
              </a:rPr>
              <a:t>nbslicer</a:t>
            </a:r>
            <a:r>
              <a:rPr lang="en-US" sz="1100" b="0" i="0" dirty="0">
                <a:solidFill>
                  <a:schemeClr val="tx1"/>
                </a:solidFill>
                <a:effectLst/>
                <a:latin typeface="Manrope" panose="020B0604020202020204" charset="0"/>
              </a:rPr>
              <a:t>, each node in the dependency graph typically corresponds to a symbol. </a:t>
            </a:r>
          </a:p>
          <a:p>
            <a:pPr algn="l">
              <a:buFont typeface="Arial" panose="020B0604020202020204" pitchFamily="34" charset="0"/>
              <a:buChar char="•"/>
            </a:pPr>
            <a:r>
              <a:rPr lang="en-US" sz="1100" b="0" i="0" dirty="0">
                <a:solidFill>
                  <a:schemeClr val="tx1"/>
                </a:solidFill>
                <a:effectLst/>
                <a:latin typeface="Manrope" panose="020B0604020202020204" charset="0"/>
              </a:rPr>
              <a:t>The AST instrumentation feeds dynamic dependency data into the graph</a:t>
            </a:r>
          </a:p>
          <a:p>
            <a:pPr algn="l"/>
            <a:r>
              <a:rPr lang="en-US" sz="1100" b="0" i="0" dirty="0">
                <a:solidFill>
                  <a:schemeClr val="tx1"/>
                </a:solidFill>
                <a:effectLst/>
                <a:latin typeface="Manrope" panose="020B0604020202020204" charset="0"/>
              </a:rPr>
              <a:t>So they work together, but model different aspects of the program.</a:t>
            </a:r>
          </a:p>
          <a:p>
            <a:endParaRPr lang="en-US" sz="1100" dirty="0">
              <a:solidFill>
                <a:schemeClr val="tx1"/>
              </a:solidFill>
              <a:latin typeface="Manrope" panose="020B0604020202020204" charset="0"/>
            </a:endParaRPr>
          </a:p>
        </p:txBody>
      </p:sp>
    </p:spTree>
    <p:extLst>
      <p:ext uri="{BB962C8B-B14F-4D97-AF65-F5344CB8AC3E}">
        <p14:creationId xmlns:p14="http://schemas.microsoft.com/office/powerpoint/2010/main" val="4001458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48330B-6DDD-39FB-01CF-7FBE3D9E62BE}"/>
              </a:ext>
            </a:extLst>
          </p:cNvPr>
          <p:cNvSpPr>
            <a:spLocks noGrp="1"/>
          </p:cNvSpPr>
          <p:nvPr>
            <p:ph type="title" idx="2"/>
          </p:nvPr>
        </p:nvSpPr>
        <p:spPr>
          <a:xfrm>
            <a:off x="206735" y="90843"/>
            <a:ext cx="1725703" cy="719400"/>
          </a:xfrm>
        </p:spPr>
        <p:txBody>
          <a:bodyPr/>
          <a:lstStyle/>
          <a:p>
            <a:r>
              <a:rPr lang="en-US" sz="4400" dirty="0"/>
              <a:t>Q&amp;A</a:t>
            </a:r>
          </a:p>
        </p:txBody>
      </p:sp>
      <p:sp>
        <p:nvSpPr>
          <p:cNvPr id="6" name="TextBox 5">
            <a:extLst>
              <a:ext uri="{FF2B5EF4-FFF2-40B4-BE49-F238E27FC236}">
                <a16:creationId xmlns:a16="http://schemas.microsoft.com/office/drawing/2014/main" id="{8D40218A-F8D4-00BB-35DF-F8DB252E106D}"/>
              </a:ext>
            </a:extLst>
          </p:cNvPr>
          <p:cNvSpPr txBox="1"/>
          <p:nvPr/>
        </p:nvSpPr>
        <p:spPr>
          <a:xfrm>
            <a:off x="206735" y="810243"/>
            <a:ext cx="8945216" cy="769441"/>
          </a:xfrm>
          <a:prstGeom prst="rect">
            <a:avLst/>
          </a:prstGeom>
          <a:noFill/>
        </p:spPr>
        <p:txBody>
          <a:bodyPr wrap="square">
            <a:spAutoFit/>
          </a:bodyPr>
          <a:lstStyle/>
          <a:p>
            <a:r>
              <a:rPr lang="en-US" sz="1100" dirty="0">
                <a:solidFill>
                  <a:schemeClr val="tx1"/>
                </a:solidFill>
                <a:latin typeface="Manrope" panose="020B0604020202020204" charset="0"/>
              </a:rPr>
              <a:t>Q8: What “resolve” calls do ?</a:t>
            </a:r>
          </a:p>
          <a:p>
            <a:r>
              <a:rPr lang="en-US" sz="1100" b="0" i="0" dirty="0">
                <a:solidFill>
                  <a:schemeClr val="tx1"/>
                </a:solidFill>
                <a:effectLst/>
                <a:latin typeface="Manrope" panose="020B0604020202020204" charset="0"/>
              </a:rPr>
              <a:t>A8: The "resolved" calls in </a:t>
            </a:r>
            <a:r>
              <a:rPr lang="en-US" sz="1100" b="0" i="0" dirty="0" err="1">
                <a:solidFill>
                  <a:schemeClr val="tx1"/>
                </a:solidFill>
                <a:effectLst/>
                <a:latin typeface="Manrope" panose="020B0604020202020204" charset="0"/>
              </a:rPr>
              <a:t>nbslicer</a:t>
            </a:r>
            <a:r>
              <a:rPr lang="en-US" sz="1100" b="0" i="0" dirty="0">
                <a:solidFill>
                  <a:schemeClr val="tx1"/>
                </a:solidFill>
                <a:effectLst/>
                <a:latin typeface="Manrope" panose="020B0604020202020204" charset="0"/>
              </a:rPr>
              <a:t> execute functions with dynamic behavior, capture their results, and annotate the abstract syntax tree with symbol information. This allows the static resolver to incorporate dynamic dependencies during analysis, enhancing the understanding of data dependencies in notebook code.</a:t>
            </a:r>
            <a:endParaRPr lang="en-US" sz="1100" dirty="0">
              <a:solidFill>
                <a:schemeClr val="tx1"/>
              </a:solidFill>
              <a:latin typeface="Manrope" panose="020B0604020202020204" charset="0"/>
            </a:endParaRPr>
          </a:p>
        </p:txBody>
      </p:sp>
      <p:sp>
        <p:nvSpPr>
          <p:cNvPr id="8" name="TextBox 7">
            <a:extLst>
              <a:ext uri="{FF2B5EF4-FFF2-40B4-BE49-F238E27FC236}">
                <a16:creationId xmlns:a16="http://schemas.microsoft.com/office/drawing/2014/main" id="{092E5705-6D4A-7250-662D-FFA92AA5B701}"/>
              </a:ext>
            </a:extLst>
          </p:cNvPr>
          <p:cNvSpPr txBox="1"/>
          <p:nvPr/>
        </p:nvSpPr>
        <p:spPr>
          <a:xfrm>
            <a:off x="198784" y="1645086"/>
            <a:ext cx="8945216" cy="261610"/>
          </a:xfrm>
          <a:prstGeom prst="rect">
            <a:avLst/>
          </a:prstGeom>
          <a:noFill/>
        </p:spPr>
        <p:txBody>
          <a:bodyPr wrap="square">
            <a:spAutoFit/>
          </a:bodyPr>
          <a:lstStyle/>
          <a:p>
            <a:r>
              <a:rPr lang="en-US" sz="1100" b="0" i="0" dirty="0">
                <a:solidFill>
                  <a:schemeClr val="tx1"/>
                </a:solidFill>
                <a:effectLst/>
                <a:latin typeface="Manrope" panose="020B0604020202020204" charset="0"/>
              </a:rPr>
              <a:t>Q9: what does it means that the resolve() symbols decorated the AST with symbol information</a:t>
            </a:r>
            <a:endParaRPr lang="en-US" sz="1100" dirty="0">
              <a:solidFill>
                <a:schemeClr val="tx1"/>
              </a:solidFill>
              <a:latin typeface="Manrope" panose="020B0604020202020204" charset="0"/>
            </a:endParaRPr>
          </a:p>
        </p:txBody>
      </p:sp>
      <p:sp>
        <p:nvSpPr>
          <p:cNvPr id="13" name="TextBox 12">
            <a:extLst>
              <a:ext uri="{FF2B5EF4-FFF2-40B4-BE49-F238E27FC236}">
                <a16:creationId xmlns:a16="http://schemas.microsoft.com/office/drawing/2014/main" id="{F58A2036-933F-5A7C-CD2A-C089627CBB08}"/>
              </a:ext>
            </a:extLst>
          </p:cNvPr>
          <p:cNvSpPr txBox="1"/>
          <p:nvPr/>
        </p:nvSpPr>
        <p:spPr>
          <a:xfrm>
            <a:off x="198784" y="1909518"/>
            <a:ext cx="9076412" cy="3308598"/>
          </a:xfrm>
          <a:prstGeom prst="rect">
            <a:avLst/>
          </a:prstGeom>
          <a:noFill/>
        </p:spPr>
        <p:txBody>
          <a:bodyPr wrap="square">
            <a:spAutoFit/>
          </a:bodyPr>
          <a:lstStyle/>
          <a:p>
            <a:pPr algn="l">
              <a:buFont typeface="+mj-lt"/>
              <a:buAutoNum type="arabicPeriod"/>
            </a:pPr>
            <a:r>
              <a:rPr lang="en-US" sz="1100" b="1" i="0" dirty="0">
                <a:solidFill>
                  <a:schemeClr val="tx1"/>
                </a:solidFill>
                <a:effectLst/>
                <a:latin typeface="Manrope" panose="020B0604020202020204" charset="0"/>
              </a:rPr>
              <a:t>Dynamic Execution:</a:t>
            </a:r>
            <a:r>
              <a:rPr lang="en-US" sz="1100" dirty="0">
                <a:solidFill>
                  <a:schemeClr val="tx1"/>
                </a:solidFill>
                <a:latin typeface="Manrope" panose="020B0604020202020204" charset="0"/>
              </a:rPr>
              <a:t> </a:t>
            </a:r>
            <a:r>
              <a:rPr lang="en-US" sz="1100" b="0" i="0" dirty="0">
                <a:solidFill>
                  <a:schemeClr val="tx1"/>
                </a:solidFill>
                <a:effectLst/>
                <a:latin typeface="Manrope" panose="020B0604020202020204" charset="0"/>
              </a:rPr>
              <a:t>The resolve() calls execute dynamic behavior, such as function calls f() and g().</a:t>
            </a:r>
          </a:p>
          <a:p>
            <a:pPr algn="l">
              <a:buFont typeface="+mj-lt"/>
              <a:buAutoNum type="arabicPeriod"/>
            </a:pPr>
            <a:r>
              <a:rPr lang="en-US" sz="1100" b="1" i="0" dirty="0">
                <a:solidFill>
                  <a:schemeClr val="tx1"/>
                </a:solidFill>
                <a:effectLst/>
                <a:latin typeface="Manrope" panose="020B0604020202020204" charset="0"/>
              </a:rPr>
              <a:t>Capture Symbol Information:</a:t>
            </a:r>
            <a:r>
              <a:rPr lang="en-US" sz="1100" dirty="0">
                <a:solidFill>
                  <a:schemeClr val="tx1"/>
                </a:solidFill>
                <a:latin typeface="Manrope" panose="020B0604020202020204" charset="0"/>
              </a:rPr>
              <a:t> </a:t>
            </a:r>
            <a:r>
              <a:rPr lang="en-US" sz="1100" b="0" i="0" dirty="0">
                <a:solidFill>
                  <a:schemeClr val="tx1"/>
                </a:solidFill>
                <a:effectLst/>
                <a:latin typeface="Manrope" panose="020B0604020202020204" charset="0"/>
              </a:rPr>
              <a:t>During this dynamic execution, the values or symbols resulting from the dynamic behavior are captured.</a:t>
            </a:r>
          </a:p>
          <a:p>
            <a:pPr algn="l">
              <a:buFont typeface="+mj-lt"/>
              <a:buAutoNum type="arabicPeriod"/>
            </a:pPr>
            <a:r>
              <a:rPr lang="en-US" sz="1100" b="1" i="0" dirty="0">
                <a:solidFill>
                  <a:schemeClr val="tx1"/>
                </a:solidFill>
                <a:effectLst/>
                <a:latin typeface="Manrope" panose="020B0604020202020204" charset="0"/>
              </a:rPr>
              <a:t>Decoration of AST Nodes:</a:t>
            </a:r>
            <a:r>
              <a:rPr lang="en-US" sz="1100" dirty="0">
                <a:solidFill>
                  <a:schemeClr val="tx1"/>
                </a:solidFill>
                <a:latin typeface="Manrope" panose="020B0604020202020204" charset="0"/>
              </a:rPr>
              <a:t> </a:t>
            </a:r>
            <a:r>
              <a:rPr lang="en-US" sz="1100" b="0" i="0" dirty="0">
                <a:solidFill>
                  <a:schemeClr val="tx1"/>
                </a:solidFill>
                <a:effectLst/>
                <a:latin typeface="Manrope" panose="020B0604020202020204" charset="0"/>
              </a:rPr>
              <a:t>The captured symbol information is then associated or "decorated" with the nodes in the AST that correspond to the points where dynamic behavior occurred. For example, if there's a node in the AST representing the result of f(), the symbol information from the execution of resolve(f()) is attached to or associated with that AST node.</a:t>
            </a:r>
          </a:p>
          <a:p>
            <a:pPr algn="l">
              <a:buFont typeface="+mj-lt"/>
              <a:buAutoNum type="arabicPeriod"/>
            </a:pPr>
            <a:r>
              <a:rPr lang="en-US" sz="1100" b="1" i="0" dirty="0">
                <a:solidFill>
                  <a:schemeClr val="tx1"/>
                </a:solidFill>
                <a:effectLst/>
                <a:latin typeface="Manrope" panose="020B0604020202020204" charset="0"/>
              </a:rPr>
              <a:t>Symbol-Aware AST:</a:t>
            </a:r>
            <a:endParaRPr lang="en-US" sz="1100" b="0" i="0" dirty="0">
              <a:solidFill>
                <a:schemeClr val="tx1"/>
              </a:solidFill>
              <a:effectLst/>
              <a:latin typeface="Manrope" panose="020B0604020202020204" charset="0"/>
            </a:endParaRPr>
          </a:p>
          <a:p>
            <a:pPr marL="742950" lvl="1" indent="-285750" algn="l">
              <a:buFont typeface="+mj-lt"/>
              <a:buAutoNum type="arabicPeriod"/>
            </a:pPr>
            <a:r>
              <a:rPr lang="en-US" sz="1100" b="0" i="0" dirty="0">
                <a:solidFill>
                  <a:schemeClr val="tx1"/>
                </a:solidFill>
                <a:effectLst/>
                <a:latin typeface="Manrope" panose="020B0604020202020204" charset="0"/>
              </a:rPr>
              <a:t>The AST, which is a representation of the code's syntactic structure, becomes "symbol-aware" as it now carries additional information about the symbols generated or affected by dynamic behavior.</a:t>
            </a:r>
          </a:p>
          <a:p>
            <a:pPr marL="742950" lvl="1" indent="-285750" algn="l">
              <a:buFont typeface="+mj-lt"/>
              <a:buAutoNum type="arabicPeriod"/>
            </a:pPr>
            <a:r>
              <a:rPr lang="en-US" sz="1100" b="0" i="0" dirty="0">
                <a:solidFill>
                  <a:schemeClr val="tx1"/>
                </a:solidFill>
                <a:effectLst/>
                <a:latin typeface="Manrope" panose="020B0604020202020204" charset="0"/>
              </a:rPr>
              <a:t>This symbol information allows the AST to serve as a more comprehensive representation of the code, incorporating both static and dynamic aspects.</a:t>
            </a:r>
          </a:p>
          <a:p>
            <a:pPr algn="l">
              <a:buFont typeface="+mj-lt"/>
              <a:buAutoNum type="arabicPeriod"/>
            </a:pPr>
            <a:r>
              <a:rPr lang="en-US" sz="1100" b="1" i="0" dirty="0">
                <a:solidFill>
                  <a:schemeClr val="tx1"/>
                </a:solidFill>
                <a:effectLst/>
                <a:latin typeface="Manrope" panose="020B0604020202020204" charset="0"/>
              </a:rPr>
              <a:t>Utilized by Static Dependency Resolver:</a:t>
            </a:r>
            <a:endParaRPr lang="en-US" sz="1100" b="0" i="0" dirty="0">
              <a:solidFill>
                <a:schemeClr val="tx1"/>
              </a:solidFill>
              <a:effectLst/>
              <a:latin typeface="Manrope" panose="020B0604020202020204" charset="0"/>
            </a:endParaRPr>
          </a:p>
          <a:p>
            <a:pPr marL="742950" lvl="1" indent="-285750" algn="l">
              <a:buFont typeface="+mj-lt"/>
              <a:buAutoNum type="arabicPeriod"/>
            </a:pPr>
            <a:r>
              <a:rPr lang="en-US" sz="1100" b="0" i="0" dirty="0">
                <a:solidFill>
                  <a:schemeClr val="tx1"/>
                </a:solidFill>
                <a:effectLst/>
                <a:latin typeface="Manrope" panose="020B0604020202020204" charset="0"/>
              </a:rPr>
              <a:t>When the static dependency resolver encounters these decorated AST nodes during its analysis, it can leverage the associated symbol information.</a:t>
            </a:r>
          </a:p>
          <a:p>
            <a:pPr marL="742950" lvl="1" indent="-285750" algn="l">
              <a:buFont typeface="+mj-lt"/>
              <a:buAutoNum type="arabicPeriod"/>
            </a:pPr>
            <a:r>
              <a:rPr lang="en-US" sz="1100" b="0" i="0" dirty="0">
                <a:solidFill>
                  <a:schemeClr val="tx1"/>
                </a:solidFill>
                <a:effectLst/>
                <a:latin typeface="Manrope" panose="020B0604020202020204" charset="0"/>
              </a:rPr>
              <a:t>The symbol information helps the static resolver understand the relationships and dependencies between symbols, even in areas of the code where static analysis alone might fall short.</a:t>
            </a:r>
            <a:br>
              <a:rPr lang="en-US" sz="1100" b="0" i="0" dirty="0">
                <a:solidFill>
                  <a:schemeClr val="tx1"/>
                </a:solidFill>
                <a:effectLst/>
                <a:latin typeface="Manrope" panose="020B0604020202020204" charset="0"/>
              </a:rPr>
            </a:br>
            <a:endParaRPr lang="en-US" sz="1100" b="0" i="0" dirty="0">
              <a:solidFill>
                <a:schemeClr val="tx1"/>
              </a:solidFill>
              <a:effectLst/>
              <a:latin typeface="Manrope" panose="020B0604020202020204" charset="0"/>
            </a:endParaRPr>
          </a:p>
          <a:p>
            <a:pPr algn="l"/>
            <a:r>
              <a:rPr lang="en-US" sz="1100" b="0" i="0" dirty="0">
                <a:solidFill>
                  <a:schemeClr val="tx1"/>
                </a:solidFill>
                <a:effectLst/>
                <a:latin typeface="Manrope" panose="020B0604020202020204" charset="0"/>
              </a:rPr>
              <a:t>In summary, decorating the AST with symbol information means enhancing the AST nodes with details about the symbols produced or influenced by dynamic execution. This augmented AST then aids the static dependency resolver in accurately capturing data dependencies, creating a more complete picture of the code's behavior.</a:t>
            </a:r>
          </a:p>
        </p:txBody>
      </p:sp>
    </p:spTree>
    <p:extLst>
      <p:ext uri="{BB962C8B-B14F-4D97-AF65-F5344CB8AC3E}">
        <p14:creationId xmlns:p14="http://schemas.microsoft.com/office/powerpoint/2010/main" val="9483846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0F3D9AC-B3E9-E345-4041-3661B3CD1B72}"/>
              </a:ext>
            </a:extLst>
          </p:cNvPr>
          <p:cNvPicPr>
            <a:picLocks noChangeAspect="1"/>
          </p:cNvPicPr>
          <p:nvPr/>
        </p:nvPicPr>
        <p:blipFill>
          <a:blip r:embed="rId3"/>
          <a:stretch>
            <a:fillRect/>
          </a:stretch>
        </p:blipFill>
        <p:spPr>
          <a:xfrm>
            <a:off x="717430" y="1239907"/>
            <a:ext cx="2246223" cy="3721775"/>
          </a:xfrm>
          <a:prstGeom prst="rect">
            <a:avLst/>
          </a:prstGeom>
        </p:spPr>
        <p:style>
          <a:lnRef idx="2">
            <a:schemeClr val="accent3"/>
          </a:lnRef>
          <a:fillRef idx="1">
            <a:schemeClr val="lt1"/>
          </a:fillRef>
          <a:effectRef idx="0">
            <a:schemeClr val="accent3"/>
          </a:effectRef>
          <a:fontRef idx="minor">
            <a:schemeClr val="dk1"/>
          </a:fontRef>
        </p:style>
      </p:pic>
      <p:pic>
        <p:nvPicPr>
          <p:cNvPr id="17" name="Picture 16">
            <a:extLst>
              <a:ext uri="{FF2B5EF4-FFF2-40B4-BE49-F238E27FC236}">
                <a16:creationId xmlns:a16="http://schemas.microsoft.com/office/drawing/2014/main" id="{29ACC06F-CA8C-786F-1CE1-F43FCB90267D}"/>
              </a:ext>
            </a:extLst>
          </p:cNvPr>
          <p:cNvPicPr>
            <a:picLocks noChangeAspect="1"/>
          </p:cNvPicPr>
          <p:nvPr/>
        </p:nvPicPr>
        <p:blipFill>
          <a:blip r:embed="rId4"/>
          <a:stretch>
            <a:fillRect/>
          </a:stretch>
        </p:blipFill>
        <p:spPr>
          <a:xfrm>
            <a:off x="6180348" y="1239907"/>
            <a:ext cx="2280099" cy="3721776"/>
          </a:xfrm>
          <a:prstGeom prst="rect">
            <a:avLst/>
          </a:prstGeom>
        </p:spPr>
        <p:style>
          <a:lnRef idx="2">
            <a:schemeClr val="accent3"/>
          </a:lnRef>
          <a:fillRef idx="1">
            <a:schemeClr val="lt1"/>
          </a:fillRef>
          <a:effectRef idx="0">
            <a:schemeClr val="accent3"/>
          </a:effectRef>
          <a:fontRef idx="minor">
            <a:schemeClr val="dk1"/>
          </a:fontRef>
        </p:style>
      </p:pic>
      <p:sp>
        <p:nvSpPr>
          <p:cNvPr id="18" name="Google Shape;2117;p127">
            <a:extLst>
              <a:ext uri="{FF2B5EF4-FFF2-40B4-BE49-F238E27FC236}">
                <a16:creationId xmlns:a16="http://schemas.microsoft.com/office/drawing/2014/main" id="{10EB4D67-2150-4330-4D20-B15162826614}"/>
              </a:ext>
            </a:extLst>
          </p:cNvPr>
          <p:cNvSpPr/>
          <p:nvPr/>
        </p:nvSpPr>
        <p:spPr>
          <a:xfrm>
            <a:off x="3681756" y="2571750"/>
            <a:ext cx="1765005" cy="1091609"/>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Title 1">
            <a:extLst>
              <a:ext uri="{FF2B5EF4-FFF2-40B4-BE49-F238E27FC236}">
                <a16:creationId xmlns:a16="http://schemas.microsoft.com/office/drawing/2014/main" id="{8D7EA711-7964-5071-C17E-8CD6899C5A12}"/>
              </a:ext>
            </a:extLst>
          </p:cNvPr>
          <p:cNvSpPr>
            <a:spLocks noGrp="1"/>
          </p:cNvSpPr>
          <p:nvPr>
            <p:ph type="title"/>
          </p:nvPr>
        </p:nvSpPr>
        <p:spPr>
          <a:xfrm>
            <a:off x="717430" y="64095"/>
            <a:ext cx="7306626" cy="1207008"/>
          </a:xfrm>
        </p:spPr>
        <p:txBody>
          <a:bodyPr/>
          <a:lstStyle/>
          <a:p>
            <a:pPr algn="ctr"/>
            <a:r>
              <a:rPr lang="en-US" sz="3600" dirty="0"/>
              <a:t>Dynamic Backward Program Slice Construction Example </a:t>
            </a:r>
          </a:p>
        </p:txBody>
      </p:sp>
      <p:sp>
        <p:nvSpPr>
          <p:cNvPr id="21" name="Subtitle 3">
            <a:extLst>
              <a:ext uri="{FF2B5EF4-FFF2-40B4-BE49-F238E27FC236}">
                <a16:creationId xmlns:a16="http://schemas.microsoft.com/office/drawing/2014/main" id="{3A08CFBC-95EB-EC94-B9B9-BE89027E752D}"/>
              </a:ext>
            </a:extLst>
          </p:cNvPr>
          <p:cNvSpPr txBox="1">
            <a:spLocks/>
          </p:cNvSpPr>
          <p:nvPr/>
        </p:nvSpPr>
        <p:spPr>
          <a:xfrm>
            <a:off x="3302045" y="1524887"/>
            <a:ext cx="2524428" cy="4384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1pPr>
            <a:lvl2pPr marL="914400" marR="0" lvl="1"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r>
              <a:rPr lang="en-US" dirty="0">
                <a:solidFill>
                  <a:srgbClr val="29261B"/>
                </a:solidFill>
                <a:latin typeface="Manrope" panose="020B0604020202020204" charset="0"/>
              </a:rPr>
              <a:t>The program slice , with respect to print(z) statement:</a:t>
            </a:r>
            <a:endParaRPr lang="en-US" dirty="0">
              <a:latin typeface="Manrope" panose="020B0604020202020204" charset="0"/>
            </a:endParaRPr>
          </a:p>
        </p:txBody>
      </p:sp>
      <p:sp>
        <p:nvSpPr>
          <p:cNvPr id="2" name="Google Shape;2117;p127">
            <a:extLst>
              <a:ext uri="{FF2B5EF4-FFF2-40B4-BE49-F238E27FC236}">
                <a16:creationId xmlns:a16="http://schemas.microsoft.com/office/drawing/2014/main" id="{6A9A284D-66D8-5446-AA36-F04D0CF7C973}"/>
              </a:ext>
            </a:extLst>
          </p:cNvPr>
          <p:cNvSpPr/>
          <p:nvPr/>
        </p:nvSpPr>
        <p:spPr>
          <a:xfrm>
            <a:off x="181084" y="4136066"/>
            <a:ext cx="768046" cy="404036"/>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AF4BFF5-BBDA-4CEB-A096-B7EDF0E1256C}"/>
                  </a:ext>
                </a:extLst>
              </p14:cNvPr>
              <p14:cNvContentPartPr/>
              <p14:nvPr/>
            </p14:nvContentPartPr>
            <p14:xfrm>
              <a:off x="1275396" y="2115678"/>
              <a:ext cx="1167120" cy="32040"/>
            </p14:xfrm>
          </p:contentPart>
        </mc:Choice>
        <mc:Fallback xmlns="">
          <p:pic>
            <p:nvPicPr>
              <p:cNvPr id="3" name="Ink 2">
                <a:extLst>
                  <a:ext uri="{FF2B5EF4-FFF2-40B4-BE49-F238E27FC236}">
                    <a16:creationId xmlns:a16="http://schemas.microsoft.com/office/drawing/2014/main" id="{0AF4BFF5-BBDA-4CEB-A096-B7EDF0E1256C}"/>
                  </a:ext>
                </a:extLst>
              </p:cNvPr>
              <p:cNvPicPr/>
              <p:nvPr/>
            </p:nvPicPr>
            <p:blipFill>
              <a:blip r:embed="rId6"/>
              <a:stretch>
                <a:fillRect/>
              </a:stretch>
            </p:blipFill>
            <p:spPr>
              <a:xfrm>
                <a:off x="1221756" y="2007678"/>
                <a:ext cx="1274760" cy="247680"/>
              </a:xfrm>
              <a:prstGeom prst="rect">
                <a:avLst/>
              </a:prstGeom>
            </p:spPr>
          </p:pic>
        </mc:Fallback>
      </mc:AlternateContent>
      <p:sp>
        <p:nvSpPr>
          <p:cNvPr id="5" name="TextBox 4">
            <a:extLst>
              <a:ext uri="{FF2B5EF4-FFF2-40B4-BE49-F238E27FC236}">
                <a16:creationId xmlns:a16="http://schemas.microsoft.com/office/drawing/2014/main" id="{3C9A55C3-EA1B-D813-9C33-03E2F0CDF804}"/>
              </a:ext>
            </a:extLst>
          </p:cNvPr>
          <p:cNvSpPr txBox="1"/>
          <p:nvPr/>
        </p:nvSpPr>
        <p:spPr>
          <a:xfrm>
            <a:off x="3302045" y="3663359"/>
            <a:ext cx="2539910" cy="1171667"/>
          </a:xfrm>
          <a:prstGeom prst="rect">
            <a:avLst/>
          </a:prstGeom>
          <a:noFill/>
        </p:spPr>
        <p:txBody>
          <a:bodyPr wrap="square">
            <a:spAutoFit/>
          </a:bodyPr>
          <a:lstStyle/>
          <a:p>
            <a:pPr>
              <a:lnSpc>
                <a:spcPct val="150000"/>
              </a:lnSpc>
            </a:pPr>
            <a:r>
              <a:rPr lang="en-US" sz="1200" dirty="0">
                <a:latin typeface="Manrope" panose="020B0604020202020204" charset="0"/>
              </a:rPr>
              <a:t>z = x + y</a:t>
            </a:r>
            <a:r>
              <a:rPr lang="en-US" sz="1200" b="0" i="0" dirty="0">
                <a:solidFill>
                  <a:srgbClr val="29261B"/>
                </a:solidFill>
                <a:effectLst/>
                <a:latin typeface="Manrope" panose="020B0604020202020204" charset="0"/>
              </a:rPr>
              <a:t>  </a:t>
            </a:r>
            <a:r>
              <a:rPr lang="en-US" sz="1200" b="1" i="0" dirty="0">
                <a:solidFill>
                  <a:srgbClr val="29261B"/>
                </a:solidFill>
                <a:effectLst/>
                <a:latin typeface="Manrope" panose="020B0604020202020204" charset="0"/>
              </a:rPr>
              <a:t>statement is overwritten</a:t>
            </a:r>
            <a:r>
              <a:rPr lang="en-US" sz="1200" b="0" i="0" dirty="0">
                <a:solidFill>
                  <a:srgbClr val="29261B"/>
                </a:solidFill>
                <a:effectLst/>
                <a:latin typeface="Manrope" panose="020B0604020202020204" charset="0"/>
              </a:rPr>
              <a:t> in the if statement, so</a:t>
            </a:r>
            <a:r>
              <a:rPr lang="en-US" sz="1200" b="1" i="0" dirty="0">
                <a:solidFill>
                  <a:srgbClr val="29261B"/>
                </a:solidFill>
                <a:effectLst/>
                <a:latin typeface="Manrope" panose="020B0604020202020204" charset="0"/>
              </a:rPr>
              <a:t> it does not contribute to the final value</a:t>
            </a:r>
            <a:r>
              <a:rPr lang="en-US" sz="1200" b="0" i="0" dirty="0">
                <a:solidFill>
                  <a:srgbClr val="29261B"/>
                </a:solidFill>
                <a:effectLst/>
                <a:latin typeface="Manrope" panose="020B0604020202020204" charset="0"/>
              </a:rPr>
              <a:t>. </a:t>
            </a:r>
            <a:endParaRPr lang="en-US" sz="1200" dirty="0">
              <a:latin typeface="Manrope" panose="020B0604020202020204" charset="0"/>
            </a:endParaRPr>
          </a:p>
        </p:txBody>
      </p:sp>
    </p:spTree>
    <p:extLst>
      <p:ext uri="{BB962C8B-B14F-4D97-AF65-F5344CB8AC3E}">
        <p14:creationId xmlns:p14="http://schemas.microsoft.com/office/powerpoint/2010/main" val="3046272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7C20-C556-1EBE-DBD2-B5F627D33767}"/>
              </a:ext>
            </a:extLst>
          </p:cNvPr>
          <p:cNvSpPr>
            <a:spLocks noGrp="1"/>
          </p:cNvSpPr>
          <p:nvPr>
            <p:ph type="title"/>
          </p:nvPr>
        </p:nvSpPr>
        <p:spPr>
          <a:xfrm>
            <a:off x="673873" y="308257"/>
            <a:ext cx="7086600" cy="830731"/>
          </a:xfrm>
        </p:spPr>
        <p:txBody>
          <a:bodyPr/>
          <a:lstStyle/>
          <a:p>
            <a:r>
              <a:rPr lang="en-US" dirty="0"/>
              <a:t>Cell - Level Slicing</a:t>
            </a:r>
          </a:p>
        </p:txBody>
      </p:sp>
      <p:sp>
        <p:nvSpPr>
          <p:cNvPr id="8" name="TextBox 7">
            <a:extLst>
              <a:ext uri="{FF2B5EF4-FFF2-40B4-BE49-F238E27FC236}">
                <a16:creationId xmlns:a16="http://schemas.microsoft.com/office/drawing/2014/main" id="{0BE4745A-B82B-223D-DACC-E385C3B9ED8C}"/>
              </a:ext>
            </a:extLst>
          </p:cNvPr>
          <p:cNvSpPr txBox="1"/>
          <p:nvPr/>
        </p:nvSpPr>
        <p:spPr>
          <a:xfrm>
            <a:off x="685799" y="2899737"/>
            <a:ext cx="8010939" cy="116204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latin typeface="Manrope" panose="020B0604020202020204" charset="0"/>
              </a:rPr>
              <a:t>The idea: we construct </a:t>
            </a:r>
            <a:r>
              <a:rPr lang="en-US" sz="1600" b="1" dirty="0">
                <a:latin typeface="Manrope" panose="020B0604020202020204" charset="0"/>
              </a:rPr>
              <a:t>slices at cell-granularity</a:t>
            </a:r>
            <a:r>
              <a:rPr lang="en-US" sz="1600" dirty="0">
                <a:latin typeface="Manrope" panose="020B0604020202020204" charset="0"/>
              </a:rPr>
              <a:t>, since cells already logically separate the notebook, and </a:t>
            </a:r>
            <a:r>
              <a:rPr lang="en-US" sz="1600" b="1" dirty="0">
                <a:latin typeface="Manrope" panose="020B0604020202020204" charset="0"/>
              </a:rPr>
              <a:t>control dependencies </a:t>
            </a:r>
            <a:r>
              <a:rPr lang="en-US" sz="1600" b="1" dirty="0">
                <a:solidFill>
                  <a:srgbClr val="FF0000"/>
                </a:solidFill>
                <a:latin typeface="Manrope" panose="020B0604020202020204" charset="0"/>
              </a:rPr>
              <a:t>never </a:t>
            </a:r>
            <a:r>
              <a:rPr lang="en-US" sz="1600" b="1" dirty="0">
                <a:latin typeface="Manrope" panose="020B0604020202020204" charset="0"/>
              </a:rPr>
              <a:t>exist between statements in separate cells</a:t>
            </a:r>
            <a:r>
              <a:rPr lang="en-US" sz="1600" dirty="0">
                <a:latin typeface="Manrope" panose="020B0604020202020204" charset="0"/>
              </a:rPr>
              <a:t>. </a:t>
            </a:r>
          </a:p>
        </p:txBody>
      </p:sp>
      <p:sp>
        <p:nvSpPr>
          <p:cNvPr id="10" name="TextBox 9">
            <a:extLst>
              <a:ext uri="{FF2B5EF4-FFF2-40B4-BE49-F238E27FC236}">
                <a16:creationId xmlns:a16="http://schemas.microsoft.com/office/drawing/2014/main" id="{74F75008-9AC8-9914-0EB6-C9D071B4CAEB}"/>
              </a:ext>
            </a:extLst>
          </p:cNvPr>
          <p:cNvSpPr txBox="1"/>
          <p:nvPr/>
        </p:nvSpPr>
        <p:spPr>
          <a:xfrm>
            <a:off x="689775" y="2060958"/>
            <a:ext cx="7764449" cy="79271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latin typeface="Manrope" panose="020B0604020202020204" charset="0"/>
              </a:rPr>
              <a:t>in </a:t>
            </a:r>
            <a:r>
              <a:rPr lang="en-US" sz="1600" dirty="0" err="1">
                <a:latin typeface="Manrope" panose="020B0604020202020204" charset="0"/>
              </a:rPr>
              <a:t>NBslicer</a:t>
            </a:r>
            <a:r>
              <a:rPr lang="en-US" sz="1600" dirty="0">
                <a:latin typeface="Manrope" panose="020B0604020202020204" charset="0"/>
              </a:rPr>
              <a:t>, we </a:t>
            </a:r>
            <a:r>
              <a:rPr lang="en-US" sz="1600" b="1" dirty="0">
                <a:latin typeface="Manrope" panose="020B0604020202020204" charset="0"/>
              </a:rPr>
              <a:t>only consider data dependencies.</a:t>
            </a:r>
            <a:r>
              <a:rPr lang="en-US" sz="1600" dirty="0">
                <a:latin typeface="Manrope" panose="020B0604020202020204" charset="0"/>
              </a:rPr>
              <a:t> This decision simplified the design</a:t>
            </a:r>
          </a:p>
        </p:txBody>
      </p:sp>
      <p:sp>
        <p:nvSpPr>
          <p:cNvPr id="14" name="TextBox 13">
            <a:extLst>
              <a:ext uri="{FF2B5EF4-FFF2-40B4-BE49-F238E27FC236}">
                <a16:creationId xmlns:a16="http://schemas.microsoft.com/office/drawing/2014/main" id="{10CCA014-C4F9-7E4B-5F0C-972896EED17F}"/>
              </a:ext>
            </a:extLst>
          </p:cNvPr>
          <p:cNvSpPr txBox="1"/>
          <p:nvPr/>
        </p:nvSpPr>
        <p:spPr>
          <a:xfrm>
            <a:off x="673873" y="1194111"/>
            <a:ext cx="7933414" cy="79271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latin typeface="Manrope" panose="020B0604020202020204" charset="0"/>
              </a:rPr>
              <a:t>For program slicing, we usually have to consider </a:t>
            </a:r>
            <a:r>
              <a:rPr lang="en-US" sz="1600" b="1" dirty="0">
                <a:latin typeface="Manrope" panose="020B0604020202020204" charset="0"/>
              </a:rPr>
              <a:t>both data dependencies and data control</a:t>
            </a:r>
            <a:r>
              <a:rPr lang="en-US" sz="1600" dirty="0">
                <a:latin typeface="Manrope" panose="020B0604020202020204" charset="0"/>
              </a:rPr>
              <a:t>, to determine which statements get executed.</a:t>
            </a:r>
          </a:p>
        </p:txBody>
      </p:sp>
      <p:sp>
        <p:nvSpPr>
          <p:cNvPr id="16" name="TextBox 15">
            <a:extLst>
              <a:ext uri="{FF2B5EF4-FFF2-40B4-BE49-F238E27FC236}">
                <a16:creationId xmlns:a16="http://schemas.microsoft.com/office/drawing/2014/main" id="{EE4C2443-6578-36AA-766F-8EE8198F265A}"/>
              </a:ext>
            </a:extLst>
          </p:cNvPr>
          <p:cNvSpPr txBox="1"/>
          <p:nvPr/>
        </p:nvSpPr>
        <p:spPr>
          <a:xfrm>
            <a:off x="685799" y="4089855"/>
            <a:ext cx="7752521" cy="79271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latin typeface="Manrope" panose="020B0604020202020204" charset="0"/>
              </a:rPr>
              <a:t> If finer granularity is desired, note that we can simply treat each module-level as being in its own “virtual” cell</a:t>
            </a:r>
          </a:p>
        </p:txBody>
      </p:sp>
    </p:spTree>
    <p:extLst>
      <p:ext uri="{BB962C8B-B14F-4D97-AF65-F5344CB8AC3E}">
        <p14:creationId xmlns:p14="http://schemas.microsoft.com/office/powerpoint/2010/main" val="42419008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74BA666-30AB-1139-E4FF-82C36610249E}"/>
              </a:ext>
            </a:extLst>
          </p:cNvPr>
          <p:cNvSpPr txBox="1"/>
          <p:nvPr/>
        </p:nvSpPr>
        <p:spPr>
          <a:xfrm>
            <a:off x="224453" y="181838"/>
            <a:ext cx="8919547" cy="1200329"/>
          </a:xfrm>
          <a:prstGeom prst="rect">
            <a:avLst/>
          </a:prstGeom>
          <a:noFill/>
        </p:spPr>
        <p:txBody>
          <a:bodyPr wrap="square">
            <a:spAutoFit/>
          </a:bodyPr>
          <a:lstStyle/>
          <a:p>
            <a:r>
              <a:rPr lang="en-US" sz="3600" dirty="0">
                <a:latin typeface="Kulim Park" panose="020B0604020202020204" charset="0"/>
              </a:rPr>
              <a:t>Soundness and Completeness Assumptions of </a:t>
            </a:r>
            <a:r>
              <a:rPr lang="en-US" sz="3600" dirty="0" err="1">
                <a:latin typeface="Kulim Park" panose="020B0604020202020204" charset="0"/>
              </a:rPr>
              <a:t>Nbslicer</a:t>
            </a:r>
            <a:r>
              <a:rPr lang="en-US" sz="1000" dirty="0"/>
              <a:t>.</a:t>
            </a:r>
          </a:p>
        </p:txBody>
      </p:sp>
      <p:sp>
        <p:nvSpPr>
          <p:cNvPr id="22" name="TextBox 21">
            <a:extLst>
              <a:ext uri="{FF2B5EF4-FFF2-40B4-BE49-F238E27FC236}">
                <a16:creationId xmlns:a16="http://schemas.microsoft.com/office/drawing/2014/main" id="{DCDF51C3-6A91-6227-8D8A-3C0AF16A6A7E}"/>
              </a:ext>
            </a:extLst>
          </p:cNvPr>
          <p:cNvSpPr txBox="1"/>
          <p:nvPr/>
        </p:nvSpPr>
        <p:spPr>
          <a:xfrm>
            <a:off x="502920" y="1536379"/>
            <a:ext cx="8339328" cy="705193"/>
          </a:xfrm>
          <a:prstGeom prst="rect">
            <a:avLst/>
          </a:prstGeom>
          <a:noFill/>
        </p:spPr>
        <p:txBody>
          <a:bodyPr wrap="square">
            <a:spAutoFit/>
          </a:bodyPr>
          <a:lstStyle/>
          <a:p>
            <a:pPr>
              <a:lnSpc>
                <a:spcPct val="150000"/>
              </a:lnSpc>
            </a:pPr>
            <a:r>
              <a:rPr lang="en-US" dirty="0">
                <a:latin typeface="Manrope" panose="020B0604020202020204" charset="0"/>
              </a:rPr>
              <a:t>A slicer is </a:t>
            </a:r>
            <a:r>
              <a:rPr lang="en-US" b="1" dirty="0">
                <a:latin typeface="Manrope" panose="020B0604020202020204" charset="0"/>
              </a:rPr>
              <a:t>sound</a:t>
            </a:r>
            <a:r>
              <a:rPr lang="en-US" dirty="0">
                <a:latin typeface="Manrope" panose="020B0604020202020204" charset="0"/>
              </a:rPr>
              <a:t> if it never incorrectly excludes code that should be in the slice, and it is </a:t>
            </a:r>
            <a:r>
              <a:rPr lang="en-US" b="1" dirty="0">
                <a:latin typeface="Manrope" panose="020B0604020202020204" charset="0"/>
              </a:rPr>
              <a:t>complete</a:t>
            </a:r>
            <a:r>
              <a:rPr lang="en-US" dirty="0">
                <a:latin typeface="Manrope" panose="020B0604020202020204" charset="0"/>
              </a:rPr>
              <a:t> if it correctly excludes all the code that should not appear in the slice.</a:t>
            </a:r>
          </a:p>
        </p:txBody>
      </p:sp>
      <p:sp>
        <p:nvSpPr>
          <p:cNvPr id="24" name="TextBox 23">
            <a:extLst>
              <a:ext uri="{FF2B5EF4-FFF2-40B4-BE49-F238E27FC236}">
                <a16:creationId xmlns:a16="http://schemas.microsoft.com/office/drawing/2014/main" id="{B475A9BA-943B-1C4C-6DAC-BC5F41B52289}"/>
              </a:ext>
            </a:extLst>
          </p:cNvPr>
          <p:cNvSpPr txBox="1"/>
          <p:nvPr/>
        </p:nvSpPr>
        <p:spPr>
          <a:xfrm>
            <a:off x="502920" y="2472161"/>
            <a:ext cx="7434072" cy="1531381"/>
          </a:xfrm>
          <a:prstGeom prst="rect">
            <a:avLst/>
          </a:prstGeom>
          <a:noFill/>
        </p:spPr>
        <p:txBody>
          <a:bodyPr wrap="square">
            <a:spAutoFit/>
          </a:bodyPr>
          <a:lstStyle/>
          <a:p>
            <a:pPr>
              <a:lnSpc>
                <a:spcPct val="150000"/>
              </a:lnSpc>
            </a:pPr>
            <a:r>
              <a:rPr lang="en-US" sz="1600" dirty="0">
                <a:latin typeface="Manrope" panose="020B0604020202020204" charset="0"/>
              </a:rPr>
              <a:t>To maintain soundness, </a:t>
            </a:r>
            <a:r>
              <a:rPr lang="en-US" sz="1600" dirty="0" err="1">
                <a:latin typeface="Manrope" panose="020B0604020202020204" charset="0"/>
              </a:rPr>
              <a:t>NBslicer</a:t>
            </a:r>
            <a:r>
              <a:rPr lang="en-US" sz="1600" dirty="0">
                <a:latin typeface="Manrope" panose="020B0604020202020204" charset="0"/>
              </a:rPr>
              <a:t> requires that any used </a:t>
            </a:r>
            <a:r>
              <a:rPr lang="en-US" sz="1600" b="1" dirty="0">
                <a:latin typeface="Manrope" panose="020B0604020202020204" charset="0"/>
              </a:rPr>
              <a:t>libraries external </a:t>
            </a:r>
            <a:r>
              <a:rPr lang="en-US" sz="1600" dirty="0">
                <a:latin typeface="Manrope" panose="020B0604020202020204" charset="0"/>
              </a:rPr>
              <a:t>to the notebook be noted to </a:t>
            </a:r>
            <a:r>
              <a:rPr lang="en-US" sz="1600" b="1" dirty="0">
                <a:latin typeface="Manrope" panose="020B0604020202020204" charset="0"/>
              </a:rPr>
              <a:t>describe their side effects</a:t>
            </a:r>
            <a:r>
              <a:rPr lang="en-US" sz="1600" dirty="0">
                <a:latin typeface="Manrope" panose="020B0604020202020204" charset="0"/>
              </a:rPr>
              <a:t>. </a:t>
            </a:r>
            <a:br>
              <a:rPr lang="en-US" sz="1600" dirty="0">
                <a:latin typeface="Manrope" panose="020B0604020202020204" charset="0"/>
              </a:rPr>
            </a:br>
            <a:br>
              <a:rPr lang="en-US" sz="1600" dirty="0">
                <a:latin typeface="Manrope" panose="020B0604020202020204" charset="0"/>
              </a:rPr>
            </a:br>
            <a:endParaRPr lang="en-US" sz="1600" dirty="0">
              <a:latin typeface="Manrope" panose="020B0604020202020204" charset="0"/>
            </a:endParaRPr>
          </a:p>
        </p:txBody>
      </p:sp>
      <p:grpSp>
        <p:nvGrpSpPr>
          <p:cNvPr id="2" name="Google Shape;1964;p127">
            <a:extLst>
              <a:ext uri="{FF2B5EF4-FFF2-40B4-BE49-F238E27FC236}">
                <a16:creationId xmlns:a16="http://schemas.microsoft.com/office/drawing/2014/main" id="{02A6A51D-F9A3-131C-C6C4-F9022FC221D3}"/>
              </a:ext>
            </a:extLst>
          </p:cNvPr>
          <p:cNvGrpSpPr/>
          <p:nvPr/>
        </p:nvGrpSpPr>
        <p:grpSpPr>
          <a:xfrm>
            <a:off x="628650" y="3831221"/>
            <a:ext cx="452628" cy="491491"/>
            <a:chOff x="4727025" y="1332775"/>
            <a:chExt cx="59900" cy="69625"/>
          </a:xfrm>
          <a:solidFill>
            <a:schemeClr val="accent3"/>
          </a:solidFill>
        </p:grpSpPr>
        <p:sp>
          <p:nvSpPr>
            <p:cNvPr id="3" name="Google Shape;1965;p127">
              <a:extLst>
                <a:ext uri="{FF2B5EF4-FFF2-40B4-BE49-F238E27FC236}">
                  <a16:creationId xmlns:a16="http://schemas.microsoft.com/office/drawing/2014/main" id="{2CB5CD71-5391-037E-D512-26C92F6999BB}"/>
                </a:ext>
              </a:extLst>
            </p:cNvPr>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grpFill/>
            <a:ln w="9525" cap="flat" cmpd="sng">
              <a:solidFill>
                <a:schemeClr val="bg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66;p127">
              <a:extLst>
                <a:ext uri="{FF2B5EF4-FFF2-40B4-BE49-F238E27FC236}">
                  <a16:creationId xmlns:a16="http://schemas.microsoft.com/office/drawing/2014/main" id="{CE57D95C-6A57-13A2-F56F-D3D4483D14C7}"/>
                </a:ext>
              </a:extLst>
            </p:cNvPr>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grpFill/>
            <a:ln w="9525" cap="flat" cmpd="sng">
              <a:solidFill>
                <a:schemeClr val="bg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B3B4B175-8D39-73D6-DD88-CCAEAA349717}"/>
              </a:ext>
            </a:extLst>
          </p:cNvPr>
          <p:cNvSpPr txBox="1"/>
          <p:nvPr/>
        </p:nvSpPr>
        <p:spPr>
          <a:xfrm>
            <a:off x="1207008" y="3650945"/>
            <a:ext cx="7685532" cy="792718"/>
          </a:xfrm>
          <a:prstGeom prst="rect">
            <a:avLst/>
          </a:prstGeom>
          <a:noFill/>
        </p:spPr>
        <p:txBody>
          <a:bodyPr wrap="square">
            <a:spAutoFit/>
          </a:bodyPr>
          <a:lstStyle/>
          <a:p>
            <a:pPr>
              <a:lnSpc>
                <a:spcPct val="150000"/>
              </a:lnSpc>
            </a:pPr>
            <a:r>
              <a:rPr lang="en-US" sz="1600" dirty="0">
                <a:latin typeface="Manrope" panose="020B0604020202020204" charset="0"/>
              </a:rPr>
              <a:t>In addition, </a:t>
            </a:r>
            <a:r>
              <a:rPr lang="en-US" sz="1600" dirty="0" err="1">
                <a:latin typeface="Manrope" panose="020B0604020202020204" charset="0"/>
              </a:rPr>
              <a:t>NBslicer</a:t>
            </a:r>
            <a:r>
              <a:rPr lang="en-US" sz="1600" dirty="0">
                <a:latin typeface="Manrope" panose="020B0604020202020204" charset="0"/>
              </a:rPr>
              <a:t> does allow </a:t>
            </a:r>
            <a:r>
              <a:rPr lang="en-US" sz="1600" b="1" dirty="0">
                <a:latin typeface="Manrope" panose="020B0604020202020204" charset="0"/>
              </a:rPr>
              <a:t>trading soundness for completeness </a:t>
            </a:r>
            <a:r>
              <a:rPr lang="en-US" sz="1600" dirty="0">
                <a:latin typeface="Manrope" panose="020B0604020202020204" charset="0"/>
              </a:rPr>
              <a:t>in some cases as a configuration option</a:t>
            </a:r>
          </a:p>
        </p:txBody>
      </p:sp>
    </p:spTree>
    <p:extLst>
      <p:ext uri="{BB962C8B-B14F-4D97-AF65-F5344CB8AC3E}">
        <p14:creationId xmlns:p14="http://schemas.microsoft.com/office/powerpoint/2010/main" val="3042705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Managing Messes in Computational Notebooks">
            <a:hlinkClick r:id="" action="ppaction://media"/>
            <a:extLst>
              <a:ext uri="{FF2B5EF4-FFF2-40B4-BE49-F238E27FC236}">
                <a16:creationId xmlns:a16="http://schemas.microsoft.com/office/drawing/2014/main" id="{35BCFB80-8094-5177-7D5D-94A53E5D9127}"/>
              </a:ext>
            </a:extLst>
          </p:cNvPr>
          <p:cNvPicPr>
            <a:picLocks noRot="1" noChangeAspect="1"/>
          </p:cNvPicPr>
          <p:nvPr>
            <a:videoFile r:link="rId1"/>
          </p:nvPr>
        </p:nvPicPr>
        <p:blipFill>
          <a:blip r:embed="rId3"/>
          <a:stretch>
            <a:fillRect/>
          </a:stretch>
        </p:blipFill>
        <p:spPr>
          <a:xfrm>
            <a:off x="1143000" y="0"/>
            <a:ext cx="6858000" cy="5143500"/>
          </a:xfrm>
          <a:prstGeom prst="rect">
            <a:avLst/>
          </a:prstGeom>
        </p:spPr>
      </p:pic>
    </p:spTree>
    <p:extLst>
      <p:ext uri="{BB962C8B-B14F-4D97-AF65-F5344CB8AC3E}">
        <p14:creationId xmlns:p14="http://schemas.microsoft.com/office/powerpoint/2010/main" val="83997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88F28-1AE1-B599-EB62-D449C8602FF5}"/>
              </a:ext>
            </a:extLst>
          </p:cNvPr>
          <p:cNvSpPr>
            <a:spLocks noGrp="1"/>
          </p:cNvSpPr>
          <p:nvPr>
            <p:ph type="title"/>
          </p:nvPr>
        </p:nvSpPr>
        <p:spPr>
          <a:xfrm>
            <a:off x="158766" y="397163"/>
            <a:ext cx="8855925" cy="1432283"/>
          </a:xfrm>
        </p:spPr>
        <p:txBody>
          <a:bodyPr/>
          <a:lstStyle/>
          <a:p>
            <a:r>
              <a:rPr lang="en-US" sz="4000" dirty="0"/>
              <a:t>DSL for Exceptions to the Rule-Based Resolver</a:t>
            </a:r>
          </a:p>
        </p:txBody>
      </p:sp>
      <p:sp>
        <p:nvSpPr>
          <p:cNvPr id="8" name="TextBox 7">
            <a:extLst>
              <a:ext uri="{FF2B5EF4-FFF2-40B4-BE49-F238E27FC236}">
                <a16:creationId xmlns:a16="http://schemas.microsoft.com/office/drawing/2014/main" id="{6280965A-1F7A-D7CD-1CDB-DC60279209E0}"/>
              </a:ext>
            </a:extLst>
          </p:cNvPr>
          <p:cNvSpPr txBox="1"/>
          <p:nvPr/>
        </p:nvSpPr>
        <p:spPr>
          <a:xfrm>
            <a:off x="316297" y="1847046"/>
            <a:ext cx="6084503" cy="1531381"/>
          </a:xfrm>
          <a:prstGeom prst="rect">
            <a:avLst/>
          </a:prstGeom>
          <a:noFill/>
        </p:spPr>
        <p:txBody>
          <a:bodyPr wrap="square">
            <a:spAutoFit/>
          </a:bodyPr>
          <a:lstStyle/>
          <a:p>
            <a:pPr>
              <a:lnSpc>
                <a:spcPct val="150000"/>
              </a:lnSpc>
            </a:pPr>
            <a:r>
              <a:rPr lang="en-US" sz="1600" dirty="0">
                <a:latin typeface="Manrope" panose="020B0604020202020204" charset="0"/>
              </a:rPr>
              <a:t>When </a:t>
            </a:r>
            <a:r>
              <a:rPr lang="en-US" sz="1600" dirty="0" err="1">
                <a:latin typeface="Manrope" panose="020B0604020202020204" charset="0"/>
              </a:rPr>
              <a:t>nbslicer</a:t>
            </a:r>
            <a:r>
              <a:rPr lang="en-US" sz="1600" dirty="0">
                <a:latin typeface="Manrope" panose="020B0604020202020204" charset="0"/>
              </a:rPr>
              <a:t> encounters a call to a function or method, it first attempts to match the provided arguments in the signature with symbol metadata from the notebook. Subsequently, it takes action in accordance with the specified return type.</a:t>
            </a:r>
          </a:p>
        </p:txBody>
      </p:sp>
    </p:spTree>
    <p:extLst>
      <p:ext uri="{BB962C8B-B14F-4D97-AF65-F5344CB8AC3E}">
        <p14:creationId xmlns:p14="http://schemas.microsoft.com/office/powerpoint/2010/main" val="719821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FF610-7A44-AE7B-0F35-E79846FFCEBD}"/>
              </a:ext>
            </a:extLst>
          </p:cNvPr>
          <p:cNvSpPr>
            <a:spLocks noGrp="1"/>
          </p:cNvSpPr>
          <p:nvPr>
            <p:ph type="title"/>
          </p:nvPr>
        </p:nvSpPr>
        <p:spPr>
          <a:xfrm>
            <a:off x="446056" y="234780"/>
            <a:ext cx="7659504" cy="923544"/>
          </a:xfrm>
        </p:spPr>
        <p:txBody>
          <a:bodyPr/>
          <a:lstStyle/>
          <a:p>
            <a:r>
              <a:rPr lang="en-US" dirty="0"/>
              <a:t>What is Program Slicing?</a:t>
            </a:r>
          </a:p>
        </p:txBody>
      </p:sp>
      <p:pic>
        <p:nvPicPr>
          <p:cNvPr id="8" name="Picture 7" descr="A drawing of hands cutting a bread&#10;&#10;Description automatically generated">
            <a:extLst>
              <a:ext uri="{FF2B5EF4-FFF2-40B4-BE49-F238E27FC236}">
                <a16:creationId xmlns:a16="http://schemas.microsoft.com/office/drawing/2014/main" id="{47DF048B-5CF5-6F7D-514B-3CD2A82D4893}"/>
              </a:ext>
            </a:extLst>
          </p:cNvPr>
          <p:cNvPicPr>
            <a:picLocks noChangeAspect="1"/>
          </p:cNvPicPr>
          <p:nvPr/>
        </p:nvPicPr>
        <p:blipFill>
          <a:blip r:embed="rId3"/>
          <a:stretch>
            <a:fillRect/>
          </a:stretch>
        </p:blipFill>
        <p:spPr>
          <a:xfrm>
            <a:off x="6309357" y="3763340"/>
            <a:ext cx="2248427" cy="1361504"/>
          </a:xfrm>
          <a:prstGeom prst="ellipse">
            <a:avLst/>
          </a:prstGeom>
          <a:ln>
            <a:noFill/>
          </a:ln>
          <a:effectLst>
            <a:softEdge rad="112500"/>
          </a:effectLst>
        </p:spPr>
      </p:pic>
      <p:sp>
        <p:nvSpPr>
          <p:cNvPr id="12" name="TextBox 11">
            <a:extLst>
              <a:ext uri="{FF2B5EF4-FFF2-40B4-BE49-F238E27FC236}">
                <a16:creationId xmlns:a16="http://schemas.microsoft.com/office/drawing/2014/main" id="{E18629E1-25CA-0F33-A7A5-41630475644E}"/>
              </a:ext>
            </a:extLst>
          </p:cNvPr>
          <p:cNvSpPr txBox="1"/>
          <p:nvPr/>
        </p:nvSpPr>
        <p:spPr>
          <a:xfrm>
            <a:off x="4836441" y="1499841"/>
            <a:ext cx="4165600" cy="1531381"/>
          </a:xfrm>
          <a:prstGeom prst="rect">
            <a:avLst/>
          </a:prstGeom>
          <a:noFill/>
        </p:spPr>
        <p:txBody>
          <a:bodyPr wrap="square">
            <a:spAutoFit/>
          </a:bodyPr>
          <a:lstStyle/>
          <a:p>
            <a:pPr>
              <a:lnSpc>
                <a:spcPct val="150000"/>
              </a:lnSpc>
            </a:pPr>
            <a:r>
              <a:rPr lang="en-US" sz="1600" b="1" i="0" dirty="0">
                <a:solidFill>
                  <a:srgbClr val="29261B"/>
                </a:solidFill>
                <a:effectLst/>
                <a:latin typeface="Manrope" panose="020B0604020202020204" charset="0"/>
              </a:rPr>
              <a:t>Program slice- </a:t>
            </a:r>
            <a:r>
              <a:rPr lang="en-US" sz="1600" i="0" dirty="0">
                <a:solidFill>
                  <a:srgbClr val="29261B"/>
                </a:solidFill>
                <a:effectLst/>
                <a:latin typeface="Manrope" panose="020B0604020202020204" charset="0"/>
              </a:rPr>
              <a:t>A program slice </a:t>
            </a:r>
            <a:r>
              <a:rPr lang="en-US" sz="1600" b="0" i="0" dirty="0">
                <a:solidFill>
                  <a:srgbClr val="29261B"/>
                </a:solidFill>
                <a:effectLst/>
                <a:latin typeface="Manrope" panose="020B0604020202020204" charset="0"/>
              </a:rPr>
              <a:t>is a </a:t>
            </a:r>
            <a:r>
              <a:rPr lang="en-US" sz="1600" i="0" u="sng" dirty="0">
                <a:solidFill>
                  <a:schemeClr val="tx1"/>
                </a:solidFill>
                <a:effectLst/>
                <a:latin typeface="Manrope" panose="020B0604020202020204" charset="0"/>
              </a:rPr>
              <a:t>subset of the statements </a:t>
            </a:r>
            <a:r>
              <a:rPr lang="en-US" sz="1600" b="0" i="0" dirty="0">
                <a:solidFill>
                  <a:srgbClr val="29261B"/>
                </a:solidFill>
                <a:effectLst/>
                <a:latin typeface="Manrope" panose="020B0604020202020204" charset="0"/>
              </a:rPr>
              <a:t>in a program </a:t>
            </a:r>
            <a:r>
              <a:rPr lang="en-US" sz="1600" b="1" i="0" dirty="0">
                <a:solidFill>
                  <a:schemeClr val="accent3">
                    <a:lumMod val="75000"/>
                  </a:schemeClr>
                </a:solidFill>
                <a:effectLst/>
                <a:latin typeface="Manrope" panose="020B0604020202020204" charset="0"/>
              </a:rPr>
              <a:t>that may affect the value of a particular variable</a:t>
            </a:r>
            <a:r>
              <a:rPr lang="en-US" sz="1600" b="0" i="0" dirty="0">
                <a:solidFill>
                  <a:srgbClr val="29261B"/>
                </a:solidFill>
                <a:effectLst/>
                <a:latin typeface="Manrope" panose="020B0604020202020204" charset="0"/>
              </a:rPr>
              <a:t>, computed at some point of interest</a:t>
            </a:r>
            <a:r>
              <a:rPr lang="en-US" sz="1600" dirty="0">
                <a:solidFill>
                  <a:srgbClr val="29261B"/>
                </a:solidFill>
                <a:latin typeface="Manrope" panose="020B0604020202020204" charset="0"/>
              </a:rPr>
              <a:t>. </a:t>
            </a:r>
            <a:endParaRPr lang="en-US" sz="1600" dirty="0">
              <a:latin typeface="Manrope" panose="020B0604020202020204" charset="0"/>
            </a:endParaRPr>
          </a:p>
        </p:txBody>
      </p:sp>
      <p:sp>
        <p:nvSpPr>
          <p:cNvPr id="11" name="TextBox 10">
            <a:extLst>
              <a:ext uri="{FF2B5EF4-FFF2-40B4-BE49-F238E27FC236}">
                <a16:creationId xmlns:a16="http://schemas.microsoft.com/office/drawing/2014/main" id="{A8FBD1B3-59A7-5A28-7CF8-CAE7CD65CFED}"/>
              </a:ext>
            </a:extLst>
          </p:cNvPr>
          <p:cNvSpPr txBox="1"/>
          <p:nvPr/>
        </p:nvSpPr>
        <p:spPr>
          <a:xfrm>
            <a:off x="219496" y="1492106"/>
            <a:ext cx="2992686" cy="1531381"/>
          </a:xfrm>
          <a:prstGeom prst="rect">
            <a:avLst/>
          </a:prstGeom>
          <a:noFill/>
        </p:spPr>
        <p:txBody>
          <a:bodyPr wrap="square">
            <a:spAutoFit/>
          </a:bodyPr>
          <a:lstStyle/>
          <a:p>
            <a:pPr>
              <a:lnSpc>
                <a:spcPct val="150000"/>
              </a:lnSpc>
            </a:pPr>
            <a:r>
              <a:rPr lang="en-US" sz="1600" b="1" dirty="0">
                <a:latin typeface="Manrope" panose="020B0604020202020204" charset="0"/>
              </a:rPr>
              <a:t>Program slicing </a:t>
            </a:r>
            <a:r>
              <a:rPr lang="en-US" sz="1600" dirty="0">
                <a:latin typeface="Manrope" panose="020B0604020202020204" charset="0"/>
              </a:rPr>
              <a:t>is an </a:t>
            </a:r>
            <a:r>
              <a:rPr lang="en-US" sz="1600" b="1" dirty="0">
                <a:solidFill>
                  <a:schemeClr val="accent3">
                    <a:lumMod val="75000"/>
                  </a:schemeClr>
                </a:solidFill>
                <a:latin typeface="Manrope" panose="020B0604020202020204" charset="0"/>
              </a:rPr>
              <a:t>analysis technique </a:t>
            </a:r>
            <a:r>
              <a:rPr lang="en-US" sz="1600" dirty="0">
                <a:latin typeface="Manrope" panose="020B0604020202020204" charset="0"/>
              </a:rPr>
              <a:t>that isolates parts of a program tied to a specific computation</a:t>
            </a:r>
          </a:p>
        </p:txBody>
      </p:sp>
      <p:sp>
        <p:nvSpPr>
          <p:cNvPr id="7" name="Google Shape;2117;p127">
            <a:extLst>
              <a:ext uri="{FF2B5EF4-FFF2-40B4-BE49-F238E27FC236}">
                <a16:creationId xmlns:a16="http://schemas.microsoft.com/office/drawing/2014/main" id="{4A43A482-F7F8-794C-5F74-2EC5AE78D2E2}"/>
              </a:ext>
            </a:extLst>
          </p:cNvPr>
          <p:cNvSpPr/>
          <p:nvPr/>
        </p:nvSpPr>
        <p:spPr>
          <a:xfrm>
            <a:off x="3212182" y="1991728"/>
            <a:ext cx="1368425" cy="596282"/>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accent3"/>
          </a:solidFill>
          <a:ln>
            <a:solidFill>
              <a:schemeClr val="accent3">
                <a:lumMod val="50000"/>
              </a:schemeClr>
            </a:solidFill>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TextBox 9">
            <a:extLst>
              <a:ext uri="{FF2B5EF4-FFF2-40B4-BE49-F238E27FC236}">
                <a16:creationId xmlns:a16="http://schemas.microsoft.com/office/drawing/2014/main" id="{A958DD31-1B4E-2243-2F8C-54AA262F9949}"/>
              </a:ext>
            </a:extLst>
          </p:cNvPr>
          <p:cNvSpPr txBox="1"/>
          <p:nvPr/>
        </p:nvSpPr>
        <p:spPr>
          <a:xfrm>
            <a:off x="3166391" y="1683951"/>
            <a:ext cx="1368425" cy="307777"/>
          </a:xfrm>
          <a:prstGeom prst="rect">
            <a:avLst/>
          </a:prstGeom>
          <a:noFill/>
        </p:spPr>
        <p:txBody>
          <a:bodyPr wrap="square">
            <a:spAutoFit/>
          </a:bodyPr>
          <a:lstStyle/>
          <a:p>
            <a:r>
              <a:rPr lang="en-US" sz="1400" b="1" dirty="0">
                <a:latin typeface="Manrope" panose="020B0604020202020204" charset="0"/>
              </a:rPr>
              <a:t>Constructs a</a:t>
            </a:r>
          </a:p>
        </p:txBody>
      </p:sp>
    </p:spTree>
    <p:extLst>
      <p:ext uri="{BB962C8B-B14F-4D97-AF65-F5344CB8AC3E}">
        <p14:creationId xmlns:p14="http://schemas.microsoft.com/office/powerpoint/2010/main" val="3352148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A3FA45-62CC-9B04-4848-028973F537DA}"/>
              </a:ext>
            </a:extLst>
          </p:cNvPr>
          <p:cNvSpPr txBox="1"/>
          <p:nvPr/>
        </p:nvSpPr>
        <p:spPr>
          <a:xfrm>
            <a:off x="224917" y="2383796"/>
            <a:ext cx="4146699" cy="1351524"/>
          </a:xfrm>
          <a:prstGeom prst="rect">
            <a:avLst/>
          </a:prstGeom>
          <a:noFill/>
        </p:spPr>
        <p:txBody>
          <a:bodyPr wrap="square">
            <a:spAutoFit/>
          </a:bodyPr>
          <a:lstStyle/>
          <a:p>
            <a:pPr>
              <a:lnSpc>
                <a:spcPct val="150000"/>
              </a:lnSpc>
            </a:pPr>
            <a:r>
              <a:rPr lang="en-US" b="1" dirty="0">
                <a:latin typeface="Manrope" panose="020B0604020202020204" charset="0"/>
              </a:rPr>
              <a:t>Backward slice </a:t>
            </a:r>
            <a:r>
              <a:rPr lang="en-US" dirty="0">
                <a:latin typeface="Manrope" panose="020B0604020202020204" charset="0"/>
              </a:rPr>
              <a:t> - includes all the statements that </a:t>
            </a:r>
            <a:r>
              <a:rPr lang="en-US" b="1" dirty="0">
                <a:solidFill>
                  <a:schemeClr val="bg1"/>
                </a:solidFill>
                <a:latin typeface="Manrope" panose="020B0604020202020204" charset="0"/>
              </a:rPr>
              <a:t>contribute to the computation</a:t>
            </a:r>
            <a:r>
              <a:rPr lang="en-US" dirty="0">
                <a:latin typeface="Manrope" panose="020B0604020202020204" charset="0"/>
              </a:rPr>
              <a:t> of a particular variable, from the point of interest. (historical cell dependencies)</a:t>
            </a:r>
          </a:p>
        </p:txBody>
      </p:sp>
      <p:sp>
        <p:nvSpPr>
          <p:cNvPr id="8" name="TextBox 7">
            <a:extLst>
              <a:ext uri="{FF2B5EF4-FFF2-40B4-BE49-F238E27FC236}">
                <a16:creationId xmlns:a16="http://schemas.microsoft.com/office/drawing/2014/main" id="{6010AE47-A23C-0A7B-7250-603F391C838B}"/>
              </a:ext>
            </a:extLst>
          </p:cNvPr>
          <p:cNvSpPr txBox="1"/>
          <p:nvPr/>
        </p:nvSpPr>
        <p:spPr>
          <a:xfrm>
            <a:off x="4572000" y="2096004"/>
            <a:ext cx="4300870" cy="1351524"/>
          </a:xfrm>
          <a:prstGeom prst="rect">
            <a:avLst/>
          </a:prstGeom>
          <a:noFill/>
        </p:spPr>
        <p:txBody>
          <a:bodyPr wrap="square">
            <a:spAutoFit/>
          </a:bodyPr>
          <a:lstStyle/>
          <a:p>
            <a:pPr>
              <a:lnSpc>
                <a:spcPct val="150000"/>
              </a:lnSpc>
            </a:pPr>
            <a:r>
              <a:rPr lang="en-US" b="1" dirty="0">
                <a:latin typeface="Manrope" panose="020B0604020202020204" charset="0"/>
              </a:rPr>
              <a:t>Forward slice - </a:t>
            </a:r>
            <a:r>
              <a:rPr lang="en-US" dirty="0">
                <a:latin typeface="Manrope" panose="020B0604020202020204" charset="0"/>
              </a:rPr>
              <a:t>includes all the that are </a:t>
            </a:r>
            <a:r>
              <a:rPr lang="en-US" b="1" dirty="0">
                <a:solidFill>
                  <a:schemeClr val="bg1"/>
                </a:solidFill>
                <a:latin typeface="Manrope" panose="020B0604020202020204" charset="0"/>
              </a:rPr>
              <a:t>influenced by </a:t>
            </a:r>
            <a:r>
              <a:rPr lang="en-US" dirty="0">
                <a:latin typeface="Manrope" panose="020B0604020202020204" charset="0"/>
              </a:rPr>
              <a:t>the values of certain variables at a specific location in the code.</a:t>
            </a:r>
            <a:br>
              <a:rPr lang="en-US" dirty="0">
                <a:latin typeface="Manrope" panose="020B0604020202020204" charset="0"/>
              </a:rPr>
            </a:br>
            <a:r>
              <a:rPr lang="en-US" dirty="0">
                <a:latin typeface="Manrope" panose="020B0604020202020204" charset="0"/>
              </a:rPr>
              <a:t>(cells affected by the "rerun" of an earlier cell)</a:t>
            </a:r>
          </a:p>
        </p:txBody>
      </p:sp>
      <p:sp>
        <p:nvSpPr>
          <p:cNvPr id="9" name="Google Shape;2294;p127">
            <a:extLst>
              <a:ext uri="{FF2B5EF4-FFF2-40B4-BE49-F238E27FC236}">
                <a16:creationId xmlns:a16="http://schemas.microsoft.com/office/drawing/2014/main" id="{CF572720-8A2C-ABDA-6A84-91482982CDA1}"/>
              </a:ext>
            </a:extLst>
          </p:cNvPr>
          <p:cNvSpPr/>
          <p:nvPr/>
        </p:nvSpPr>
        <p:spPr>
          <a:xfrm flipH="1">
            <a:off x="1453457" y="4112427"/>
            <a:ext cx="844810" cy="919095"/>
          </a:xfrm>
          <a:prstGeom prst="curvedRightArrow">
            <a:avLst>
              <a:gd name="adj1" fmla="val 25000"/>
              <a:gd name="adj2" fmla="val 50000"/>
              <a:gd name="adj3" fmla="val 25000"/>
            </a:avLst>
          </a:prstGeom>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293;p127">
            <a:extLst>
              <a:ext uri="{FF2B5EF4-FFF2-40B4-BE49-F238E27FC236}">
                <a16:creationId xmlns:a16="http://schemas.microsoft.com/office/drawing/2014/main" id="{6D60C963-3CD6-1D84-0F6E-446878462EAA}"/>
              </a:ext>
            </a:extLst>
          </p:cNvPr>
          <p:cNvSpPr/>
          <p:nvPr/>
        </p:nvSpPr>
        <p:spPr>
          <a:xfrm>
            <a:off x="5811395" y="1312955"/>
            <a:ext cx="1173642" cy="776294"/>
          </a:xfrm>
          <a:prstGeom prst="curvedRightArrow">
            <a:avLst>
              <a:gd name="adj1" fmla="val 25000"/>
              <a:gd name="adj2" fmla="val 50000"/>
              <a:gd name="adj3" fmla="val 25000"/>
            </a:avLst>
          </a:prstGeom>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406DDDDF-6D1B-4EDB-EEDC-477351CCFE8C}"/>
              </a:ext>
            </a:extLst>
          </p:cNvPr>
          <p:cNvSpPr txBox="1">
            <a:spLocks/>
          </p:cNvSpPr>
          <p:nvPr/>
        </p:nvSpPr>
        <p:spPr>
          <a:xfrm>
            <a:off x="129324" y="1354867"/>
            <a:ext cx="1173643" cy="5073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Kulim Park"/>
              <a:buNone/>
              <a:defRPr sz="5000" b="0" i="0" u="none" strike="noStrike" cap="none">
                <a:solidFill>
                  <a:schemeClr val="dk1"/>
                </a:solidFill>
                <a:latin typeface="Kulim Park"/>
                <a:ea typeface="Kulim Park"/>
                <a:cs typeface="Kulim Park"/>
                <a:sym typeface="Kulim Park"/>
              </a:defRPr>
            </a:lvl1pPr>
            <a:lvl2pPr marR="0" lvl="1" algn="ctr" rtl="0">
              <a:lnSpc>
                <a:spcPct val="100000"/>
              </a:lnSpc>
              <a:spcBef>
                <a:spcPts val="0"/>
              </a:spcBef>
              <a:spcAft>
                <a:spcPts val="0"/>
              </a:spcAft>
              <a:buClr>
                <a:schemeClr val="dk1"/>
              </a:buClr>
              <a:buSzPts val="3600"/>
              <a:buFont typeface="Kulim Park"/>
              <a:buNone/>
              <a:defRPr sz="3600" b="0" i="0" u="none" strike="noStrike" cap="none">
                <a:solidFill>
                  <a:schemeClr val="dk1"/>
                </a:solidFill>
                <a:latin typeface="Kulim Park"/>
                <a:ea typeface="Kulim Park"/>
                <a:cs typeface="Kulim Park"/>
                <a:sym typeface="Kulim Park"/>
              </a:defRPr>
            </a:lvl2pPr>
            <a:lvl3pPr marR="0" lvl="2" algn="ctr" rtl="0">
              <a:lnSpc>
                <a:spcPct val="100000"/>
              </a:lnSpc>
              <a:spcBef>
                <a:spcPts val="0"/>
              </a:spcBef>
              <a:spcAft>
                <a:spcPts val="0"/>
              </a:spcAft>
              <a:buClr>
                <a:schemeClr val="dk1"/>
              </a:buClr>
              <a:buSzPts val="3600"/>
              <a:buFont typeface="Kulim Park"/>
              <a:buNone/>
              <a:defRPr sz="3600" b="0" i="0" u="none" strike="noStrike" cap="none">
                <a:solidFill>
                  <a:schemeClr val="dk1"/>
                </a:solidFill>
                <a:latin typeface="Kulim Park"/>
                <a:ea typeface="Kulim Park"/>
                <a:cs typeface="Kulim Park"/>
                <a:sym typeface="Kulim Park"/>
              </a:defRPr>
            </a:lvl3pPr>
            <a:lvl4pPr marR="0" lvl="3" algn="ctr" rtl="0">
              <a:lnSpc>
                <a:spcPct val="100000"/>
              </a:lnSpc>
              <a:spcBef>
                <a:spcPts val="0"/>
              </a:spcBef>
              <a:spcAft>
                <a:spcPts val="0"/>
              </a:spcAft>
              <a:buClr>
                <a:schemeClr val="dk1"/>
              </a:buClr>
              <a:buSzPts val="3600"/>
              <a:buFont typeface="Kulim Park"/>
              <a:buNone/>
              <a:defRPr sz="3600" b="0" i="0" u="none" strike="noStrike" cap="none">
                <a:solidFill>
                  <a:schemeClr val="dk1"/>
                </a:solidFill>
                <a:latin typeface="Kulim Park"/>
                <a:ea typeface="Kulim Park"/>
                <a:cs typeface="Kulim Park"/>
                <a:sym typeface="Kulim Park"/>
              </a:defRPr>
            </a:lvl4pPr>
            <a:lvl5pPr marR="0" lvl="4" algn="ctr" rtl="0">
              <a:lnSpc>
                <a:spcPct val="100000"/>
              </a:lnSpc>
              <a:spcBef>
                <a:spcPts val="0"/>
              </a:spcBef>
              <a:spcAft>
                <a:spcPts val="0"/>
              </a:spcAft>
              <a:buClr>
                <a:schemeClr val="dk1"/>
              </a:buClr>
              <a:buSzPts val="3600"/>
              <a:buFont typeface="Kulim Park"/>
              <a:buNone/>
              <a:defRPr sz="3600" b="0" i="0" u="none" strike="noStrike" cap="none">
                <a:solidFill>
                  <a:schemeClr val="dk1"/>
                </a:solidFill>
                <a:latin typeface="Kulim Park"/>
                <a:ea typeface="Kulim Park"/>
                <a:cs typeface="Kulim Park"/>
                <a:sym typeface="Kulim Park"/>
              </a:defRPr>
            </a:lvl5pPr>
            <a:lvl6pPr marR="0" lvl="5" algn="ctr" rtl="0">
              <a:lnSpc>
                <a:spcPct val="100000"/>
              </a:lnSpc>
              <a:spcBef>
                <a:spcPts val="0"/>
              </a:spcBef>
              <a:spcAft>
                <a:spcPts val="0"/>
              </a:spcAft>
              <a:buClr>
                <a:schemeClr val="dk1"/>
              </a:buClr>
              <a:buSzPts val="3600"/>
              <a:buFont typeface="Kulim Park"/>
              <a:buNone/>
              <a:defRPr sz="3600" b="0" i="0" u="none" strike="noStrike" cap="none">
                <a:solidFill>
                  <a:schemeClr val="dk1"/>
                </a:solidFill>
                <a:latin typeface="Kulim Park"/>
                <a:ea typeface="Kulim Park"/>
                <a:cs typeface="Kulim Park"/>
                <a:sym typeface="Kulim Park"/>
              </a:defRPr>
            </a:lvl6pPr>
            <a:lvl7pPr marR="0" lvl="6" algn="ctr" rtl="0">
              <a:lnSpc>
                <a:spcPct val="100000"/>
              </a:lnSpc>
              <a:spcBef>
                <a:spcPts val="0"/>
              </a:spcBef>
              <a:spcAft>
                <a:spcPts val="0"/>
              </a:spcAft>
              <a:buClr>
                <a:schemeClr val="dk1"/>
              </a:buClr>
              <a:buSzPts val="3600"/>
              <a:buFont typeface="Kulim Park"/>
              <a:buNone/>
              <a:defRPr sz="3600" b="0" i="0" u="none" strike="noStrike" cap="none">
                <a:solidFill>
                  <a:schemeClr val="dk1"/>
                </a:solidFill>
                <a:latin typeface="Kulim Park"/>
                <a:ea typeface="Kulim Park"/>
                <a:cs typeface="Kulim Park"/>
                <a:sym typeface="Kulim Park"/>
              </a:defRPr>
            </a:lvl7pPr>
            <a:lvl8pPr marR="0" lvl="7" algn="ctr" rtl="0">
              <a:lnSpc>
                <a:spcPct val="100000"/>
              </a:lnSpc>
              <a:spcBef>
                <a:spcPts val="0"/>
              </a:spcBef>
              <a:spcAft>
                <a:spcPts val="0"/>
              </a:spcAft>
              <a:buClr>
                <a:schemeClr val="dk1"/>
              </a:buClr>
              <a:buSzPts val="3600"/>
              <a:buFont typeface="Kulim Park"/>
              <a:buNone/>
              <a:defRPr sz="3600" b="0" i="0" u="none" strike="noStrike" cap="none">
                <a:solidFill>
                  <a:schemeClr val="dk1"/>
                </a:solidFill>
                <a:latin typeface="Kulim Park"/>
                <a:ea typeface="Kulim Park"/>
                <a:cs typeface="Kulim Park"/>
                <a:sym typeface="Kulim Park"/>
              </a:defRPr>
            </a:lvl8pPr>
            <a:lvl9pPr marR="0" lvl="8" algn="ctr" rtl="0">
              <a:lnSpc>
                <a:spcPct val="100000"/>
              </a:lnSpc>
              <a:spcBef>
                <a:spcPts val="0"/>
              </a:spcBef>
              <a:spcAft>
                <a:spcPts val="0"/>
              </a:spcAft>
              <a:buClr>
                <a:schemeClr val="dk1"/>
              </a:buClr>
              <a:buSzPts val="3600"/>
              <a:buFont typeface="Kulim Park"/>
              <a:buNone/>
              <a:defRPr sz="3600" b="0" i="0" u="none" strike="noStrike" cap="none">
                <a:solidFill>
                  <a:schemeClr val="dk1"/>
                </a:solidFill>
                <a:latin typeface="Kulim Park"/>
                <a:ea typeface="Kulim Park"/>
                <a:cs typeface="Kulim Park"/>
                <a:sym typeface="Kulim Park"/>
              </a:defRPr>
            </a:lvl9pPr>
          </a:lstStyle>
          <a:p>
            <a:r>
              <a:rPr lang="en-US" sz="1600" b="1" dirty="0">
                <a:latin typeface="Manrope" panose="020B0604020202020204" charset="0"/>
              </a:rPr>
              <a:t>Backward</a:t>
            </a:r>
            <a:br>
              <a:rPr lang="en-US" sz="1600" b="1" dirty="0">
                <a:latin typeface="Manrope" panose="020B0604020202020204" charset="0"/>
              </a:rPr>
            </a:br>
            <a:r>
              <a:rPr lang="en-US" sz="1600" b="1" dirty="0">
                <a:latin typeface="Manrope" panose="020B0604020202020204" charset="0"/>
              </a:rPr>
              <a:t> slicing</a:t>
            </a:r>
          </a:p>
        </p:txBody>
      </p:sp>
      <p:sp>
        <p:nvSpPr>
          <p:cNvPr id="3" name="Title 1">
            <a:extLst>
              <a:ext uri="{FF2B5EF4-FFF2-40B4-BE49-F238E27FC236}">
                <a16:creationId xmlns:a16="http://schemas.microsoft.com/office/drawing/2014/main" id="{EB2CF07E-221D-255F-694A-A787DDAF3DB7}"/>
              </a:ext>
            </a:extLst>
          </p:cNvPr>
          <p:cNvSpPr txBox="1">
            <a:spLocks/>
          </p:cNvSpPr>
          <p:nvPr/>
        </p:nvSpPr>
        <p:spPr>
          <a:xfrm>
            <a:off x="2298267" y="1592488"/>
            <a:ext cx="1034064" cy="3122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Kulim Park"/>
              <a:buNone/>
              <a:defRPr sz="5000" b="0" i="0" u="none" strike="noStrike" cap="none">
                <a:solidFill>
                  <a:schemeClr val="dk1"/>
                </a:solidFill>
                <a:latin typeface="Kulim Park"/>
                <a:ea typeface="Kulim Park"/>
                <a:cs typeface="Kulim Park"/>
                <a:sym typeface="Kulim Park"/>
              </a:defRPr>
            </a:lvl1pPr>
            <a:lvl2pPr marR="0" lvl="1" algn="ctr" rtl="0">
              <a:lnSpc>
                <a:spcPct val="100000"/>
              </a:lnSpc>
              <a:spcBef>
                <a:spcPts val="0"/>
              </a:spcBef>
              <a:spcAft>
                <a:spcPts val="0"/>
              </a:spcAft>
              <a:buClr>
                <a:schemeClr val="dk1"/>
              </a:buClr>
              <a:buSzPts val="3600"/>
              <a:buFont typeface="Kulim Park"/>
              <a:buNone/>
              <a:defRPr sz="3600" b="0" i="0" u="none" strike="noStrike" cap="none">
                <a:solidFill>
                  <a:schemeClr val="dk1"/>
                </a:solidFill>
                <a:latin typeface="Kulim Park"/>
                <a:ea typeface="Kulim Park"/>
                <a:cs typeface="Kulim Park"/>
                <a:sym typeface="Kulim Park"/>
              </a:defRPr>
            </a:lvl2pPr>
            <a:lvl3pPr marR="0" lvl="2" algn="ctr" rtl="0">
              <a:lnSpc>
                <a:spcPct val="100000"/>
              </a:lnSpc>
              <a:spcBef>
                <a:spcPts val="0"/>
              </a:spcBef>
              <a:spcAft>
                <a:spcPts val="0"/>
              </a:spcAft>
              <a:buClr>
                <a:schemeClr val="dk1"/>
              </a:buClr>
              <a:buSzPts val="3600"/>
              <a:buFont typeface="Kulim Park"/>
              <a:buNone/>
              <a:defRPr sz="3600" b="0" i="0" u="none" strike="noStrike" cap="none">
                <a:solidFill>
                  <a:schemeClr val="dk1"/>
                </a:solidFill>
                <a:latin typeface="Kulim Park"/>
                <a:ea typeface="Kulim Park"/>
                <a:cs typeface="Kulim Park"/>
                <a:sym typeface="Kulim Park"/>
              </a:defRPr>
            </a:lvl3pPr>
            <a:lvl4pPr marR="0" lvl="3" algn="ctr" rtl="0">
              <a:lnSpc>
                <a:spcPct val="100000"/>
              </a:lnSpc>
              <a:spcBef>
                <a:spcPts val="0"/>
              </a:spcBef>
              <a:spcAft>
                <a:spcPts val="0"/>
              </a:spcAft>
              <a:buClr>
                <a:schemeClr val="dk1"/>
              </a:buClr>
              <a:buSzPts val="3600"/>
              <a:buFont typeface="Kulim Park"/>
              <a:buNone/>
              <a:defRPr sz="3600" b="0" i="0" u="none" strike="noStrike" cap="none">
                <a:solidFill>
                  <a:schemeClr val="dk1"/>
                </a:solidFill>
                <a:latin typeface="Kulim Park"/>
                <a:ea typeface="Kulim Park"/>
                <a:cs typeface="Kulim Park"/>
                <a:sym typeface="Kulim Park"/>
              </a:defRPr>
            </a:lvl4pPr>
            <a:lvl5pPr marR="0" lvl="4" algn="ctr" rtl="0">
              <a:lnSpc>
                <a:spcPct val="100000"/>
              </a:lnSpc>
              <a:spcBef>
                <a:spcPts val="0"/>
              </a:spcBef>
              <a:spcAft>
                <a:spcPts val="0"/>
              </a:spcAft>
              <a:buClr>
                <a:schemeClr val="dk1"/>
              </a:buClr>
              <a:buSzPts val="3600"/>
              <a:buFont typeface="Kulim Park"/>
              <a:buNone/>
              <a:defRPr sz="3600" b="0" i="0" u="none" strike="noStrike" cap="none">
                <a:solidFill>
                  <a:schemeClr val="dk1"/>
                </a:solidFill>
                <a:latin typeface="Kulim Park"/>
                <a:ea typeface="Kulim Park"/>
                <a:cs typeface="Kulim Park"/>
                <a:sym typeface="Kulim Park"/>
              </a:defRPr>
            </a:lvl5pPr>
            <a:lvl6pPr marR="0" lvl="5" algn="ctr" rtl="0">
              <a:lnSpc>
                <a:spcPct val="100000"/>
              </a:lnSpc>
              <a:spcBef>
                <a:spcPts val="0"/>
              </a:spcBef>
              <a:spcAft>
                <a:spcPts val="0"/>
              </a:spcAft>
              <a:buClr>
                <a:schemeClr val="dk1"/>
              </a:buClr>
              <a:buSzPts val="3600"/>
              <a:buFont typeface="Kulim Park"/>
              <a:buNone/>
              <a:defRPr sz="3600" b="0" i="0" u="none" strike="noStrike" cap="none">
                <a:solidFill>
                  <a:schemeClr val="dk1"/>
                </a:solidFill>
                <a:latin typeface="Kulim Park"/>
                <a:ea typeface="Kulim Park"/>
                <a:cs typeface="Kulim Park"/>
                <a:sym typeface="Kulim Park"/>
              </a:defRPr>
            </a:lvl6pPr>
            <a:lvl7pPr marR="0" lvl="6" algn="ctr" rtl="0">
              <a:lnSpc>
                <a:spcPct val="100000"/>
              </a:lnSpc>
              <a:spcBef>
                <a:spcPts val="0"/>
              </a:spcBef>
              <a:spcAft>
                <a:spcPts val="0"/>
              </a:spcAft>
              <a:buClr>
                <a:schemeClr val="dk1"/>
              </a:buClr>
              <a:buSzPts val="3600"/>
              <a:buFont typeface="Kulim Park"/>
              <a:buNone/>
              <a:defRPr sz="3600" b="0" i="0" u="none" strike="noStrike" cap="none">
                <a:solidFill>
                  <a:schemeClr val="dk1"/>
                </a:solidFill>
                <a:latin typeface="Kulim Park"/>
                <a:ea typeface="Kulim Park"/>
                <a:cs typeface="Kulim Park"/>
                <a:sym typeface="Kulim Park"/>
              </a:defRPr>
            </a:lvl7pPr>
            <a:lvl8pPr marR="0" lvl="7" algn="ctr" rtl="0">
              <a:lnSpc>
                <a:spcPct val="100000"/>
              </a:lnSpc>
              <a:spcBef>
                <a:spcPts val="0"/>
              </a:spcBef>
              <a:spcAft>
                <a:spcPts val="0"/>
              </a:spcAft>
              <a:buClr>
                <a:schemeClr val="dk1"/>
              </a:buClr>
              <a:buSzPts val="3600"/>
              <a:buFont typeface="Kulim Park"/>
              <a:buNone/>
              <a:defRPr sz="3600" b="0" i="0" u="none" strike="noStrike" cap="none">
                <a:solidFill>
                  <a:schemeClr val="dk1"/>
                </a:solidFill>
                <a:latin typeface="Kulim Park"/>
                <a:ea typeface="Kulim Park"/>
                <a:cs typeface="Kulim Park"/>
                <a:sym typeface="Kulim Park"/>
              </a:defRPr>
            </a:lvl8pPr>
            <a:lvl9pPr marR="0" lvl="8" algn="ctr" rtl="0">
              <a:lnSpc>
                <a:spcPct val="100000"/>
              </a:lnSpc>
              <a:spcBef>
                <a:spcPts val="0"/>
              </a:spcBef>
              <a:spcAft>
                <a:spcPts val="0"/>
              </a:spcAft>
              <a:buClr>
                <a:schemeClr val="dk1"/>
              </a:buClr>
              <a:buSzPts val="3600"/>
              <a:buFont typeface="Kulim Park"/>
              <a:buNone/>
              <a:defRPr sz="3600" b="0" i="0" u="none" strike="noStrike" cap="none">
                <a:solidFill>
                  <a:schemeClr val="dk1"/>
                </a:solidFill>
                <a:latin typeface="Kulim Park"/>
                <a:ea typeface="Kulim Park"/>
                <a:cs typeface="Kulim Park"/>
                <a:sym typeface="Kulim Park"/>
              </a:defRPr>
            </a:lvl9pPr>
          </a:lstStyle>
          <a:p>
            <a:r>
              <a:rPr lang="en-US" sz="1600" b="1" dirty="0">
                <a:latin typeface="Manrope" panose="020B0604020202020204" charset="0"/>
              </a:rPr>
              <a:t>Forward</a:t>
            </a:r>
            <a:br>
              <a:rPr lang="en-US" sz="1600" b="1" dirty="0">
                <a:latin typeface="Manrope" panose="020B0604020202020204" charset="0"/>
              </a:rPr>
            </a:br>
            <a:r>
              <a:rPr lang="en-US" sz="1600" b="1" dirty="0">
                <a:latin typeface="Manrope" panose="020B0604020202020204" charset="0"/>
              </a:rPr>
              <a:t> slicing</a:t>
            </a:r>
          </a:p>
        </p:txBody>
      </p:sp>
      <p:sp>
        <p:nvSpPr>
          <p:cNvPr id="4" name="Google Shape;2117;p127">
            <a:extLst>
              <a:ext uri="{FF2B5EF4-FFF2-40B4-BE49-F238E27FC236}">
                <a16:creationId xmlns:a16="http://schemas.microsoft.com/office/drawing/2014/main" id="{A9F08AA1-F2A2-19A0-0280-C4D045A41C95}"/>
              </a:ext>
            </a:extLst>
          </p:cNvPr>
          <p:cNvSpPr/>
          <p:nvPr/>
        </p:nvSpPr>
        <p:spPr>
          <a:xfrm rot="7246065">
            <a:off x="874560" y="694237"/>
            <a:ext cx="621657" cy="466689"/>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17;p127">
            <a:extLst>
              <a:ext uri="{FF2B5EF4-FFF2-40B4-BE49-F238E27FC236}">
                <a16:creationId xmlns:a16="http://schemas.microsoft.com/office/drawing/2014/main" id="{15615A8F-4E28-1328-2C9D-559227D325BD}"/>
              </a:ext>
            </a:extLst>
          </p:cNvPr>
          <p:cNvSpPr/>
          <p:nvPr/>
        </p:nvSpPr>
        <p:spPr>
          <a:xfrm rot="3279170">
            <a:off x="1989511" y="740841"/>
            <a:ext cx="641312" cy="437662"/>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TextBox 10">
            <a:extLst>
              <a:ext uri="{FF2B5EF4-FFF2-40B4-BE49-F238E27FC236}">
                <a16:creationId xmlns:a16="http://schemas.microsoft.com/office/drawing/2014/main" id="{3A28CBE5-9ED7-506D-D51B-E6ABBA16A86E}"/>
              </a:ext>
            </a:extLst>
          </p:cNvPr>
          <p:cNvSpPr txBox="1"/>
          <p:nvPr/>
        </p:nvSpPr>
        <p:spPr>
          <a:xfrm>
            <a:off x="1302967" y="83131"/>
            <a:ext cx="1317625" cy="584775"/>
          </a:xfrm>
          <a:prstGeom prst="rect">
            <a:avLst/>
          </a:prstGeom>
          <a:noFill/>
        </p:spPr>
        <p:txBody>
          <a:bodyPr wrap="square">
            <a:spAutoFit/>
          </a:bodyPr>
          <a:lstStyle/>
          <a:p>
            <a:r>
              <a:rPr lang="en-US" sz="1600" b="1" dirty="0">
                <a:latin typeface="Manrope" panose="020B0604020202020204" charset="0"/>
              </a:rPr>
              <a:t>Program</a:t>
            </a:r>
            <a:br>
              <a:rPr lang="en-US" sz="1600" b="1" dirty="0">
                <a:latin typeface="Manrope" panose="020B0604020202020204" charset="0"/>
              </a:rPr>
            </a:br>
            <a:r>
              <a:rPr lang="en-US" sz="1600" b="1" dirty="0">
                <a:latin typeface="Manrope" panose="020B0604020202020204" charset="0"/>
              </a:rPr>
              <a:t> slicing</a:t>
            </a:r>
          </a:p>
        </p:txBody>
      </p:sp>
    </p:spTree>
    <p:extLst>
      <p:ext uri="{BB962C8B-B14F-4D97-AF65-F5344CB8AC3E}">
        <p14:creationId xmlns:p14="http://schemas.microsoft.com/office/powerpoint/2010/main" val="1306667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8A77A-63E5-57C5-1BD6-7DD3BB1651A0}"/>
              </a:ext>
            </a:extLst>
          </p:cNvPr>
          <p:cNvSpPr>
            <a:spLocks noGrp="1"/>
          </p:cNvSpPr>
          <p:nvPr>
            <p:ph type="title"/>
          </p:nvPr>
        </p:nvSpPr>
        <p:spPr>
          <a:xfrm>
            <a:off x="1745930" y="470976"/>
            <a:ext cx="5812266" cy="719400"/>
          </a:xfrm>
        </p:spPr>
        <p:txBody>
          <a:bodyPr/>
          <a:lstStyle/>
          <a:p>
            <a:r>
              <a:rPr lang="en-US" sz="4000" dirty="0"/>
              <a:t>Program Slicing Example</a:t>
            </a:r>
          </a:p>
        </p:txBody>
      </p:sp>
      <p:pic>
        <p:nvPicPr>
          <p:cNvPr id="6" name="Picture 5" descr="A screenshot of a computer program&#10;&#10;Description automatically generated">
            <a:extLst>
              <a:ext uri="{FF2B5EF4-FFF2-40B4-BE49-F238E27FC236}">
                <a16:creationId xmlns:a16="http://schemas.microsoft.com/office/drawing/2014/main" id="{79ADCB02-414C-C7E5-BD27-55CA36B3503F}"/>
              </a:ext>
            </a:extLst>
          </p:cNvPr>
          <p:cNvPicPr>
            <a:picLocks noChangeAspect="1"/>
          </p:cNvPicPr>
          <p:nvPr/>
        </p:nvPicPr>
        <p:blipFill rotWithShape="1">
          <a:blip r:embed="rId3"/>
          <a:srcRect l="21334"/>
          <a:stretch/>
        </p:blipFill>
        <p:spPr>
          <a:xfrm>
            <a:off x="813816" y="1511245"/>
            <a:ext cx="2607317" cy="2315939"/>
          </a:xfrm>
          <a:prstGeom prst="rect">
            <a:avLst/>
          </a:prstGeom>
        </p:spPr>
        <p:style>
          <a:lnRef idx="2">
            <a:schemeClr val="accent3"/>
          </a:lnRef>
          <a:fillRef idx="1">
            <a:schemeClr val="lt1"/>
          </a:fillRef>
          <a:effectRef idx="0">
            <a:schemeClr val="accent3"/>
          </a:effectRef>
          <a:fontRef idx="minor">
            <a:schemeClr val="dk1"/>
          </a:fontRef>
        </p:style>
      </p:pic>
      <p:pic>
        <p:nvPicPr>
          <p:cNvPr id="8" name="Picture 7" descr="A screenshot of a computer program&#10;&#10;Description automatically generated">
            <a:extLst>
              <a:ext uri="{FF2B5EF4-FFF2-40B4-BE49-F238E27FC236}">
                <a16:creationId xmlns:a16="http://schemas.microsoft.com/office/drawing/2014/main" id="{8FDD4A62-0EA3-18CA-6D7D-B56F4AE65688}"/>
              </a:ext>
            </a:extLst>
          </p:cNvPr>
          <p:cNvPicPr>
            <a:picLocks noChangeAspect="1"/>
          </p:cNvPicPr>
          <p:nvPr/>
        </p:nvPicPr>
        <p:blipFill rotWithShape="1">
          <a:blip r:embed="rId4"/>
          <a:srcRect l="25761" r="1852" b="21633"/>
          <a:stretch/>
        </p:blipFill>
        <p:spPr>
          <a:xfrm>
            <a:off x="5722867" y="2020568"/>
            <a:ext cx="1930662" cy="1378511"/>
          </a:xfrm>
          <a:prstGeom prst="rect">
            <a:avLst/>
          </a:prstGeom>
        </p:spPr>
        <p:style>
          <a:lnRef idx="2">
            <a:schemeClr val="accent3"/>
          </a:lnRef>
          <a:fillRef idx="1">
            <a:schemeClr val="lt1"/>
          </a:fillRef>
          <a:effectRef idx="0">
            <a:schemeClr val="accent3"/>
          </a:effectRef>
          <a:fontRef idx="minor">
            <a:schemeClr val="dk1"/>
          </a:fontRef>
        </p:style>
      </p:pic>
      <p:sp>
        <p:nvSpPr>
          <p:cNvPr id="10" name="TextBox 9">
            <a:extLst>
              <a:ext uri="{FF2B5EF4-FFF2-40B4-BE49-F238E27FC236}">
                <a16:creationId xmlns:a16="http://schemas.microsoft.com/office/drawing/2014/main" id="{488935C1-F8FB-8AAA-3BE9-05C40182D523}"/>
              </a:ext>
            </a:extLst>
          </p:cNvPr>
          <p:cNvSpPr txBox="1"/>
          <p:nvPr/>
        </p:nvSpPr>
        <p:spPr>
          <a:xfrm>
            <a:off x="5430258" y="1497348"/>
            <a:ext cx="2899926" cy="523220"/>
          </a:xfrm>
          <a:prstGeom prst="rect">
            <a:avLst/>
          </a:prstGeom>
          <a:noFill/>
        </p:spPr>
        <p:txBody>
          <a:bodyPr wrap="square">
            <a:spAutoFit/>
          </a:bodyPr>
          <a:lstStyle/>
          <a:p>
            <a:r>
              <a:rPr lang="en-US" dirty="0">
                <a:latin typeface="Manrope" panose="020B0604020202020204" charset="0"/>
              </a:rPr>
              <a:t>Program slice on statement:  print(sum) </a:t>
            </a:r>
          </a:p>
        </p:txBody>
      </p:sp>
      <p:sp>
        <p:nvSpPr>
          <p:cNvPr id="11" name="Google Shape;2117;p127">
            <a:extLst>
              <a:ext uri="{FF2B5EF4-FFF2-40B4-BE49-F238E27FC236}">
                <a16:creationId xmlns:a16="http://schemas.microsoft.com/office/drawing/2014/main" id="{7C238E79-478B-E6DE-E123-15A61B1F23D7}"/>
              </a:ext>
            </a:extLst>
          </p:cNvPr>
          <p:cNvSpPr/>
          <p:nvPr/>
        </p:nvSpPr>
        <p:spPr>
          <a:xfrm>
            <a:off x="3943297" y="2416756"/>
            <a:ext cx="1257406" cy="719400"/>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BFFDC04F-45DF-4E40-6536-332956252344}"/>
              </a:ext>
            </a:extLst>
          </p:cNvPr>
          <p:cNvSpPr txBox="1"/>
          <p:nvPr/>
        </p:nvSpPr>
        <p:spPr>
          <a:xfrm>
            <a:off x="5732473" y="3664781"/>
            <a:ext cx="3282060" cy="139127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accent3">
                    <a:lumMod val="75000"/>
                  </a:schemeClr>
                </a:solidFill>
                <a:latin typeface="Manrope" panose="020B0604020202020204" charset="0"/>
              </a:rPr>
              <a:t>Remember! </a:t>
            </a:r>
            <a:r>
              <a:rPr lang="en-US" dirty="0">
                <a:latin typeface="Manrope" panose="020B0604020202020204" charset="0"/>
              </a:rPr>
              <a:t>Making the slice more </a:t>
            </a:r>
            <a:r>
              <a:rPr lang="en-US" b="1" dirty="0">
                <a:latin typeface="Manrope" panose="020B0604020202020204" charset="0"/>
              </a:rPr>
              <a:t>compact</a:t>
            </a:r>
            <a:r>
              <a:rPr lang="en-US" dirty="0">
                <a:latin typeface="Manrope" panose="020B0604020202020204" charset="0"/>
              </a:rPr>
              <a:t> makes it </a:t>
            </a:r>
            <a:r>
              <a:rPr lang="en-US" b="1" dirty="0">
                <a:latin typeface="Manrope" panose="020B0604020202020204" charset="0"/>
              </a:rPr>
              <a:t>more efficient</a:t>
            </a:r>
            <a:r>
              <a:rPr lang="en-US" dirty="0">
                <a:latin typeface="Manrope" panose="020B0604020202020204" charset="0"/>
              </a:rPr>
              <a:t> to re-execute while preserving accuracy</a:t>
            </a:r>
            <a:r>
              <a:rPr lang="en-US" sz="1600" dirty="0">
                <a:latin typeface="Manrope" panose="020B0604020202020204" charset="0"/>
              </a:rPr>
              <a:t>.</a:t>
            </a:r>
            <a:endParaRPr lang="en-US" sz="1600" dirty="0"/>
          </a:p>
        </p:txBody>
      </p:sp>
      <p:sp>
        <p:nvSpPr>
          <p:cNvPr id="4" name="Google Shape;2117;p127">
            <a:extLst>
              <a:ext uri="{FF2B5EF4-FFF2-40B4-BE49-F238E27FC236}">
                <a16:creationId xmlns:a16="http://schemas.microsoft.com/office/drawing/2014/main" id="{7102224F-13C6-0D00-205E-9D1DEAF31773}"/>
              </a:ext>
            </a:extLst>
          </p:cNvPr>
          <p:cNvSpPr/>
          <p:nvPr/>
        </p:nvSpPr>
        <p:spPr>
          <a:xfrm>
            <a:off x="625498" y="3008982"/>
            <a:ext cx="376636" cy="25434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7052292"/>
      </p:ext>
    </p:extLst>
  </p:cSld>
  <p:clrMapOvr>
    <a:masterClrMapping/>
  </p:clrMapOvr>
</p:sld>
</file>

<file path=ppt/theme/theme1.xml><?xml version="1.0" encoding="utf-8"?>
<a:theme xmlns:a="http://schemas.openxmlformats.org/drawingml/2006/main" name="Minimalist Korean Aesthetic Pitch Deck by Slidesgo">
  <a:themeElements>
    <a:clrScheme name="Simple Light">
      <a:dk1>
        <a:srgbClr val="1E1E1E"/>
      </a:dk1>
      <a:lt1>
        <a:srgbClr val="664B34"/>
      </a:lt1>
      <a:dk2>
        <a:srgbClr val="887C62"/>
      </a:dk2>
      <a:lt2>
        <a:srgbClr val="D4CBBB"/>
      </a:lt2>
      <a:accent1>
        <a:srgbClr val="E7E2D6"/>
      </a:accent1>
      <a:accent2>
        <a:srgbClr val="F3F3F3"/>
      </a:accent2>
      <a:accent3>
        <a:srgbClr val="E2B0A6"/>
      </a:accent3>
      <a:accent4>
        <a:srgbClr val="FFFFFF"/>
      </a:accent4>
      <a:accent5>
        <a:srgbClr val="FFFFFF"/>
      </a:accent5>
      <a:accent6>
        <a:srgbClr val="FFFFFF"/>
      </a:accent6>
      <a:hlink>
        <a:srgbClr val="1E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13545</TotalTime>
  <Words>10143</Words>
  <Application>Microsoft Office PowerPoint</Application>
  <PresentationFormat>On-screen Show (16:9)</PresentationFormat>
  <Paragraphs>493</Paragraphs>
  <Slides>60</Slides>
  <Notes>58</Notes>
  <HiddenSlides>12</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60</vt:i4>
      </vt:variant>
    </vt:vector>
  </HeadingPairs>
  <TitlesOfParts>
    <vt:vector size="71" baseType="lpstr">
      <vt:lpstr>Comfortaa</vt:lpstr>
      <vt:lpstr>-apple-system</vt:lpstr>
      <vt:lpstr>Lora</vt:lpstr>
      <vt:lpstr>Montserrat</vt:lpstr>
      <vt:lpstr>Söhne</vt:lpstr>
      <vt:lpstr>Assistant</vt:lpstr>
      <vt:lpstr>Kulim Park</vt:lpstr>
      <vt:lpstr>Kulim Park SemiBold</vt:lpstr>
      <vt:lpstr>Arial</vt:lpstr>
      <vt:lpstr>Manrope</vt:lpstr>
      <vt:lpstr>Minimalist Korean Aesthetic Pitch Deck by Slidesgo</vt:lpstr>
      <vt:lpstr>BOLT-ON, COMPACT AND RAPID PROGRAM SLICING FOR NOTEBOOKS</vt:lpstr>
      <vt:lpstr>Computational notebooks</vt:lpstr>
      <vt:lpstr>Messy!</vt:lpstr>
      <vt:lpstr>Overview</vt:lpstr>
      <vt:lpstr>Overview</vt:lpstr>
      <vt:lpstr>PowerPoint Presentation</vt:lpstr>
      <vt:lpstr>What is Program Slicing?</vt:lpstr>
      <vt:lpstr>PowerPoint Presentation</vt:lpstr>
      <vt:lpstr>Program Slicing Example</vt:lpstr>
      <vt:lpstr>Dynamic VS Static Program Slicing</vt:lpstr>
      <vt:lpstr>Notebook-Centric Slicing: Challenges</vt:lpstr>
      <vt:lpstr>   Challenge 1: Small and   accurate program slices</vt:lpstr>
      <vt:lpstr>PowerPoint Presentation</vt:lpstr>
      <vt:lpstr>PowerPoint Presentation</vt:lpstr>
      <vt:lpstr>   Challenge 2: Balancing  Performance with Portability</vt:lpstr>
      <vt:lpstr>PowerPoint Presentation</vt:lpstr>
      <vt:lpstr>Python Bytecode</vt:lpstr>
      <vt:lpstr>PowerPoint Presentation</vt:lpstr>
      <vt:lpstr>NBSLICER: A Hybrid Static-Dynamic Slicer</vt:lpstr>
      <vt:lpstr>PowerPoint Presentation</vt:lpstr>
      <vt:lpstr>PowerPoint Presentation</vt:lpstr>
      <vt:lpstr>Example – Call nodes</vt:lpstr>
      <vt:lpstr>Switchable Instrumentation</vt:lpstr>
      <vt:lpstr>Data Dependency</vt:lpstr>
      <vt:lpstr>Data Dependency Example</vt:lpstr>
      <vt:lpstr>Problem Statements </vt:lpstr>
      <vt:lpstr>PowerPoint Presentation</vt:lpstr>
      <vt:lpstr>PowerPoint Presentation</vt:lpstr>
      <vt:lpstr>PowerPoint Presentation</vt:lpstr>
      <vt:lpstr>PowerPoint Presentation</vt:lpstr>
      <vt:lpstr>Static Resolution</vt:lpstr>
      <vt:lpstr>Static Resolution – Quick Summary</vt:lpstr>
      <vt:lpstr>    Dynamic Data Dependency Resolution </vt:lpstr>
      <vt:lpstr>PowerPoint Presentation</vt:lpstr>
      <vt:lpstr>Switchable Instrumentation</vt:lpstr>
      <vt:lpstr>PowerPoint Presentation</vt:lpstr>
      <vt:lpstr>Rule-Based Dependency Inference for Libraries</vt:lpstr>
      <vt:lpstr>EMPIRICAL STUDY</vt:lpstr>
      <vt:lpstr>Metrics</vt:lpstr>
      <vt:lpstr>PowerPoint Presentation</vt:lpstr>
      <vt:lpstr>Static vs Dynamic Slicer Results</vt:lpstr>
      <vt:lpstr>Computational Overhead Results</vt:lpstr>
      <vt:lpstr>PowerPoint Presentation</vt:lpstr>
      <vt:lpstr>PowerPoint Presentation</vt:lpstr>
      <vt:lpstr>Summary</vt:lpstr>
      <vt:lpstr>Summary</vt:lpstr>
      <vt:lpstr>Data Management</vt:lpstr>
      <vt:lpstr>Further research</vt:lpstr>
      <vt:lpstr>How Nbslicer Works- Step by Step</vt:lpstr>
      <vt:lpstr>How Nbslicer works- Step by Step</vt:lpstr>
      <vt:lpstr>Thank you for listening!</vt:lpstr>
      <vt:lpstr>PowerPoint Presentation</vt:lpstr>
      <vt:lpstr>Q&amp;A</vt:lpstr>
      <vt:lpstr>Q&amp;A</vt:lpstr>
      <vt:lpstr>Q&amp;A</vt:lpstr>
      <vt:lpstr>Q&amp;A</vt:lpstr>
      <vt:lpstr>Dynamic Backward Program Slice Construction Example </vt:lpstr>
      <vt:lpstr>Cell - Level Slicing</vt:lpstr>
      <vt:lpstr>PowerPoint Presentation</vt:lpstr>
      <vt:lpstr>DSL for Exceptions to the Rule-Based Resolver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BOLT-ON, COMPACT AND RAPID PROGRAM SLICING FOR NOTEBOOKS</dc:title>
  <cp:lastModifiedBy>סופי פרחיה</cp:lastModifiedBy>
  <cp:revision>41</cp:revision>
  <dcterms:modified xsi:type="dcterms:W3CDTF">2024-03-12T10:18:55Z</dcterms:modified>
</cp:coreProperties>
</file>